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9"/>
  </p:notesMasterIdLst>
  <p:sldIdLst>
    <p:sldId id="265" r:id="rId6"/>
    <p:sldId id="289" r:id="rId7"/>
    <p:sldId id="288" r:id="rId8"/>
    <p:sldId id="264" r:id="rId9"/>
    <p:sldId id="291" r:id="rId10"/>
    <p:sldId id="260" r:id="rId11"/>
    <p:sldId id="266" r:id="rId12"/>
    <p:sldId id="263" r:id="rId13"/>
    <p:sldId id="286" r:id="rId14"/>
    <p:sldId id="274" r:id="rId15"/>
    <p:sldId id="284" r:id="rId16"/>
    <p:sldId id="287" r:id="rId17"/>
    <p:sldId id="285" r:id="rId18"/>
    <p:sldId id="281" r:id="rId19"/>
    <p:sldId id="280" r:id="rId20"/>
    <p:sldId id="279" r:id="rId21"/>
    <p:sldId id="278" r:id="rId22"/>
    <p:sldId id="277" r:id="rId23"/>
    <p:sldId id="275" r:id="rId24"/>
    <p:sldId id="268" r:id="rId25"/>
    <p:sldId id="273" r:id="rId26"/>
    <p:sldId id="272" r:id="rId27"/>
    <p:sldId id="27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Sutton" initials="JS" lastIdx="3" clrIdx="0">
    <p:extLst>
      <p:ext uri="{19B8F6BF-5375-455C-9EA6-DF929625EA0E}">
        <p15:presenceInfo xmlns:p15="http://schemas.microsoft.com/office/powerpoint/2012/main" userId="Jennifer Sutt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808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ECE08B-4E68-54BF-E90A-47E13D30AB4C}" v="2" dt="2020-10-12T16:21:53.064"/>
    <p1510:client id="{3B178860-12FC-0D4F-BA85-9A40CB541EFF}" v="33" dt="2020-10-16T13:14:08.611"/>
    <p1510:client id="{5F6689D0-6D85-0BFD-05E4-9DA0C35AA007}" v="19" dt="2020-10-13T10:02:25.700"/>
    <p1510:client id="{7A7A3A7F-B1E6-4D33-2433-87D0877CA7AF}" v="15" dt="2020-10-14T07:20:55.416"/>
    <p1510:client id="{7C4B2DF4-48DA-0EFB-D739-046BD422F7C7}" v="115" dt="2020-10-12T15:39:45.486"/>
    <p1510:client id="{EBF0BD0C-3FF1-B23D-E6D1-13986039C346}" v="487" dt="2020-10-12T09:52:49.2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1961" autoAdjust="0"/>
  </p:normalViewPr>
  <p:slideViewPr>
    <p:cSldViewPr snapToGrid="0">
      <p:cViewPr varScale="1">
        <p:scale>
          <a:sx n="37" d="100"/>
          <a:sy n="37" d="100"/>
        </p:scale>
        <p:origin x="2016" y="5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B63C4-A0D8-4949-B7EB-177A214A9DD6}" type="datetimeFigureOut">
              <a:rPr lang="en-IE" smtClean="0"/>
              <a:t>12/05/2023</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0E2BE8-7F9B-4F4C-A7C2-1DF6BFC87174}" type="slidenum">
              <a:rPr lang="en-IE" smtClean="0"/>
              <a:t>‹#›</a:t>
            </a:fld>
            <a:endParaRPr lang="en-IE"/>
          </a:p>
        </p:txBody>
      </p:sp>
    </p:spTree>
    <p:extLst>
      <p:ext uri="{BB962C8B-B14F-4D97-AF65-F5344CB8AC3E}">
        <p14:creationId xmlns:p14="http://schemas.microsoft.com/office/powerpoint/2010/main" val="1859740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transstudent.org/gender/"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ransstudent.org/gender/"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hoicesupport.org.uk/uploads/documents/Transgender-easy-read-guide-For-Web.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changepeople.org/Change/media/Change-Media-Library/Project%20Media/LGBTQ-booklet-SCREEN-READER-18-05-20.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transstudent.org/gend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transstudent.org/gender/"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genderedintelligence.co.uk/" TargetMode="External"/><Relationship Id="rId7" Type="http://schemas.openxmlformats.org/officeDocument/2006/relationships/hyperlink" Target="https://healthunlocked.com/mencap"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mencap.org.uk/advice-and-support/relationships-and-sex/sexuality-and-relationships-faqs" TargetMode="External"/><Relationship Id="rId5" Type="http://schemas.openxmlformats.org/officeDocument/2006/relationships/hyperlink" Target="https://legacy.brook.org.uk/attachments/Guide_for_families_BrookMencap.pdf" TargetMode="External"/><Relationship Id="rId4" Type="http://schemas.openxmlformats.org/officeDocument/2006/relationships/hyperlink" Target="https://www.stonewall.org.uk/"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hoicesupport.org.uk/about-us/what-we-do/supported-loving/supported-loving-toolkit/lgbtq-social-group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9ymLgLfLQbw&amp;feature=youtu.b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ransstudent.org/gende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egacy.brook.org.uk/attachments/Sexual_Expression_Resource.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transstudent.org/gender/"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hangepeople.org/our-work/lgbtq-an-easy-read-guide"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transstudent.org/gender/" TargetMode="External"/><Relationship Id="rId5" Type="http://schemas.openxmlformats.org/officeDocument/2006/relationships/hyperlink" Target="https://www.twinkl.ie/resource/celebrate-being-you-worksheet-t-p-994" TargetMode="External"/><Relationship Id="rId4" Type="http://schemas.openxmlformats.org/officeDocument/2006/relationships/hyperlink" Target="https://www.choicesupport.org.uk/uploads/documents/Transgender-easy-read-guide-For-Web.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lvl1pPr defTabSz="922338">
              <a:defRPr sz="2200" b="1">
                <a:solidFill>
                  <a:schemeClr val="tx1"/>
                </a:solidFill>
                <a:latin typeface="Arial" panose="020B0604020202020204" pitchFamily="34" charset="0"/>
              </a:defRPr>
            </a:lvl1pPr>
            <a:lvl2pPr marL="742950" indent="-285750" defTabSz="922338">
              <a:defRPr sz="2200" b="1">
                <a:solidFill>
                  <a:schemeClr val="tx1"/>
                </a:solidFill>
                <a:latin typeface="Arial" panose="020B0604020202020204" pitchFamily="34" charset="0"/>
              </a:defRPr>
            </a:lvl2pPr>
            <a:lvl3pPr marL="1143000" indent="-228600" defTabSz="922338">
              <a:defRPr sz="2200" b="1">
                <a:solidFill>
                  <a:schemeClr val="tx1"/>
                </a:solidFill>
                <a:latin typeface="Arial" panose="020B0604020202020204" pitchFamily="34" charset="0"/>
              </a:defRPr>
            </a:lvl3pPr>
            <a:lvl4pPr marL="1600200" indent="-228600" defTabSz="922338">
              <a:defRPr sz="2200" b="1">
                <a:solidFill>
                  <a:schemeClr val="tx1"/>
                </a:solidFill>
                <a:latin typeface="Arial" panose="020B0604020202020204" pitchFamily="34" charset="0"/>
              </a:defRPr>
            </a:lvl4pPr>
            <a:lvl5pPr marL="2057400" indent="-228600" defTabSz="922338">
              <a:defRPr sz="2200" b="1">
                <a:solidFill>
                  <a:schemeClr val="tx1"/>
                </a:solidFill>
                <a:latin typeface="Arial" panose="020B0604020202020204" pitchFamily="34" charset="0"/>
              </a:defRPr>
            </a:lvl5pPr>
            <a:lvl6pPr marL="2514600" indent="-228600" defTabSz="922338" eaLnBrk="0" fontAlgn="base" hangingPunct="0">
              <a:spcBef>
                <a:spcPct val="0"/>
              </a:spcBef>
              <a:spcAft>
                <a:spcPct val="0"/>
              </a:spcAft>
              <a:defRPr sz="2200" b="1">
                <a:solidFill>
                  <a:schemeClr val="tx1"/>
                </a:solidFill>
                <a:latin typeface="Arial" panose="020B0604020202020204" pitchFamily="34" charset="0"/>
              </a:defRPr>
            </a:lvl6pPr>
            <a:lvl7pPr marL="2971800" indent="-228600" defTabSz="922338" eaLnBrk="0" fontAlgn="base" hangingPunct="0">
              <a:spcBef>
                <a:spcPct val="0"/>
              </a:spcBef>
              <a:spcAft>
                <a:spcPct val="0"/>
              </a:spcAft>
              <a:defRPr sz="2200" b="1">
                <a:solidFill>
                  <a:schemeClr val="tx1"/>
                </a:solidFill>
                <a:latin typeface="Arial" panose="020B0604020202020204" pitchFamily="34" charset="0"/>
              </a:defRPr>
            </a:lvl7pPr>
            <a:lvl8pPr marL="3429000" indent="-228600" defTabSz="922338" eaLnBrk="0" fontAlgn="base" hangingPunct="0">
              <a:spcBef>
                <a:spcPct val="0"/>
              </a:spcBef>
              <a:spcAft>
                <a:spcPct val="0"/>
              </a:spcAft>
              <a:defRPr sz="2200" b="1">
                <a:solidFill>
                  <a:schemeClr val="tx1"/>
                </a:solidFill>
                <a:latin typeface="Arial" panose="020B0604020202020204" pitchFamily="34" charset="0"/>
              </a:defRPr>
            </a:lvl8pPr>
            <a:lvl9pPr marL="3886200" indent="-228600" defTabSz="922338" eaLnBrk="0" fontAlgn="base" hangingPunct="0">
              <a:spcBef>
                <a:spcPct val="0"/>
              </a:spcBef>
              <a:spcAft>
                <a:spcPct val="0"/>
              </a:spcAft>
              <a:defRPr sz="2200" b="1">
                <a:solidFill>
                  <a:schemeClr val="tx1"/>
                </a:solidFill>
                <a:latin typeface="Arial" panose="020B0604020202020204" pitchFamily="34" charset="0"/>
              </a:defRPr>
            </a:lvl9pPr>
          </a:lstStyle>
          <a:p>
            <a:fld id="{0E24416F-7857-41C3-87EB-1581CA9BA94A}" type="slidenum">
              <a:rPr lang="en-US" altLang="en-US" sz="1200" b="0" smtClean="0"/>
              <a:pPr/>
              <a:t>1</a:t>
            </a:fld>
            <a:endParaRPr lang="en-US" altLang="en-US" sz="1200" b="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p:spPr>
        <p:txBody>
          <a:bodyPr/>
          <a:lstStyle/>
          <a:p>
            <a:pPr eaLnBrk="1" hangingPunct="1"/>
            <a:r>
              <a:rPr lang="en-GB" altLang="en-US"/>
              <a:t>.</a:t>
            </a:r>
          </a:p>
        </p:txBody>
      </p:sp>
    </p:spTree>
    <p:extLst>
      <p:ext uri="{BB962C8B-B14F-4D97-AF65-F5344CB8AC3E}">
        <p14:creationId xmlns:p14="http://schemas.microsoft.com/office/powerpoint/2010/main" val="161670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Using the Easy Read guides, discuss how some people can feel differently and where they fall on the spectrum can change. People who feel like this might identify as gender fluid. It is okay to not feel sure of your identity. It is okay if how you identify changes. </a:t>
            </a:r>
            <a:endParaRPr lang="en-US" dirty="0"/>
          </a:p>
          <a:p>
            <a:r>
              <a:rPr lang="en-IE" i="1" dirty="0"/>
              <a:t>Activity idea</a:t>
            </a:r>
            <a:r>
              <a:rPr lang="en-IE" dirty="0"/>
              <a:t>: Use</a:t>
            </a:r>
            <a:r>
              <a:rPr lang="en-IE" baseline="0" dirty="0"/>
              <a:t> Gender unicorn template to illustrate the spectrum</a:t>
            </a:r>
            <a:r>
              <a:rPr lang="en-IE" dirty="0"/>
              <a:t> </a:t>
            </a:r>
            <a:r>
              <a:rPr lang="en-IE" dirty="0">
                <a:hlinkClick r:id="rId3"/>
              </a:rPr>
              <a:t>https://transstudent.org/gender/</a:t>
            </a:r>
            <a:r>
              <a:rPr lang="en-IE" dirty="0"/>
              <a:t> </a:t>
            </a:r>
          </a:p>
        </p:txBody>
      </p:sp>
      <p:sp>
        <p:nvSpPr>
          <p:cNvPr id="4" name="Slide Number Placeholder 3"/>
          <p:cNvSpPr>
            <a:spLocks noGrp="1"/>
          </p:cNvSpPr>
          <p:nvPr>
            <p:ph type="sldNum" sz="quarter" idx="10"/>
          </p:nvPr>
        </p:nvSpPr>
        <p:spPr/>
        <p:txBody>
          <a:bodyPr/>
          <a:lstStyle/>
          <a:p>
            <a:fld id="{830E2BE8-7F9B-4F4C-A7C2-1DF6BFC87174}" type="slidenum">
              <a:rPr lang="en-IE" smtClean="0"/>
              <a:t>11</a:t>
            </a:fld>
            <a:endParaRPr lang="en-IE"/>
          </a:p>
        </p:txBody>
      </p:sp>
    </p:spTree>
    <p:extLst>
      <p:ext uri="{BB962C8B-B14F-4D97-AF65-F5344CB8AC3E}">
        <p14:creationId xmlns:p14="http://schemas.microsoft.com/office/powerpoint/2010/main" val="3616615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Gender Expression:</a:t>
            </a:r>
            <a:r>
              <a:rPr lang="en-US" dirty="0"/>
              <a:t> ’The physical manifestation of one’s gender identity through clothing, hairstyle, voice, body shape, etc. Most transgender people seek to make their gender expression (how they look) match their gender identity (who they are), rather than their sex assigned at birth.' </a:t>
            </a:r>
            <a:r>
              <a:rPr lang="en-US" dirty="0">
                <a:hlinkClick r:id="rId3"/>
              </a:rPr>
              <a:t>https://transstudent.org/gender/</a:t>
            </a:r>
            <a:r>
              <a:rPr lang="en-US" dirty="0"/>
              <a:t> </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0E2BE8-7F9B-4F4C-A7C2-1DF6BFC87174}" type="slidenum">
              <a:rPr lang="en-IE" smtClean="0"/>
              <a:t>12</a:t>
            </a:fld>
            <a:endParaRPr lang="en-IE"/>
          </a:p>
        </p:txBody>
      </p:sp>
    </p:spTree>
    <p:extLst>
      <p:ext uri="{BB962C8B-B14F-4D97-AF65-F5344CB8AC3E}">
        <p14:creationId xmlns:p14="http://schemas.microsoft.com/office/powerpoint/2010/main" val="1690660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Activity idea:</a:t>
            </a:r>
          </a:p>
          <a:p>
            <a:r>
              <a:rPr lang="en-US" dirty="0"/>
              <a:t> You can open up this conversation by asking how people like to express themselves generally (through music, sport, being with friends, their clothes, their hair </a:t>
            </a:r>
            <a:r>
              <a:rPr lang="en-US" dirty="0" err="1"/>
              <a:t>etc</a:t>
            </a:r>
            <a:r>
              <a:rPr lang="en-US" dirty="0"/>
              <a:t>). Ask how can people express who they are to someone else? How do they do this? </a:t>
            </a:r>
            <a:endParaRPr lang="en-US" dirty="0">
              <a:cs typeface="Calibri"/>
            </a:endParaRPr>
          </a:p>
          <a:p>
            <a:r>
              <a:rPr lang="en-US" dirty="0">
                <a:cs typeface="Calibri"/>
              </a:rPr>
              <a:t>You could also suggest looking up their interests online and printing pictures of things that help express who they are (make a mood board of these images). Ig in a group you can ask if they want to share, this way you will see how the images can be different for each person. This shows how we all express ourselves differently.</a:t>
            </a:r>
          </a:p>
          <a:p>
            <a:endParaRPr lang="en-US" dirty="0"/>
          </a:p>
          <a:p>
            <a:r>
              <a:rPr lang="en-US" i="1" dirty="0"/>
              <a:t>Discussion points:</a:t>
            </a:r>
            <a:endParaRPr lang="en-US" i="1" dirty="0">
              <a:cs typeface="Calibri"/>
            </a:endParaRPr>
          </a:p>
          <a:p>
            <a:r>
              <a:rPr lang="en-US" dirty="0"/>
              <a:t>People can also express their gender to others too. We sometimes guess a person's gender by the way they look. But not everyone is comfortable expressing their gender identity.</a:t>
            </a:r>
            <a:endParaRPr lang="en-US" dirty="0">
              <a:cs typeface="Calibri" panose="020F0502020204030204"/>
            </a:endParaRPr>
          </a:p>
          <a:p>
            <a:r>
              <a:rPr lang="en-US" dirty="0"/>
              <a:t>For trans and non binary people one way which they can show their gender to others is by starting to dress and behave in the way that matches their gender identity. (You can think of celebrities that express their gender through clothes and appearance like Sam Smith and Jonathan Van Ness who are both non binary)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30E2BE8-7F9B-4F4C-A7C2-1DF6BFC87174}" type="slidenum">
              <a:rPr lang="en-IE" smtClean="0"/>
              <a:t>13</a:t>
            </a:fld>
            <a:endParaRPr lang="en-IE"/>
          </a:p>
        </p:txBody>
      </p:sp>
    </p:spTree>
    <p:extLst>
      <p:ext uri="{BB962C8B-B14F-4D97-AF65-F5344CB8AC3E}">
        <p14:creationId xmlns:p14="http://schemas.microsoft.com/office/powerpoint/2010/main" val="2849084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Pronouns are words like 'he, she or they'</a:t>
            </a:r>
          </a:p>
          <a:p>
            <a:r>
              <a:rPr lang="en-US" dirty="0">
                <a:cs typeface="Calibri"/>
              </a:rPr>
              <a:t>Sometimes we guess a person's pronouns by looking at them. But we should always check what pronouns a person uses.</a:t>
            </a:r>
          </a:p>
          <a:p>
            <a:endParaRPr lang="en-US" dirty="0">
              <a:cs typeface="Calibri"/>
            </a:endParaRPr>
          </a:p>
          <a:p>
            <a:r>
              <a:rPr lang="en-US" i="1" dirty="0">
                <a:cs typeface="Calibri"/>
              </a:rPr>
              <a:t>Discussion points:</a:t>
            </a:r>
            <a:r>
              <a:rPr lang="en-US" dirty="0">
                <a:cs typeface="Calibri"/>
              </a:rPr>
              <a:t> Only you can decide how you feel and who you are. There are people who can help trans and non binary people to better understand how they feel. (For more information on transition see </a:t>
            </a:r>
            <a:r>
              <a:rPr lang="en-US" dirty="0">
                <a:hlinkClick r:id="rId3"/>
              </a:rPr>
              <a:t>https://www.choicesupport.org.uk/uploads/documents/Transgender-easy-read-guide-For-Web.pdf</a:t>
            </a:r>
            <a:r>
              <a:rPr lang="en-US" dirty="0"/>
              <a:t> </a:t>
            </a:r>
            <a:endParaRPr lang="en-US" dirty="0">
              <a:cs typeface="Calibri"/>
            </a:endParaRPr>
          </a:p>
          <a:p>
            <a:r>
              <a:rPr lang="en-US" dirty="0">
                <a:cs typeface="Calibri"/>
              </a:rPr>
              <a:t>For trans and non binary people their pronouns can be different to the ones they had when they were born. They might also change their name. It is very important to call someone by the right name and use the right pronoun.  You should ask someone what pronouns they use and not assume.</a:t>
            </a:r>
          </a:p>
        </p:txBody>
      </p:sp>
      <p:sp>
        <p:nvSpPr>
          <p:cNvPr id="4" name="Slide Number Placeholder 3"/>
          <p:cNvSpPr>
            <a:spLocks noGrp="1"/>
          </p:cNvSpPr>
          <p:nvPr>
            <p:ph type="sldNum" sz="quarter" idx="5"/>
          </p:nvPr>
        </p:nvSpPr>
        <p:spPr/>
        <p:txBody>
          <a:bodyPr/>
          <a:lstStyle/>
          <a:p>
            <a:fld id="{830E2BE8-7F9B-4F4C-A7C2-1DF6BFC87174}" type="slidenum">
              <a:rPr lang="en-IE" smtClean="0"/>
              <a:t>14</a:t>
            </a:fld>
            <a:endParaRPr lang="en-IE"/>
          </a:p>
        </p:txBody>
      </p:sp>
    </p:spTree>
    <p:extLst>
      <p:ext uri="{BB962C8B-B14F-4D97-AF65-F5344CB8AC3E}">
        <p14:creationId xmlns:p14="http://schemas.microsoft.com/office/powerpoint/2010/main" val="1982457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20000"/>
              </a:spcBef>
              <a:spcAft>
                <a:spcPct val="0"/>
              </a:spcAft>
            </a:pPr>
            <a:r>
              <a:rPr lang="en-GB" dirty="0"/>
              <a:t>Everyone has the right to understand their sexuality and be themselves. </a:t>
            </a:r>
            <a:endParaRPr lang="en-IE" dirty="0"/>
          </a:p>
          <a:p>
            <a:pPr>
              <a:spcBef>
                <a:spcPct val="20000"/>
              </a:spcBef>
              <a:spcAft>
                <a:spcPct val="0"/>
              </a:spcAft>
            </a:pPr>
            <a:endParaRPr lang="en-GB" dirty="0"/>
          </a:p>
          <a:p>
            <a:pPr>
              <a:spcBef>
                <a:spcPct val="20000"/>
              </a:spcBef>
              <a:spcAft>
                <a:spcPct val="0"/>
              </a:spcAft>
            </a:pPr>
            <a:r>
              <a:rPr lang="en-GB" dirty="0"/>
              <a:t>Sexuality is how you feel about:</a:t>
            </a:r>
            <a:endParaRPr lang="en-IE" dirty="0"/>
          </a:p>
          <a:p>
            <a:pPr>
              <a:spcBef>
                <a:spcPct val="20000"/>
              </a:spcBef>
              <a:spcAft>
                <a:spcPct val="0"/>
              </a:spcAft>
            </a:pPr>
            <a:r>
              <a:rPr lang="en-GB" dirty="0"/>
              <a:t>yourself</a:t>
            </a:r>
            <a:endParaRPr lang="en-IE" dirty="0"/>
          </a:p>
          <a:p>
            <a:pPr>
              <a:spcBef>
                <a:spcPct val="20000"/>
              </a:spcBef>
              <a:spcAft>
                <a:spcPct val="0"/>
              </a:spcAft>
            </a:pPr>
            <a:r>
              <a:rPr lang="en-GB" dirty="0"/>
              <a:t>your own body </a:t>
            </a:r>
            <a:endParaRPr lang="en-IE" dirty="0"/>
          </a:p>
          <a:p>
            <a:pPr>
              <a:spcBef>
                <a:spcPct val="20000"/>
              </a:spcBef>
              <a:spcAft>
                <a:spcPct val="0"/>
              </a:spcAft>
            </a:pPr>
            <a:r>
              <a:rPr lang="en-GB" dirty="0"/>
              <a:t>other people</a:t>
            </a:r>
          </a:p>
          <a:p>
            <a:pPr>
              <a:spcBef>
                <a:spcPct val="20000"/>
              </a:spcBef>
              <a:spcAft>
                <a:spcPct val="0"/>
              </a:spcAft>
            </a:pPr>
            <a:endParaRPr lang="en-GB" dirty="0">
              <a:cs typeface="Calibri"/>
            </a:endParaRPr>
          </a:p>
        </p:txBody>
      </p:sp>
      <p:sp>
        <p:nvSpPr>
          <p:cNvPr id="4" name="Slide Number Placeholder 3"/>
          <p:cNvSpPr>
            <a:spLocks noGrp="1"/>
          </p:cNvSpPr>
          <p:nvPr>
            <p:ph type="sldNum" sz="quarter" idx="5"/>
          </p:nvPr>
        </p:nvSpPr>
        <p:spPr/>
        <p:txBody>
          <a:bodyPr/>
          <a:lstStyle/>
          <a:p>
            <a:fld id="{830E2BE8-7F9B-4F4C-A7C2-1DF6BFC87174}" type="slidenum">
              <a:rPr lang="en-IE" smtClean="0"/>
              <a:t>15</a:t>
            </a:fld>
            <a:endParaRPr lang="en-IE"/>
          </a:p>
        </p:txBody>
      </p:sp>
    </p:spTree>
    <p:extLst>
      <p:ext uri="{BB962C8B-B14F-4D97-AF65-F5344CB8AC3E}">
        <p14:creationId xmlns:p14="http://schemas.microsoft.com/office/powerpoint/2010/main" val="26160526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Discussion points: </a:t>
            </a:r>
            <a:r>
              <a:rPr lang="en-US" dirty="0">
                <a:cs typeface="Calibri"/>
              </a:rPr>
              <a:t>Our gender is a very important part of our identity.</a:t>
            </a:r>
          </a:p>
          <a:p>
            <a:r>
              <a:rPr lang="en-US" dirty="0">
                <a:cs typeface="Calibri"/>
              </a:rPr>
              <a:t>Just like gender, there are a lot of different ways we can identify with our sexuality</a:t>
            </a:r>
          </a:p>
          <a:p>
            <a:r>
              <a:rPr lang="en-US" dirty="0">
                <a:cs typeface="Calibri"/>
              </a:rPr>
              <a:t>This is also on a spectrum. </a:t>
            </a:r>
          </a:p>
          <a:p>
            <a:r>
              <a:rPr lang="en-US" dirty="0">
                <a:cs typeface="Calibri"/>
              </a:rPr>
              <a:t>For Easy Read explanations see </a:t>
            </a:r>
            <a:r>
              <a:rPr lang="en-US" dirty="0">
                <a:hlinkClick r:id="rId3"/>
              </a:rPr>
              <a:t>https://www.changepeople.org/Change/media/Change-Media-Library/Project%20Media/LGBTQ-booklet-SCREEN-READER-18-05-20.pdf</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830E2BE8-7F9B-4F4C-A7C2-1DF6BFC87174}" type="slidenum">
              <a:rPr lang="en-IE" smtClean="0"/>
              <a:t>16</a:t>
            </a:fld>
            <a:endParaRPr lang="en-IE"/>
          </a:p>
        </p:txBody>
      </p:sp>
    </p:spTree>
    <p:extLst>
      <p:ext uri="{BB962C8B-B14F-4D97-AF65-F5344CB8AC3E}">
        <p14:creationId xmlns:p14="http://schemas.microsoft.com/office/powerpoint/2010/main" val="1181340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Discussion points:</a:t>
            </a:r>
            <a:r>
              <a:rPr lang="en-US" dirty="0">
                <a:cs typeface="Calibri"/>
              </a:rPr>
              <a:t> Sexuality and gender are two different parts of you. How you identify and who you are attracted to are different things. </a:t>
            </a:r>
          </a:p>
          <a:p>
            <a:endParaRPr lang="en-US" dirty="0">
              <a:cs typeface="Calibri"/>
            </a:endParaRPr>
          </a:p>
          <a:p>
            <a:r>
              <a:rPr lang="en-US" i="1" dirty="0">
                <a:cs typeface="Calibri"/>
              </a:rPr>
              <a:t>Activity idea:</a:t>
            </a:r>
            <a:r>
              <a:rPr lang="en-US" dirty="0">
                <a:cs typeface="Calibri"/>
              </a:rPr>
              <a:t> The Gender Unicorn template can be used to illustrate the sexuality spectrum and how it differs from gender. </a:t>
            </a:r>
            <a:r>
              <a:rPr lang="en-IE" dirty="0">
                <a:hlinkClick r:id="rId3"/>
              </a:rPr>
              <a:t>https://transstudent.org/gender/</a:t>
            </a:r>
            <a:r>
              <a:rPr lang="en-IE" dirty="0"/>
              <a:t> </a:t>
            </a:r>
            <a:endParaRPr lang="en-US" dirty="0">
              <a:cs typeface="Calibri"/>
            </a:endParaRPr>
          </a:p>
        </p:txBody>
      </p:sp>
      <p:sp>
        <p:nvSpPr>
          <p:cNvPr id="4" name="Slide Number Placeholder 3"/>
          <p:cNvSpPr>
            <a:spLocks noGrp="1"/>
          </p:cNvSpPr>
          <p:nvPr>
            <p:ph type="sldNum" sz="quarter" idx="5"/>
          </p:nvPr>
        </p:nvSpPr>
        <p:spPr/>
        <p:txBody>
          <a:bodyPr/>
          <a:lstStyle/>
          <a:p>
            <a:fld id="{830E2BE8-7F9B-4F4C-A7C2-1DF6BFC87174}" type="slidenum">
              <a:rPr lang="en-IE" smtClean="0"/>
              <a:t>17</a:t>
            </a:fld>
            <a:endParaRPr lang="en-IE"/>
          </a:p>
        </p:txBody>
      </p:sp>
    </p:spTree>
    <p:extLst>
      <p:ext uri="{BB962C8B-B14F-4D97-AF65-F5344CB8AC3E}">
        <p14:creationId xmlns:p14="http://schemas.microsoft.com/office/powerpoint/2010/main" val="146590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You can use the Gender Unicorn template to illustrate how sexuality is also on a spectrum, and a different spectrum to gender </a:t>
            </a:r>
            <a:r>
              <a:rPr lang="en-IE" dirty="0">
                <a:hlinkClick r:id="rId3"/>
              </a:rPr>
              <a:t>https://transstudent.org/gender/</a:t>
            </a:r>
            <a:r>
              <a:rPr lang="en-IE" dirty="0"/>
              <a:t> </a:t>
            </a:r>
            <a:endParaRPr lang="en-IE" dirty="0">
              <a:cs typeface="Calibri" panose="020F0502020204030204"/>
            </a:endParaRPr>
          </a:p>
          <a:p>
            <a:endParaRPr lang="en-IE" dirty="0">
              <a:cs typeface="Calibri" panose="020F0502020204030204"/>
            </a:endParaRPr>
          </a:p>
          <a:p>
            <a:r>
              <a:rPr lang="en-IE" dirty="0">
                <a:cs typeface="Calibri" panose="020F0502020204030204"/>
              </a:rPr>
              <a:t>Some people do not want to 'label' their sexuality at all, and this is okay too!</a:t>
            </a:r>
          </a:p>
        </p:txBody>
      </p:sp>
      <p:sp>
        <p:nvSpPr>
          <p:cNvPr id="4" name="Slide Number Placeholder 3"/>
          <p:cNvSpPr>
            <a:spLocks noGrp="1"/>
          </p:cNvSpPr>
          <p:nvPr>
            <p:ph type="sldNum" sz="quarter" idx="10"/>
          </p:nvPr>
        </p:nvSpPr>
        <p:spPr/>
        <p:txBody>
          <a:bodyPr/>
          <a:lstStyle/>
          <a:p>
            <a:fld id="{830E2BE8-7F9B-4F4C-A7C2-1DF6BFC87174}" type="slidenum">
              <a:rPr lang="en-IE" smtClean="0"/>
              <a:t>18</a:t>
            </a:fld>
            <a:endParaRPr lang="en-IE"/>
          </a:p>
        </p:txBody>
      </p:sp>
    </p:spTree>
    <p:extLst>
      <p:ext uri="{BB962C8B-B14F-4D97-AF65-F5344CB8AC3E}">
        <p14:creationId xmlns:p14="http://schemas.microsoft.com/office/powerpoint/2010/main" val="4016154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0E2BE8-7F9B-4F4C-A7C2-1DF6BFC87174}" type="slidenum">
              <a:rPr lang="en-IE" smtClean="0"/>
              <a:t>19</a:t>
            </a:fld>
            <a:endParaRPr lang="en-IE"/>
          </a:p>
        </p:txBody>
      </p:sp>
    </p:spTree>
    <p:extLst>
      <p:ext uri="{BB962C8B-B14F-4D97-AF65-F5344CB8AC3E}">
        <p14:creationId xmlns:p14="http://schemas.microsoft.com/office/powerpoint/2010/main" val="448205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Discussion points: </a:t>
            </a:r>
            <a:r>
              <a:rPr lang="en-IE" dirty="0"/>
              <a:t>Ask how do</a:t>
            </a:r>
            <a:r>
              <a:rPr lang="en-IE" baseline="0" dirty="0"/>
              <a:t> you think this person feels that someone is judging them for just being themselves? What advice can you give?</a:t>
            </a:r>
            <a:r>
              <a:rPr lang="en-IE" dirty="0"/>
              <a:t> </a:t>
            </a:r>
            <a:endParaRPr lang="en-IE" baseline="0" dirty="0"/>
          </a:p>
          <a:p>
            <a:r>
              <a:rPr lang="en-IE" baseline="0" dirty="0"/>
              <a:t>Why do you think it can be hard for someone to open up about their gender or sexuality? What can help?</a:t>
            </a:r>
          </a:p>
          <a:p>
            <a:endParaRPr lang="en-IE" dirty="0">
              <a:cs typeface="Calibri" panose="020F0502020204030204"/>
            </a:endParaRPr>
          </a:p>
          <a:p>
            <a:r>
              <a:rPr lang="en-IE">
                <a:cs typeface="Calibri" panose="020F0502020204030204"/>
              </a:rPr>
              <a:t>Sometimes people just don't have enough information to understand about sexuality and gender. This can make it hard for them to know how to help. But there is advice and support available. (See Stonewall and Gendered Intelligence for advice and training information for professionals) </a:t>
            </a:r>
          </a:p>
        </p:txBody>
      </p:sp>
      <p:sp>
        <p:nvSpPr>
          <p:cNvPr id="4" name="Slide Number Placeholder 3"/>
          <p:cNvSpPr>
            <a:spLocks noGrp="1"/>
          </p:cNvSpPr>
          <p:nvPr>
            <p:ph type="sldNum" sz="quarter" idx="10"/>
          </p:nvPr>
        </p:nvSpPr>
        <p:spPr/>
        <p:txBody>
          <a:bodyPr/>
          <a:lstStyle/>
          <a:p>
            <a:fld id="{830E2BE8-7F9B-4F4C-A7C2-1DF6BFC87174}" type="slidenum">
              <a:rPr lang="en-IE" smtClean="0"/>
              <a:t>20</a:t>
            </a:fld>
            <a:endParaRPr lang="en-IE"/>
          </a:p>
        </p:txBody>
      </p:sp>
    </p:spTree>
    <p:extLst>
      <p:ext uri="{BB962C8B-B14F-4D97-AF65-F5344CB8AC3E}">
        <p14:creationId xmlns:p14="http://schemas.microsoft.com/office/powerpoint/2010/main" val="311353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addition to the glossary and our resources list, please visit these websites for more information and guidance </a:t>
            </a:r>
          </a:p>
          <a:p>
            <a:r>
              <a:rPr lang="en-US" dirty="0">
                <a:hlinkClick r:id="rId3"/>
              </a:rPr>
              <a:t>http://genderedintelligence.co.uk/</a:t>
            </a:r>
            <a:r>
              <a:rPr lang="en-US" dirty="0"/>
              <a:t> </a:t>
            </a:r>
            <a:endParaRPr lang="en-US" dirty="0">
              <a:cs typeface="Calibri"/>
            </a:endParaRPr>
          </a:p>
          <a:p>
            <a:r>
              <a:rPr lang="en-US" dirty="0">
                <a:hlinkClick r:id="rId4"/>
              </a:rPr>
              <a:t>https://www.stonewall.org.uk/</a:t>
            </a:r>
            <a:r>
              <a:rPr lang="en-US" dirty="0"/>
              <a:t> </a:t>
            </a:r>
          </a:p>
          <a:p>
            <a:endParaRPr lang="en-US" dirty="0">
              <a:cs typeface="Calibri"/>
            </a:endParaRPr>
          </a:p>
          <a:p>
            <a:r>
              <a:rPr lang="en-US" dirty="0">
                <a:cs typeface="Calibri"/>
              </a:rPr>
              <a:t>If you are using this as part of teaching Relationships and Sex Education please ensure your other resources and sessions are LGBTQ+ inclusive and you use images and references that are inclusive throughout.</a:t>
            </a:r>
          </a:p>
          <a:p>
            <a:endParaRPr lang="en-US" dirty="0">
              <a:cs typeface="Calibri"/>
            </a:endParaRPr>
          </a:p>
          <a:p>
            <a:r>
              <a:rPr lang="en-US" dirty="0">
                <a:cs typeface="Calibri"/>
              </a:rPr>
              <a:t>This may open up conversations about gender and sexuality at home. It could be helpful to share information and advice with families. Brook and Mencap have some advice for families and </a:t>
            </a:r>
            <a:r>
              <a:rPr lang="en-US" dirty="0" err="1">
                <a:cs typeface="Calibri"/>
              </a:rPr>
              <a:t>carers</a:t>
            </a:r>
            <a:r>
              <a:rPr lang="en-US" dirty="0">
                <a:cs typeface="Calibri"/>
              </a:rPr>
              <a:t> on talking about sexuality and relationships </a:t>
            </a:r>
            <a:r>
              <a:rPr lang="en-US" dirty="0">
                <a:hlinkClick r:id="rId5"/>
              </a:rPr>
              <a:t>https://legacy.brook.org.uk/attachments/Guide_for_families_BrookMencap.pdf</a:t>
            </a:r>
            <a:r>
              <a:rPr lang="en-US" dirty="0"/>
              <a:t> </a:t>
            </a:r>
          </a:p>
          <a:p>
            <a:r>
              <a:rPr lang="en-US" dirty="0">
                <a:cs typeface="Calibri"/>
              </a:rPr>
              <a:t>You can also signpost families to </a:t>
            </a:r>
            <a:r>
              <a:rPr lang="en-US" dirty="0">
                <a:cs typeface="Calibri"/>
                <a:hlinkClick r:id="rId6"/>
              </a:rPr>
              <a:t>Mencap's FAQ</a:t>
            </a:r>
            <a:r>
              <a:rPr lang="en-US" dirty="0">
                <a:cs typeface="Calibri"/>
              </a:rPr>
              <a:t> or to </a:t>
            </a:r>
            <a:r>
              <a:rPr lang="en-US" dirty="0">
                <a:cs typeface="Calibri"/>
                <a:hlinkClick r:id="rId7"/>
              </a:rPr>
              <a:t>HealthUnlocked</a:t>
            </a:r>
            <a:r>
              <a:rPr lang="en-US" dirty="0">
                <a:cs typeface="Calibri"/>
              </a:rPr>
              <a:t> which is a forum for families </a:t>
            </a:r>
          </a:p>
        </p:txBody>
      </p:sp>
      <p:sp>
        <p:nvSpPr>
          <p:cNvPr id="4" name="Slide Number Placeholder 3"/>
          <p:cNvSpPr>
            <a:spLocks noGrp="1"/>
          </p:cNvSpPr>
          <p:nvPr>
            <p:ph type="sldNum" sz="quarter" idx="5"/>
          </p:nvPr>
        </p:nvSpPr>
        <p:spPr/>
        <p:txBody>
          <a:bodyPr/>
          <a:lstStyle/>
          <a:p>
            <a:fld id="{830E2BE8-7F9B-4F4C-A7C2-1DF6BFC87174}" type="slidenum">
              <a:rPr lang="en-IE" smtClean="0"/>
              <a:t>3</a:t>
            </a:fld>
            <a:endParaRPr lang="en-IE"/>
          </a:p>
        </p:txBody>
      </p:sp>
    </p:spTree>
    <p:extLst>
      <p:ext uri="{BB962C8B-B14F-4D97-AF65-F5344CB8AC3E}">
        <p14:creationId xmlns:p14="http://schemas.microsoft.com/office/powerpoint/2010/main" val="1869618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Discussion points:</a:t>
            </a:r>
            <a:r>
              <a:rPr lang="en-IE" dirty="0"/>
              <a:t> Now this person</a:t>
            </a:r>
            <a:r>
              <a:rPr lang="en-IE" baseline="0" dirty="0"/>
              <a:t> </a:t>
            </a:r>
            <a:r>
              <a:rPr lang="en-IE" dirty="0"/>
              <a:t>is </a:t>
            </a:r>
            <a:r>
              <a:rPr lang="en-IE" baseline="0" dirty="0"/>
              <a:t>getting good support from someone is being kind and listening to them.</a:t>
            </a:r>
            <a:r>
              <a:rPr lang="en-IE" dirty="0"/>
              <a:t> </a:t>
            </a:r>
            <a:endParaRPr lang="en-US" dirty="0"/>
          </a:p>
          <a:p>
            <a:r>
              <a:rPr lang="en-IE" baseline="0" dirty="0"/>
              <a:t>How can you be a good supporter to someone? What does a good supporter do? Why is it important to never judge someone’s sexuality or their gender? (explain that this would be discrimination and it is wrong to discriminate against a person’s sexuality and gender, this is against the law)</a:t>
            </a:r>
            <a:endParaRPr lang="en-IE" dirty="0"/>
          </a:p>
          <a:p>
            <a:endParaRPr lang="en-IE" dirty="0"/>
          </a:p>
          <a:p>
            <a:r>
              <a:rPr lang="en-IE" i="1" dirty="0"/>
              <a:t>Activity idea:</a:t>
            </a:r>
            <a:r>
              <a:rPr lang="en-IE" dirty="0"/>
              <a:t> You can explore</a:t>
            </a:r>
            <a:r>
              <a:rPr lang="en-IE" baseline="0" dirty="0"/>
              <a:t> </a:t>
            </a:r>
            <a:r>
              <a:rPr lang="en-IE" dirty="0"/>
              <a:t>acceptance and</a:t>
            </a:r>
            <a:r>
              <a:rPr lang="en-IE" baseline="0" dirty="0"/>
              <a:t> look at what makes a good friend or a bad friend. </a:t>
            </a:r>
            <a:endParaRPr lang="en-IE" dirty="0"/>
          </a:p>
          <a:p>
            <a:r>
              <a:rPr lang="en-IE" baseline="0" dirty="0"/>
              <a:t>Develop this further by listing the ways you can be a supportive friend </a:t>
            </a:r>
            <a:r>
              <a:rPr lang="en-IE" dirty="0"/>
              <a:t>(or ally) to someone who is LGBTQ+ (use the list</a:t>
            </a:r>
            <a:r>
              <a:rPr lang="en-IE" baseline="0" dirty="0"/>
              <a:t> </a:t>
            </a:r>
            <a:r>
              <a:rPr lang="en-IE" dirty="0"/>
              <a:t>of </a:t>
            </a:r>
            <a:r>
              <a:rPr lang="en-IE" baseline="0" dirty="0"/>
              <a:t>those ‘good’ qualities</a:t>
            </a:r>
            <a:r>
              <a:rPr lang="en-IE" dirty="0"/>
              <a:t> that make a good</a:t>
            </a:r>
            <a:r>
              <a:rPr lang="en-IE" baseline="0" dirty="0"/>
              <a:t> </a:t>
            </a:r>
            <a:r>
              <a:rPr lang="en-IE" dirty="0"/>
              <a:t>friend. Explain that the relationship between friends should not change regardless</a:t>
            </a:r>
            <a:r>
              <a:rPr lang="en-IE" baseline="0" dirty="0"/>
              <a:t> of a </a:t>
            </a:r>
            <a:r>
              <a:rPr lang="en-IE" dirty="0"/>
              <a:t>friend's </a:t>
            </a:r>
            <a:r>
              <a:rPr lang="en-IE" baseline="0" dirty="0"/>
              <a:t>gender or sexuality).</a:t>
            </a:r>
            <a:r>
              <a:rPr lang="en-IE" dirty="0"/>
              <a:t> For example if someone likes a different football team or a different music </a:t>
            </a:r>
            <a:r>
              <a:rPr lang="en-IE"/>
              <a:t>artist</a:t>
            </a:r>
            <a:r>
              <a:rPr lang="en-IE" dirty="0"/>
              <a:t> to you it should not stop you from being friends. People can identify differently to you and it should not stop you from being friends.</a:t>
            </a:r>
            <a:endParaRPr lang="en-IE" baseline="0" dirty="0">
              <a:cs typeface="Calibri"/>
            </a:endParaRPr>
          </a:p>
        </p:txBody>
      </p:sp>
      <p:sp>
        <p:nvSpPr>
          <p:cNvPr id="4" name="Slide Number Placeholder 3"/>
          <p:cNvSpPr>
            <a:spLocks noGrp="1"/>
          </p:cNvSpPr>
          <p:nvPr>
            <p:ph type="sldNum" sz="quarter" idx="10"/>
          </p:nvPr>
        </p:nvSpPr>
        <p:spPr/>
        <p:txBody>
          <a:bodyPr/>
          <a:lstStyle/>
          <a:p>
            <a:fld id="{830E2BE8-7F9B-4F4C-A7C2-1DF6BFC87174}" type="slidenum">
              <a:rPr lang="en-IE" smtClean="0"/>
              <a:t>21</a:t>
            </a:fld>
            <a:endParaRPr lang="en-IE"/>
          </a:p>
        </p:txBody>
      </p:sp>
    </p:spTree>
    <p:extLst>
      <p:ext uri="{BB962C8B-B14F-4D97-AF65-F5344CB8AC3E}">
        <p14:creationId xmlns:p14="http://schemas.microsoft.com/office/powerpoint/2010/main" val="42202816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is a wonderful thing to be yourself! You should celebrate being you!</a:t>
            </a:r>
          </a:p>
          <a:p>
            <a:endParaRPr lang="en-US" dirty="0">
              <a:cs typeface="Calibri"/>
            </a:endParaRPr>
          </a:p>
          <a:p>
            <a:r>
              <a:rPr lang="en-US" dirty="0">
                <a:cs typeface="Calibri"/>
              </a:rPr>
              <a:t>There is a special time each year where LGBTQ+ can celebrate and the people that love and support them celebrate too! This is called Pride</a:t>
            </a:r>
          </a:p>
          <a:p>
            <a:endParaRPr lang="en-US" dirty="0">
              <a:cs typeface="Calibri"/>
            </a:endParaRPr>
          </a:p>
          <a:p>
            <a:r>
              <a:rPr lang="en-US">
                <a:cs typeface="Calibri"/>
              </a:rPr>
              <a:t> You could design a poster for Pride month or get involved with local LGBTQ+ support groups and join in their celebrations.</a:t>
            </a:r>
          </a:p>
        </p:txBody>
      </p:sp>
      <p:sp>
        <p:nvSpPr>
          <p:cNvPr id="4" name="Slide Number Placeholder 3"/>
          <p:cNvSpPr>
            <a:spLocks noGrp="1"/>
          </p:cNvSpPr>
          <p:nvPr>
            <p:ph type="sldNum" sz="quarter" idx="5"/>
          </p:nvPr>
        </p:nvSpPr>
        <p:spPr/>
        <p:txBody>
          <a:bodyPr/>
          <a:lstStyle/>
          <a:p>
            <a:fld id="{830E2BE8-7F9B-4F4C-A7C2-1DF6BFC87174}" type="slidenum">
              <a:rPr lang="en-IE" smtClean="0"/>
              <a:t>22</a:t>
            </a:fld>
            <a:endParaRPr lang="en-IE"/>
          </a:p>
        </p:txBody>
      </p:sp>
    </p:spTree>
    <p:extLst>
      <p:ext uri="{BB962C8B-B14F-4D97-AF65-F5344CB8AC3E}">
        <p14:creationId xmlns:p14="http://schemas.microsoft.com/office/powerpoint/2010/main" val="3392088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are lots of places to get more advice</a:t>
            </a:r>
            <a:r>
              <a:rPr lang="en-IE" baseline="0" dirty="0"/>
              <a:t>, information and support. It is okay not to have all the answers. There are places which specialise in LGBTQ+ information and support</a:t>
            </a:r>
            <a:r>
              <a:rPr lang="en-IE" dirty="0"/>
              <a:t>. There</a:t>
            </a:r>
            <a:r>
              <a:rPr lang="en-IE">
                <a:cs typeface="Calibri"/>
              </a:rPr>
              <a:t> are also a lot of online support groups and forums for LGBT people, their families and supporters. Supported Loving have a list of LGBTQ+ support groups for people with a learning disability on their website</a:t>
            </a:r>
            <a:r>
              <a:rPr lang="en-IE" dirty="0"/>
              <a:t>. </a:t>
            </a:r>
            <a:r>
              <a:rPr lang="en-IE" dirty="0">
                <a:hlinkClick r:id="rId3"/>
              </a:rPr>
              <a:t>https://www.choicesupport.org.uk/about-us/what-we-do/supported-loving/supported-loving-toolkit/lgbtq-social-groups</a:t>
            </a:r>
            <a:r>
              <a:rPr lang="en-IE" dirty="0"/>
              <a:t> </a:t>
            </a:r>
            <a:endParaRPr lang="en-IE">
              <a:cs typeface="Calibri"/>
            </a:endParaRPr>
          </a:p>
        </p:txBody>
      </p:sp>
      <p:sp>
        <p:nvSpPr>
          <p:cNvPr id="4" name="Slide Number Placeholder 3"/>
          <p:cNvSpPr>
            <a:spLocks noGrp="1"/>
          </p:cNvSpPr>
          <p:nvPr>
            <p:ph type="sldNum" sz="quarter" idx="10"/>
          </p:nvPr>
        </p:nvSpPr>
        <p:spPr/>
        <p:txBody>
          <a:bodyPr/>
          <a:lstStyle/>
          <a:p>
            <a:fld id="{830E2BE8-7F9B-4F4C-A7C2-1DF6BFC87174}" type="slidenum">
              <a:rPr lang="en-IE" smtClean="0"/>
              <a:t>23</a:t>
            </a:fld>
            <a:endParaRPr lang="en-IE"/>
          </a:p>
        </p:txBody>
      </p:sp>
    </p:spTree>
    <p:extLst>
      <p:ext uri="{BB962C8B-B14F-4D97-AF65-F5344CB8AC3E}">
        <p14:creationId xmlns:p14="http://schemas.microsoft.com/office/powerpoint/2010/main" val="4191048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IE" dirty="0">
                <a:hlinkClick r:id="rId3"/>
              </a:rPr>
              <a:t>https://www.youtube.com/watch?v=9ymLgLfLQbw&amp;feature=youtu.be</a:t>
            </a:r>
            <a:endParaRPr lang="en-US"/>
          </a:p>
          <a:p>
            <a:pPr marL="0" marR="0" indent="0" algn="l" defTabSz="914400">
              <a:lnSpc>
                <a:spcPct val="100000"/>
              </a:lnSpc>
              <a:spcBef>
                <a:spcPts val="0"/>
              </a:spcBef>
              <a:spcAft>
                <a:spcPts val="0"/>
              </a:spcAft>
              <a:buClrTx/>
              <a:buSzTx/>
              <a:buNone/>
              <a:tabLst/>
              <a:defRPr/>
            </a:pPr>
            <a:r>
              <a:rPr lang="en-IE" dirty="0"/>
              <a:t>We suggest you play the</a:t>
            </a:r>
            <a:r>
              <a:rPr lang="en-IE" baseline="0" dirty="0"/>
              <a:t> video through fully once and then go back and play sections again as you work through the discussion points</a:t>
            </a:r>
            <a:r>
              <a:rPr lang="en-IE" dirty="0"/>
              <a:t>.</a:t>
            </a:r>
            <a:endParaRPr lang="en-US"/>
          </a:p>
          <a:p>
            <a:r>
              <a:rPr lang="en-IE" dirty="0">
                <a:cs typeface="Calibri"/>
              </a:rPr>
              <a:t>Use Easy Read resources and other materials linked in the final slide to help guide the conversation </a:t>
            </a:r>
          </a:p>
        </p:txBody>
      </p:sp>
      <p:sp>
        <p:nvSpPr>
          <p:cNvPr id="4" name="Slide Number Placeholder 3"/>
          <p:cNvSpPr>
            <a:spLocks noGrp="1"/>
          </p:cNvSpPr>
          <p:nvPr>
            <p:ph type="sldNum" sz="quarter" idx="10"/>
          </p:nvPr>
        </p:nvSpPr>
        <p:spPr/>
        <p:txBody>
          <a:bodyPr/>
          <a:lstStyle/>
          <a:p>
            <a:fld id="{830E2BE8-7F9B-4F4C-A7C2-1DF6BFC87174}" type="slidenum">
              <a:rPr lang="en-IE" smtClean="0"/>
              <a:t>4</a:t>
            </a:fld>
            <a:endParaRPr lang="en-IE"/>
          </a:p>
        </p:txBody>
      </p:sp>
    </p:spTree>
    <p:extLst>
      <p:ext uri="{BB962C8B-B14F-4D97-AF65-F5344CB8AC3E}">
        <p14:creationId xmlns:p14="http://schemas.microsoft.com/office/powerpoint/2010/main" val="490112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following slides contain discussion points, some activity suggestions and signpost to further information and resources</a:t>
            </a:r>
          </a:p>
        </p:txBody>
      </p:sp>
      <p:sp>
        <p:nvSpPr>
          <p:cNvPr id="4" name="Slide Number Placeholder 3"/>
          <p:cNvSpPr>
            <a:spLocks noGrp="1"/>
          </p:cNvSpPr>
          <p:nvPr>
            <p:ph type="sldNum" sz="quarter" idx="5"/>
          </p:nvPr>
        </p:nvSpPr>
        <p:spPr/>
        <p:txBody>
          <a:bodyPr/>
          <a:lstStyle/>
          <a:p>
            <a:fld id="{830E2BE8-7F9B-4F4C-A7C2-1DF6BFC87174}" type="slidenum">
              <a:rPr lang="en-IE" smtClean="0"/>
              <a:t>5</a:t>
            </a:fld>
            <a:endParaRPr lang="en-IE"/>
          </a:p>
        </p:txBody>
      </p:sp>
    </p:spTree>
    <p:extLst>
      <p:ext uri="{BB962C8B-B14F-4D97-AF65-F5344CB8AC3E}">
        <p14:creationId xmlns:p14="http://schemas.microsoft.com/office/powerpoint/2010/main" val="142087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Discussion points:</a:t>
            </a:r>
            <a:endParaRPr lang="en-US" dirty="0"/>
          </a:p>
          <a:p>
            <a:r>
              <a:rPr lang="en-IE" dirty="0"/>
              <a:t>Open up discussion about what identity is:</a:t>
            </a:r>
          </a:p>
          <a:p>
            <a:r>
              <a:rPr lang="en-IE" dirty="0"/>
              <a:t>It </a:t>
            </a:r>
            <a:r>
              <a:rPr lang="en-IE" baseline="0" dirty="0"/>
              <a:t>is who you are, how you feel about yourself, how the world sees you.</a:t>
            </a:r>
            <a:r>
              <a:rPr lang="en-IE" dirty="0"/>
              <a:t> </a:t>
            </a:r>
            <a:endParaRPr lang="en-IE" baseline="0" dirty="0">
              <a:cs typeface="Calibri"/>
            </a:endParaRPr>
          </a:p>
          <a:p>
            <a:r>
              <a:rPr lang="en-IE" baseline="0" dirty="0"/>
              <a:t>It can include things like your culture, your nationality, your religion, your age…</a:t>
            </a:r>
          </a:p>
          <a:p>
            <a:r>
              <a:rPr lang="en-IE" baseline="0" dirty="0"/>
              <a:t>Your identity is not always something that can be ‘seen’.</a:t>
            </a:r>
          </a:p>
          <a:p>
            <a:r>
              <a:rPr lang="en-IE" baseline="0" dirty="0"/>
              <a:t>It also includes things like your gender and your sexuality. These are an important part of who you are. You cannot tell </a:t>
            </a:r>
            <a:r>
              <a:rPr lang="en-IE" dirty="0"/>
              <a:t>someone's</a:t>
            </a:r>
            <a:r>
              <a:rPr lang="en-IE" baseline="0" dirty="0"/>
              <a:t> gender identity or sexuality just by looking at the person. Everyone is different and unique. We are all individuals.</a:t>
            </a:r>
            <a:r>
              <a:rPr lang="en-IE" dirty="0"/>
              <a:t> </a:t>
            </a:r>
          </a:p>
          <a:p>
            <a:endParaRPr lang="en-IE" baseline="0" dirty="0">
              <a:cs typeface="Calibri"/>
            </a:endParaRPr>
          </a:p>
          <a:p>
            <a:r>
              <a:rPr lang="en-IE" dirty="0"/>
              <a:t>Activity idea</a:t>
            </a:r>
            <a:r>
              <a:rPr lang="en-IE" baseline="0" dirty="0"/>
              <a:t>: if it would be helpful to fill out an example as you work through these slides, check out the gender unicorn template here: </a:t>
            </a:r>
            <a:r>
              <a:rPr lang="en-IE" baseline="0" dirty="0">
                <a:hlinkClick r:id="rId3"/>
              </a:rPr>
              <a:t>https://transstudent.org/gender/</a:t>
            </a:r>
            <a:r>
              <a:rPr lang="en-IE" dirty="0"/>
              <a:t> </a:t>
            </a:r>
          </a:p>
          <a:p>
            <a:r>
              <a:rPr lang="en-IE" dirty="0">
                <a:cs typeface="Calibri"/>
              </a:rPr>
              <a:t>You can use the 'gender identity' part of the template for these slides.</a:t>
            </a:r>
          </a:p>
        </p:txBody>
      </p:sp>
      <p:sp>
        <p:nvSpPr>
          <p:cNvPr id="4" name="Slide Number Placeholder 3"/>
          <p:cNvSpPr>
            <a:spLocks noGrp="1"/>
          </p:cNvSpPr>
          <p:nvPr>
            <p:ph type="sldNum" sz="quarter" idx="10"/>
          </p:nvPr>
        </p:nvSpPr>
        <p:spPr/>
        <p:txBody>
          <a:bodyPr/>
          <a:lstStyle/>
          <a:p>
            <a:fld id="{830E2BE8-7F9B-4F4C-A7C2-1DF6BFC87174}" type="slidenum">
              <a:rPr lang="en-IE" smtClean="0"/>
              <a:t>6</a:t>
            </a:fld>
            <a:endParaRPr lang="en-IE"/>
          </a:p>
        </p:txBody>
      </p:sp>
    </p:spTree>
    <p:extLst>
      <p:ext uri="{BB962C8B-B14F-4D97-AF65-F5344CB8AC3E}">
        <p14:creationId xmlns:p14="http://schemas.microsoft.com/office/powerpoint/2010/main" val="26736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For </a:t>
            </a:r>
            <a:r>
              <a:rPr lang="en-IE" baseline="0" dirty="0"/>
              <a:t>this slide it is important to explore ‘sex assigned at birth’. When a baby is born their gender identity is decided based on the sex associated with ‘male or female’ reproductive organs. To explain this, you need to ensure that you first discuss and name these body parts using the correct anatomical names.</a:t>
            </a:r>
            <a:r>
              <a:rPr lang="en-IE" dirty="0"/>
              <a:t> </a:t>
            </a:r>
            <a:endParaRPr lang="en-IE" i="1" dirty="0">
              <a:cs typeface="Calibri"/>
            </a:endParaRPr>
          </a:p>
          <a:p>
            <a:r>
              <a:rPr lang="en-IE" dirty="0"/>
              <a:t>Brook have body part images you can use, in the 'body parts' section of their sexual expression toolkit. </a:t>
            </a:r>
            <a:r>
              <a:rPr lang="en-IE" dirty="0">
                <a:hlinkClick r:id="rId3"/>
              </a:rPr>
              <a:t>https://legacy.brook.org.uk/attachments/Sexual_Expression_Resource.pdf</a:t>
            </a:r>
            <a:endParaRPr lang="en-IE" baseline="0" dirty="0">
              <a:cs typeface="Calibri"/>
            </a:endParaRPr>
          </a:p>
          <a:p>
            <a:endParaRPr lang="en-IE" dirty="0">
              <a:cs typeface="Calibri"/>
            </a:endParaRPr>
          </a:p>
          <a:p>
            <a:r>
              <a:rPr lang="en-IE" baseline="0" dirty="0"/>
              <a:t>Once this </a:t>
            </a:r>
            <a:r>
              <a:rPr lang="en-IE" dirty="0"/>
              <a:t>concept has</a:t>
            </a:r>
            <a:r>
              <a:rPr lang="en-IE" baseline="0" dirty="0"/>
              <a:t> been better understood you can open a conversation about body parts and gender.</a:t>
            </a:r>
            <a:endParaRPr lang="en-IE" baseline="0" dirty="0">
              <a:cs typeface="Calibri"/>
            </a:endParaRPr>
          </a:p>
          <a:p>
            <a:r>
              <a:rPr lang="en-IE" baseline="0" dirty="0"/>
              <a:t>While some people will feel comfortable with their gender being matched to those body parts, not everyone will. For some people this can feel very upsetting because they know their gender identity is different to what they have been told.</a:t>
            </a:r>
          </a:p>
          <a:p>
            <a:endParaRPr lang="en-IE" dirty="0"/>
          </a:p>
          <a:p>
            <a:r>
              <a:rPr lang="en-IE"/>
              <a:t>Activity</a:t>
            </a:r>
            <a:r>
              <a:rPr lang="en-IE" dirty="0"/>
              <a:t> idea-</a:t>
            </a:r>
            <a:r>
              <a:rPr lang="en-IE" baseline="0" dirty="0"/>
              <a:t> </a:t>
            </a:r>
            <a:r>
              <a:rPr lang="en-IE" dirty="0"/>
              <a:t>using</a:t>
            </a:r>
            <a:r>
              <a:rPr lang="en-IE" baseline="0" dirty="0"/>
              <a:t> the Gender Unicorn template</a:t>
            </a:r>
            <a:r>
              <a:rPr lang="en-IE" dirty="0"/>
              <a:t> you can discuss how someone might identify (the same as their sex assigned at birth or not) </a:t>
            </a:r>
            <a:r>
              <a:rPr lang="en-IE" dirty="0">
                <a:hlinkClick r:id="rId4"/>
              </a:rPr>
              <a:t>https://transstudent.org/gender/</a:t>
            </a:r>
            <a:r>
              <a:rPr lang="en-IE" dirty="0"/>
              <a:t> </a:t>
            </a:r>
          </a:p>
          <a:p>
            <a:r>
              <a:rPr lang="en-IE" dirty="0">
                <a:cs typeface="Calibri"/>
              </a:rPr>
              <a:t>Use the Brook images to explain body parts and teach the correct terms </a:t>
            </a:r>
            <a:r>
              <a:rPr lang="en-IE" dirty="0">
                <a:hlinkClick r:id="rId3"/>
              </a:rPr>
              <a:t>https://legacy.brook.org.uk/attachments/Sexual_Expression_Resource.pdf</a:t>
            </a:r>
            <a:r>
              <a:rPr lang="en-IE" dirty="0"/>
              <a:t> </a:t>
            </a:r>
            <a:endParaRPr lang="en-IE" dirty="0">
              <a:cs typeface="Calibri"/>
            </a:endParaRPr>
          </a:p>
        </p:txBody>
      </p:sp>
      <p:sp>
        <p:nvSpPr>
          <p:cNvPr id="4" name="Slide Number Placeholder 3"/>
          <p:cNvSpPr>
            <a:spLocks noGrp="1"/>
          </p:cNvSpPr>
          <p:nvPr>
            <p:ph type="sldNum" sz="quarter" idx="10"/>
          </p:nvPr>
        </p:nvSpPr>
        <p:spPr/>
        <p:txBody>
          <a:bodyPr/>
          <a:lstStyle/>
          <a:p>
            <a:fld id="{830E2BE8-7F9B-4F4C-A7C2-1DF6BFC87174}" type="slidenum">
              <a:rPr lang="en-IE" smtClean="0"/>
              <a:t>7</a:t>
            </a:fld>
            <a:endParaRPr lang="en-IE"/>
          </a:p>
        </p:txBody>
      </p:sp>
    </p:spTree>
    <p:extLst>
      <p:ext uri="{BB962C8B-B14F-4D97-AF65-F5344CB8AC3E}">
        <p14:creationId xmlns:p14="http://schemas.microsoft.com/office/powerpoint/2010/main" val="103718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 a good time to discuss that everyone is individual and unique. No two people are the same. There are a lot of different ways we can feel about who we are.</a:t>
            </a:r>
            <a:endParaRPr lang="en-IE" baseline="0" dirty="0">
              <a:cs typeface="Calibri"/>
            </a:endParaRPr>
          </a:p>
          <a:p>
            <a:endParaRPr lang="en-IE" dirty="0">
              <a:cs typeface="Calibri" panose="020F0502020204030204"/>
            </a:endParaRPr>
          </a:p>
          <a:p>
            <a:endParaRPr lang="en-IE" dirty="0">
              <a:cs typeface="Calibri" panose="020F0502020204030204"/>
            </a:endParaRPr>
          </a:p>
          <a:p>
            <a:endParaRPr lang="en-IE" dirty="0">
              <a:cs typeface="Calibri" panose="020F0502020204030204"/>
            </a:endParaRPr>
          </a:p>
        </p:txBody>
      </p:sp>
      <p:sp>
        <p:nvSpPr>
          <p:cNvPr id="4" name="Slide Number Placeholder 3"/>
          <p:cNvSpPr>
            <a:spLocks noGrp="1"/>
          </p:cNvSpPr>
          <p:nvPr>
            <p:ph type="sldNum" sz="quarter" idx="10"/>
          </p:nvPr>
        </p:nvSpPr>
        <p:spPr/>
        <p:txBody>
          <a:bodyPr/>
          <a:lstStyle/>
          <a:p>
            <a:fld id="{830E2BE8-7F9B-4F4C-A7C2-1DF6BFC87174}" type="slidenum">
              <a:rPr lang="en-IE" smtClean="0"/>
              <a:t>8</a:t>
            </a:fld>
            <a:endParaRPr lang="en-IE"/>
          </a:p>
        </p:txBody>
      </p:sp>
    </p:spTree>
    <p:extLst>
      <p:ext uri="{BB962C8B-B14F-4D97-AF65-F5344CB8AC3E}">
        <p14:creationId xmlns:p14="http://schemas.microsoft.com/office/powerpoint/2010/main" val="3877475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For Easy Read information on LGBTQ+ identities please see the following resources to help guide your conversation. You can use the Easy Read information to explain how sexuality and gender are on a spectrum.</a:t>
            </a:r>
            <a:endParaRPr lang="en-US" dirty="0"/>
          </a:p>
          <a:p>
            <a:r>
              <a:rPr lang="en-IE" dirty="0">
                <a:hlinkClick r:id="rId3"/>
              </a:rPr>
              <a:t>https://www.changepeople.org/our-work/lgbtq-an-easy-read-guide</a:t>
            </a:r>
            <a:r>
              <a:rPr lang="en-IE" dirty="0"/>
              <a:t> </a:t>
            </a:r>
            <a:endParaRPr lang="en-US" dirty="0">
              <a:cs typeface="Calibri"/>
            </a:endParaRPr>
          </a:p>
          <a:p>
            <a:r>
              <a:rPr lang="en-IE" dirty="0">
                <a:hlinkClick r:id="rId4"/>
              </a:rPr>
              <a:t>https://www.choicesupport.org.uk/uploads/documents/Transgender-easy-read-guide-For-Web.pdf</a:t>
            </a:r>
            <a:r>
              <a:rPr lang="en-IE" dirty="0"/>
              <a:t> </a:t>
            </a:r>
            <a:endParaRPr lang="en-IE" dirty="0">
              <a:cs typeface="Calibri"/>
            </a:endParaRPr>
          </a:p>
          <a:p>
            <a:endParaRPr lang="en-IE" dirty="0">
              <a:cs typeface="Calibri"/>
            </a:endParaRPr>
          </a:p>
          <a:p>
            <a:r>
              <a:rPr lang="en-IE" i="1" dirty="0">
                <a:cs typeface="Calibri" panose="020F0502020204030204"/>
              </a:rPr>
              <a:t>Activity idea: </a:t>
            </a:r>
            <a:r>
              <a:rPr lang="en-IE" dirty="0">
                <a:cs typeface="Calibri" panose="020F0502020204030204"/>
              </a:rPr>
              <a:t>Everyone is unique and an individual. Use this 'You Being You' worksheet to look at the ways in which everyone is unique and how great it is that no two people are the same. </a:t>
            </a:r>
            <a:r>
              <a:rPr lang="en-IE" dirty="0">
                <a:hlinkClick r:id="rId5"/>
              </a:rPr>
              <a:t>https://www.twinkl.ie/resource/celebrate-being-you-worksheet-t-p-994</a:t>
            </a:r>
            <a:r>
              <a:rPr lang="en-IE" dirty="0"/>
              <a:t> (available for free download) If you are doing this with a group you can ask people to share responses if they are comfortable, perhaps creating a collage of answers that celebrate individuality. This can be referred to throughout this presentation and when discussing the animation. </a:t>
            </a:r>
            <a:endParaRPr lang="en-IE" dirty="0">
              <a:cs typeface="Calibri" panose="020F0502020204030204"/>
            </a:endParaRPr>
          </a:p>
          <a:p>
            <a:endParaRPr lang="en-IE" dirty="0"/>
          </a:p>
          <a:p>
            <a:r>
              <a:rPr lang="en-IE" dirty="0"/>
              <a:t> The Gender Unicorn resource will also be helpful here. </a:t>
            </a:r>
            <a:r>
              <a:rPr lang="en-IE" dirty="0">
                <a:hlinkClick r:id="rId6"/>
              </a:rPr>
              <a:t>https://transstudent.org/gender/</a:t>
            </a:r>
            <a:r>
              <a:rPr lang="en-IE" dirty="0"/>
              <a:t> </a:t>
            </a:r>
            <a:endParaRPr lang="en-IE" dirty="0">
              <a:cs typeface="Calibri" panose="020F0502020204030204"/>
            </a:endParaRPr>
          </a:p>
          <a:p>
            <a:endParaRPr lang="en-IE" dirty="0">
              <a:cs typeface="Calibri" panose="020F0502020204030204"/>
            </a:endParaRPr>
          </a:p>
          <a:p>
            <a:endParaRPr lang="en-IE" dirty="0">
              <a:cs typeface="Calibri" panose="020F0502020204030204"/>
            </a:endParaRPr>
          </a:p>
          <a:p>
            <a:endParaRPr lang="en-IE" dirty="0">
              <a:cs typeface="Calibri" panose="020F0502020204030204"/>
            </a:endParaRPr>
          </a:p>
        </p:txBody>
      </p:sp>
      <p:sp>
        <p:nvSpPr>
          <p:cNvPr id="4" name="Slide Number Placeholder 3"/>
          <p:cNvSpPr>
            <a:spLocks noGrp="1"/>
          </p:cNvSpPr>
          <p:nvPr>
            <p:ph type="sldNum" sz="quarter" idx="10"/>
          </p:nvPr>
        </p:nvSpPr>
        <p:spPr/>
        <p:txBody>
          <a:bodyPr/>
          <a:lstStyle/>
          <a:p>
            <a:fld id="{830E2BE8-7F9B-4F4C-A7C2-1DF6BFC87174}" type="slidenum">
              <a:rPr lang="en-IE" smtClean="0"/>
              <a:t>9</a:t>
            </a:fld>
            <a:endParaRPr lang="en-IE"/>
          </a:p>
        </p:txBody>
      </p:sp>
    </p:spTree>
    <p:extLst>
      <p:ext uri="{BB962C8B-B14F-4D97-AF65-F5344CB8AC3E}">
        <p14:creationId xmlns:p14="http://schemas.microsoft.com/office/powerpoint/2010/main" val="61186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i="1" dirty="0"/>
              <a:t>Activity idea: </a:t>
            </a:r>
            <a:endParaRPr lang="en-US" dirty="0"/>
          </a:p>
          <a:p>
            <a:r>
              <a:rPr lang="en-IE" dirty="0"/>
              <a:t>Using a visual to highlight the spectrum of gender, the people you are working with may want to discuss how this relates for celebrities or people that they recognise (for example celebrities who are non-binary like Sam Smith or Jonathan Van Ness). Use celebrities or public figures who are relevant to the group you are working with and their interests. It is helpful if you choose examples of people who are relatable to who you are working with.</a:t>
            </a:r>
          </a:p>
        </p:txBody>
      </p:sp>
      <p:sp>
        <p:nvSpPr>
          <p:cNvPr id="4" name="Slide Number Placeholder 3"/>
          <p:cNvSpPr>
            <a:spLocks noGrp="1"/>
          </p:cNvSpPr>
          <p:nvPr>
            <p:ph type="sldNum" sz="quarter" idx="10"/>
          </p:nvPr>
        </p:nvSpPr>
        <p:spPr/>
        <p:txBody>
          <a:bodyPr/>
          <a:lstStyle/>
          <a:p>
            <a:fld id="{830E2BE8-7F9B-4F4C-A7C2-1DF6BFC87174}" type="slidenum">
              <a:rPr lang="en-IE" smtClean="0"/>
              <a:t>10</a:t>
            </a:fld>
            <a:endParaRPr lang="en-IE"/>
          </a:p>
        </p:txBody>
      </p:sp>
    </p:spTree>
    <p:extLst>
      <p:ext uri="{BB962C8B-B14F-4D97-AF65-F5344CB8AC3E}">
        <p14:creationId xmlns:p14="http://schemas.microsoft.com/office/powerpoint/2010/main" val="693122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p:cNvSpPr>
            <a:spLocks noGrp="1"/>
          </p:cNvSpPr>
          <p:nvPr>
            <p:ph type="dt" sz="half" idx="10"/>
          </p:nvPr>
        </p:nvSpPr>
        <p:spPr/>
        <p:txBody>
          <a:bodyPr/>
          <a:lstStyle/>
          <a:p>
            <a:fld id="{2119930C-E68A-441D-81BE-8373AE677006}" type="datetimeFigureOut">
              <a:rPr lang="en-IE" smtClean="0"/>
              <a:t>12/05/2023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C9C97C-0E56-4E8F-BCBC-20C1914C0FBD}" type="slidenum">
              <a:rPr lang="en-IE" smtClean="0"/>
              <a:t>‹#›</a:t>
            </a:fld>
            <a:endParaRPr lang="en-IE"/>
          </a:p>
        </p:txBody>
      </p:sp>
    </p:spTree>
    <p:extLst>
      <p:ext uri="{BB962C8B-B14F-4D97-AF65-F5344CB8AC3E}">
        <p14:creationId xmlns:p14="http://schemas.microsoft.com/office/powerpoint/2010/main" val="4255034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2119930C-E68A-441D-81BE-8373AE677006}" type="datetimeFigureOut">
              <a:rPr lang="en-IE" smtClean="0"/>
              <a:t>12/05/2023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C9C97C-0E56-4E8F-BCBC-20C1914C0FBD}" type="slidenum">
              <a:rPr lang="en-IE" smtClean="0"/>
              <a:t>‹#›</a:t>
            </a:fld>
            <a:endParaRPr lang="en-IE"/>
          </a:p>
        </p:txBody>
      </p:sp>
    </p:spTree>
    <p:extLst>
      <p:ext uri="{BB962C8B-B14F-4D97-AF65-F5344CB8AC3E}">
        <p14:creationId xmlns:p14="http://schemas.microsoft.com/office/powerpoint/2010/main" val="3904323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2119930C-E68A-441D-81BE-8373AE677006}" type="datetimeFigureOut">
              <a:rPr lang="en-IE" smtClean="0"/>
              <a:t>12/05/2023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C9C97C-0E56-4E8F-BCBC-20C1914C0FBD}" type="slidenum">
              <a:rPr lang="en-IE" smtClean="0"/>
              <a:t>‹#›</a:t>
            </a:fld>
            <a:endParaRPr lang="en-IE"/>
          </a:p>
        </p:txBody>
      </p:sp>
    </p:spTree>
    <p:extLst>
      <p:ext uri="{BB962C8B-B14F-4D97-AF65-F5344CB8AC3E}">
        <p14:creationId xmlns:p14="http://schemas.microsoft.com/office/powerpoint/2010/main" val="851451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7" descr="bit of bubble_20%">
            <a:extLst>
              <a:ext uri="{FF2B5EF4-FFF2-40B4-BE49-F238E27FC236}">
                <a16:creationId xmlns:a16="http://schemas.microsoft.com/office/drawing/2014/main" id="{213B1EA6-7AC7-4E5D-AD01-914077ED7D5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1"/>
            <a:ext cx="4720167"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p:cNvSpPr>
            <a:spLocks noGrp="1" noChangeArrowheads="1"/>
          </p:cNvSpPr>
          <p:nvPr>
            <p:ph type="ctrTitle"/>
          </p:nvPr>
        </p:nvSpPr>
        <p:spPr>
          <a:xfrm>
            <a:off x="3208867" y="1789114"/>
            <a:ext cx="7357533" cy="2820987"/>
          </a:xfrm>
        </p:spPr>
        <p:txBody>
          <a:bodyPr/>
          <a:lstStyle>
            <a:lvl1pPr>
              <a:defRPr sz="6000"/>
            </a:lvl1pPr>
          </a:lstStyle>
          <a:p>
            <a:pPr lvl="0"/>
            <a:r>
              <a:rPr lang="en-US" altLang="en-US" noProof="0"/>
              <a:t>Click to edit Master title style</a:t>
            </a:r>
          </a:p>
        </p:txBody>
      </p:sp>
      <p:sp>
        <p:nvSpPr>
          <p:cNvPr id="4" name="Rectangle 5">
            <a:extLst>
              <a:ext uri="{FF2B5EF4-FFF2-40B4-BE49-F238E27FC236}">
                <a16:creationId xmlns:a16="http://schemas.microsoft.com/office/drawing/2014/main" id="{C1DB275B-17E0-4CC2-AC89-51A07B962382}"/>
              </a:ext>
            </a:extLst>
          </p:cNvPr>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5" name="Rectangle 6">
            <a:extLst>
              <a:ext uri="{FF2B5EF4-FFF2-40B4-BE49-F238E27FC236}">
                <a16:creationId xmlns:a16="http://schemas.microsoft.com/office/drawing/2014/main" id="{F7FDD609-D890-4D8D-8B50-4945BEC4FE78}"/>
              </a:ext>
            </a:extLst>
          </p:cNvPr>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6" name="Rectangle 7">
            <a:extLst>
              <a:ext uri="{FF2B5EF4-FFF2-40B4-BE49-F238E27FC236}">
                <a16:creationId xmlns:a16="http://schemas.microsoft.com/office/drawing/2014/main" id="{D433EF9B-6EF6-4B0D-B681-D6222540CA96}"/>
              </a:ext>
            </a:extLst>
          </p:cNvPr>
          <p:cNvSpPr>
            <a:spLocks noGrp="1" noChangeArrowheads="1"/>
          </p:cNvSpPr>
          <p:nvPr>
            <p:ph type="sldNum" sz="quarter" idx="12"/>
          </p:nvPr>
        </p:nvSpPr>
        <p:spPr/>
        <p:txBody>
          <a:bodyPr/>
          <a:lstStyle>
            <a:lvl1pPr>
              <a:defRPr/>
            </a:lvl1pPr>
          </a:lstStyle>
          <a:p>
            <a:fld id="{59BBFB9E-9761-4D5E-BBBB-E1D52677E86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68939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7B042250-7B30-40A0-96B9-C93C3B26303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a:extLst>
              <a:ext uri="{FF2B5EF4-FFF2-40B4-BE49-F238E27FC236}">
                <a16:creationId xmlns:a16="http://schemas.microsoft.com/office/drawing/2014/main" id="{9A9D01A7-97D2-4072-B431-2A3608C483A3}"/>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a:extLst>
              <a:ext uri="{FF2B5EF4-FFF2-40B4-BE49-F238E27FC236}">
                <a16:creationId xmlns:a16="http://schemas.microsoft.com/office/drawing/2014/main" id="{C69994A9-461C-4137-BBCF-F24FC2475E4E}"/>
              </a:ext>
            </a:extLst>
          </p:cNvPr>
          <p:cNvSpPr>
            <a:spLocks noGrp="1" noChangeArrowheads="1"/>
          </p:cNvSpPr>
          <p:nvPr>
            <p:ph type="sldNum" sz="quarter" idx="12"/>
          </p:nvPr>
        </p:nvSpPr>
        <p:spPr>
          <a:ln/>
        </p:spPr>
        <p:txBody>
          <a:bodyPr/>
          <a:lstStyle>
            <a:lvl1pPr>
              <a:defRPr/>
            </a:lvl1pPr>
          </a:lstStyle>
          <a:p>
            <a:fld id="{E72D1F06-5E5E-428A-8C69-0C581E5CF89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12306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C1626B4F-38F1-4419-B9C3-8951AC005A88}"/>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a:extLst>
              <a:ext uri="{FF2B5EF4-FFF2-40B4-BE49-F238E27FC236}">
                <a16:creationId xmlns:a16="http://schemas.microsoft.com/office/drawing/2014/main" id="{E6D52D55-87D3-4C55-881A-1E87B9C0A460}"/>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a:extLst>
              <a:ext uri="{FF2B5EF4-FFF2-40B4-BE49-F238E27FC236}">
                <a16:creationId xmlns:a16="http://schemas.microsoft.com/office/drawing/2014/main" id="{AFE8F842-024D-4442-B678-09E139BEF584}"/>
              </a:ext>
            </a:extLst>
          </p:cNvPr>
          <p:cNvSpPr>
            <a:spLocks noGrp="1" noChangeArrowheads="1"/>
          </p:cNvSpPr>
          <p:nvPr>
            <p:ph type="sldNum" sz="quarter" idx="12"/>
          </p:nvPr>
        </p:nvSpPr>
        <p:spPr>
          <a:ln/>
        </p:spPr>
        <p:txBody>
          <a:bodyPr/>
          <a:lstStyle>
            <a:lvl1pPr>
              <a:defRPr/>
            </a:lvl1pPr>
          </a:lstStyle>
          <a:p>
            <a:fld id="{7EA2E203-9675-476E-BBB5-7C91B7E69F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79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168651" y="2930526"/>
            <a:ext cx="4129616" cy="2779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7501468" y="2930526"/>
            <a:ext cx="4129617" cy="27797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49E73D2C-7BB3-44AB-B38A-6C47B19B5F52}"/>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a:extLst>
              <a:ext uri="{FF2B5EF4-FFF2-40B4-BE49-F238E27FC236}">
                <a16:creationId xmlns:a16="http://schemas.microsoft.com/office/drawing/2014/main" id="{666C2D95-FBE8-4CB1-BBE1-98B6F9D73477}"/>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a:extLst>
              <a:ext uri="{FF2B5EF4-FFF2-40B4-BE49-F238E27FC236}">
                <a16:creationId xmlns:a16="http://schemas.microsoft.com/office/drawing/2014/main" id="{7484C7B1-9CF9-4DE8-92BB-A56F808E113F}"/>
              </a:ext>
            </a:extLst>
          </p:cNvPr>
          <p:cNvSpPr>
            <a:spLocks noGrp="1" noChangeArrowheads="1"/>
          </p:cNvSpPr>
          <p:nvPr>
            <p:ph type="sldNum" sz="quarter" idx="12"/>
          </p:nvPr>
        </p:nvSpPr>
        <p:spPr>
          <a:ln/>
        </p:spPr>
        <p:txBody>
          <a:bodyPr/>
          <a:lstStyle>
            <a:lvl1pPr>
              <a:defRPr/>
            </a:lvl1pPr>
          </a:lstStyle>
          <a:p>
            <a:fld id="{5CF8A35E-2E8A-4119-96E5-C78F1ED333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43952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0CF3DEE4-09B5-464E-ACE6-5A5F587FF769}"/>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a:extLst>
              <a:ext uri="{FF2B5EF4-FFF2-40B4-BE49-F238E27FC236}">
                <a16:creationId xmlns:a16="http://schemas.microsoft.com/office/drawing/2014/main" id="{7B373578-89B4-44FF-845F-6F61A3A808CD}"/>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a:extLst>
              <a:ext uri="{FF2B5EF4-FFF2-40B4-BE49-F238E27FC236}">
                <a16:creationId xmlns:a16="http://schemas.microsoft.com/office/drawing/2014/main" id="{53FAEF59-4087-4FF2-A976-BA2D509B78B9}"/>
              </a:ext>
            </a:extLst>
          </p:cNvPr>
          <p:cNvSpPr>
            <a:spLocks noGrp="1" noChangeArrowheads="1"/>
          </p:cNvSpPr>
          <p:nvPr>
            <p:ph type="sldNum" sz="quarter" idx="12"/>
          </p:nvPr>
        </p:nvSpPr>
        <p:spPr>
          <a:ln/>
        </p:spPr>
        <p:txBody>
          <a:bodyPr/>
          <a:lstStyle>
            <a:lvl1pPr>
              <a:defRPr/>
            </a:lvl1pPr>
          </a:lstStyle>
          <a:p>
            <a:fld id="{9A2742BC-A401-494F-AC8B-B68A8B35698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8836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CDCEA885-EAB3-4063-ADFE-DB11B163E7CD}"/>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a:extLst>
              <a:ext uri="{FF2B5EF4-FFF2-40B4-BE49-F238E27FC236}">
                <a16:creationId xmlns:a16="http://schemas.microsoft.com/office/drawing/2014/main" id="{AE68173E-651A-4267-A4D6-9AABBB9D0440}"/>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a:extLst>
              <a:ext uri="{FF2B5EF4-FFF2-40B4-BE49-F238E27FC236}">
                <a16:creationId xmlns:a16="http://schemas.microsoft.com/office/drawing/2014/main" id="{BA53D369-9C80-4C1C-81DF-18EA3303683D}"/>
              </a:ext>
            </a:extLst>
          </p:cNvPr>
          <p:cNvSpPr>
            <a:spLocks noGrp="1" noChangeArrowheads="1"/>
          </p:cNvSpPr>
          <p:nvPr>
            <p:ph type="sldNum" sz="quarter" idx="12"/>
          </p:nvPr>
        </p:nvSpPr>
        <p:spPr>
          <a:ln/>
        </p:spPr>
        <p:txBody>
          <a:bodyPr/>
          <a:lstStyle>
            <a:lvl1pPr>
              <a:defRPr/>
            </a:lvl1pPr>
          </a:lstStyle>
          <a:p>
            <a:fld id="{3F779905-B7AE-4D9D-A0E3-36D7A516D21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8074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16D7F9-DA67-484C-A250-7FA22906E3EA}"/>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a:extLst>
              <a:ext uri="{FF2B5EF4-FFF2-40B4-BE49-F238E27FC236}">
                <a16:creationId xmlns:a16="http://schemas.microsoft.com/office/drawing/2014/main" id="{0591BAE2-60BB-48F7-A877-296B4244A909}"/>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a:extLst>
              <a:ext uri="{FF2B5EF4-FFF2-40B4-BE49-F238E27FC236}">
                <a16:creationId xmlns:a16="http://schemas.microsoft.com/office/drawing/2014/main" id="{141E826C-B27F-44D1-A6D3-F62ED22F5088}"/>
              </a:ext>
            </a:extLst>
          </p:cNvPr>
          <p:cNvSpPr>
            <a:spLocks noGrp="1" noChangeArrowheads="1"/>
          </p:cNvSpPr>
          <p:nvPr>
            <p:ph type="sldNum" sz="quarter" idx="12"/>
          </p:nvPr>
        </p:nvSpPr>
        <p:spPr>
          <a:ln/>
        </p:spPr>
        <p:txBody>
          <a:bodyPr/>
          <a:lstStyle>
            <a:lvl1pPr>
              <a:defRPr/>
            </a:lvl1pPr>
          </a:lstStyle>
          <a:p>
            <a:fld id="{791A9A52-E25A-4B08-B7A7-779AABB456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46621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8CE5DAEC-14FD-4513-9357-E98937AC6100}"/>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a:extLst>
              <a:ext uri="{FF2B5EF4-FFF2-40B4-BE49-F238E27FC236}">
                <a16:creationId xmlns:a16="http://schemas.microsoft.com/office/drawing/2014/main" id="{82C9CFEF-D5EB-43D8-97EA-8F4294FDDB42}"/>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a:extLst>
              <a:ext uri="{FF2B5EF4-FFF2-40B4-BE49-F238E27FC236}">
                <a16:creationId xmlns:a16="http://schemas.microsoft.com/office/drawing/2014/main" id="{0E5885E4-FEBF-4F3D-B783-922757308F13}"/>
              </a:ext>
            </a:extLst>
          </p:cNvPr>
          <p:cNvSpPr>
            <a:spLocks noGrp="1" noChangeArrowheads="1"/>
          </p:cNvSpPr>
          <p:nvPr>
            <p:ph type="sldNum" sz="quarter" idx="12"/>
          </p:nvPr>
        </p:nvSpPr>
        <p:spPr>
          <a:ln/>
        </p:spPr>
        <p:txBody>
          <a:bodyPr/>
          <a:lstStyle>
            <a:lvl1pPr>
              <a:defRPr/>
            </a:lvl1pPr>
          </a:lstStyle>
          <a:p>
            <a:fld id="{CC784E32-BCE7-460B-8ABA-C1D545710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9794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10"/>
          </p:nvPr>
        </p:nvSpPr>
        <p:spPr/>
        <p:txBody>
          <a:bodyPr/>
          <a:lstStyle/>
          <a:p>
            <a:fld id="{2119930C-E68A-441D-81BE-8373AE677006}" type="datetimeFigureOut">
              <a:rPr lang="en-IE" smtClean="0"/>
              <a:t>12/05/2023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C9C97C-0E56-4E8F-BCBC-20C1914C0FBD}" type="slidenum">
              <a:rPr lang="en-IE" smtClean="0"/>
              <a:t>‹#›</a:t>
            </a:fld>
            <a:endParaRPr lang="en-IE"/>
          </a:p>
        </p:txBody>
      </p:sp>
    </p:spTree>
    <p:extLst>
      <p:ext uri="{BB962C8B-B14F-4D97-AF65-F5344CB8AC3E}">
        <p14:creationId xmlns:p14="http://schemas.microsoft.com/office/powerpoint/2010/main" val="2136436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3BAA741-BD5D-4D23-B750-CA11E0837211}"/>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a:extLst>
              <a:ext uri="{FF2B5EF4-FFF2-40B4-BE49-F238E27FC236}">
                <a16:creationId xmlns:a16="http://schemas.microsoft.com/office/drawing/2014/main" id="{5C28F72E-E173-4AFF-B648-11F65B67BA30}"/>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a:extLst>
              <a:ext uri="{FF2B5EF4-FFF2-40B4-BE49-F238E27FC236}">
                <a16:creationId xmlns:a16="http://schemas.microsoft.com/office/drawing/2014/main" id="{8B92B633-8CA6-4EDE-9DAA-F4B69E4A81CD}"/>
              </a:ext>
            </a:extLst>
          </p:cNvPr>
          <p:cNvSpPr>
            <a:spLocks noGrp="1" noChangeArrowheads="1"/>
          </p:cNvSpPr>
          <p:nvPr>
            <p:ph type="sldNum" sz="quarter" idx="12"/>
          </p:nvPr>
        </p:nvSpPr>
        <p:spPr>
          <a:ln/>
        </p:spPr>
        <p:txBody>
          <a:bodyPr/>
          <a:lstStyle>
            <a:lvl1pPr>
              <a:defRPr/>
            </a:lvl1pPr>
          </a:lstStyle>
          <a:p>
            <a:fld id="{2646BD24-0C59-4D18-8608-4AB9D4DF1E2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560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DC116DA-5604-479D-B168-FF703039AF1F}"/>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a:extLst>
              <a:ext uri="{FF2B5EF4-FFF2-40B4-BE49-F238E27FC236}">
                <a16:creationId xmlns:a16="http://schemas.microsoft.com/office/drawing/2014/main" id="{CEB6E0BF-491F-4961-B0D9-01BC921DD5EF}"/>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a:extLst>
              <a:ext uri="{FF2B5EF4-FFF2-40B4-BE49-F238E27FC236}">
                <a16:creationId xmlns:a16="http://schemas.microsoft.com/office/drawing/2014/main" id="{4F50D742-5292-432B-ACEE-3FF1F104D90F}"/>
              </a:ext>
            </a:extLst>
          </p:cNvPr>
          <p:cNvSpPr>
            <a:spLocks noGrp="1" noChangeArrowheads="1"/>
          </p:cNvSpPr>
          <p:nvPr>
            <p:ph type="sldNum" sz="quarter" idx="12"/>
          </p:nvPr>
        </p:nvSpPr>
        <p:spPr>
          <a:ln/>
        </p:spPr>
        <p:txBody>
          <a:bodyPr/>
          <a:lstStyle>
            <a:lvl1pPr>
              <a:defRPr/>
            </a:lvl1pPr>
          </a:lstStyle>
          <a:p>
            <a:fld id="{A3B29BDF-995D-41C0-B43B-7FCC137B23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80545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16534" y="1700213"/>
            <a:ext cx="2114551" cy="40100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3168651" y="1700213"/>
            <a:ext cx="6144683" cy="40100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624C9BA-80E8-4A29-81BD-914F18B11AEA}"/>
              </a:ext>
            </a:extLst>
          </p:cNvPr>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a:extLst>
              <a:ext uri="{FF2B5EF4-FFF2-40B4-BE49-F238E27FC236}">
                <a16:creationId xmlns:a16="http://schemas.microsoft.com/office/drawing/2014/main" id="{0360DCD9-0F5D-4EB3-9F3F-D54E0ACDE3EA}"/>
              </a:ext>
            </a:extLst>
          </p:cNvPr>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a:extLst>
              <a:ext uri="{FF2B5EF4-FFF2-40B4-BE49-F238E27FC236}">
                <a16:creationId xmlns:a16="http://schemas.microsoft.com/office/drawing/2014/main" id="{7E152E94-DD08-4875-BD82-354F9C3CD46C}"/>
              </a:ext>
            </a:extLst>
          </p:cNvPr>
          <p:cNvSpPr>
            <a:spLocks noGrp="1" noChangeArrowheads="1"/>
          </p:cNvSpPr>
          <p:nvPr>
            <p:ph type="sldNum" sz="quarter" idx="12"/>
          </p:nvPr>
        </p:nvSpPr>
        <p:spPr>
          <a:ln/>
        </p:spPr>
        <p:txBody>
          <a:bodyPr/>
          <a:lstStyle>
            <a:lvl1pPr>
              <a:defRPr/>
            </a:lvl1pPr>
          </a:lstStyle>
          <a:p>
            <a:fld id="{83389A3D-7E60-4565-A053-52569F21223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1205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19930C-E68A-441D-81BE-8373AE677006}" type="datetimeFigureOut">
              <a:rPr lang="en-IE" smtClean="0"/>
              <a:t>12/05/2023</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1C9C97C-0E56-4E8F-BCBC-20C1914C0FBD}" type="slidenum">
              <a:rPr lang="en-IE" smtClean="0"/>
              <a:t>‹#›</a:t>
            </a:fld>
            <a:endParaRPr lang="en-IE"/>
          </a:p>
        </p:txBody>
      </p:sp>
    </p:spTree>
    <p:extLst>
      <p:ext uri="{BB962C8B-B14F-4D97-AF65-F5344CB8AC3E}">
        <p14:creationId xmlns:p14="http://schemas.microsoft.com/office/powerpoint/2010/main" val="2921466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p:cNvSpPr>
            <a:spLocks noGrp="1"/>
          </p:cNvSpPr>
          <p:nvPr>
            <p:ph type="dt" sz="half" idx="10"/>
          </p:nvPr>
        </p:nvSpPr>
        <p:spPr/>
        <p:txBody>
          <a:bodyPr/>
          <a:lstStyle/>
          <a:p>
            <a:fld id="{2119930C-E68A-441D-81BE-8373AE677006}" type="datetimeFigureOut">
              <a:rPr lang="en-IE" smtClean="0"/>
              <a:t>12/05/2023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C9C97C-0E56-4E8F-BCBC-20C1914C0FBD}" type="slidenum">
              <a:rPr lang="en-IE" smtClean="0"/>
              <a:t>‹#›</a:t>
            </a:fld>
            <a:endParaRPr lang="en-IE"/>
          </a:p>
        </p:txBody>
      </p:sp>
    </p:spTree>
    <p:extLst>
      <p:ext uri="{BB962C8B-B14F-4D97-AF65-F5344CB8AC3E}">
        <p14:creationId xmlns:p14="http://schemas.microsoft.com/office/powerpoint/2010/main" val="981190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p:cNvSpPr>
            <a:spLocks noGrp="1"/>
          </p:cNvSpPr>
          <p:nvPr>
            <p:ph type="dt" sz="half" idx="10"/>
          </p:nvPr>
        </p:nvSpPr>
        <p:spPr/>
        <p:txBody>
          <a:bodyPr/>
          <a:lstStyle/>
          <a:p>
            <a:fld id="{2119930C-E68A-441D-81BE-8373AE677006}" type="datetimeFigureOut">
              <a:rPr lang="en-IE" smtClean="0"/>
              <a:t>12/05/2023</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81C9C97C-0E56-4E8F-BCBC-20C1914C0FBD}" type="slidenum">
              <a:rPr lang="en-IE" smtClean="0"/>
              <a:t>‹#›</a:t>
            </a:fld>
            <a:endParaRPr lang="en-IE"/>
          </a:p>
        </p:txBody>
      </p:sp>
    </p:spTree>
    <p:extLst>
      <p:ext uri="{BB962C8B-B14F-4D97-AF65-F5344CB8AC3E}">
        <p14:creationId xmlns:p14="http://schemas.microsoft.com/office/powerpoint/2010/main" val="3710024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Date Placeholder 2"/>
          <p:cNvSpPr>
            <a:spLocks noGrp="1"/>
          </p:cNvSpPr>
          <p:nvPr>
            <p:ph type="dt" sz="half" idx="10"/>
          </p:nvPr>
        </p:nvSpPr>
        <p:spPr/>
        <p:txBody>
          <a:bodyPr/>
          <a:lstStyle/>
          <a:p>
            <a:fld id="{2119930C-E68A-441D-81BE-8373AE677006}" type="datetimeFigureOut">
              <a:rPr lang="en-IE" smtClean="0"/>
              <a:t>12/05/2023</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81C9C97C-0E56-4E8F-BCBC-20C1914C0FBD}" type="slidenum">
              <a:rPr lang="en-IE" smtClean="0"/>
              <a:t>‹#›</a:t>
            </a:fld>
            <a:endParaRPr lang="en-IE"/>
          </a:p>
        </p:txBody>
      </p:sp>
    </p:spTree>
    <p:extLst>
      <p:ext uri="{BB962C8B-B14F-4D97-AF65-F5344CB8AC3E}">
        <p14:creationId xmlns:p14="http://schemas.microsoft.com/office/powerpoint/2010/main" val="23397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19930C-E68A-441D-81BE-8373AE677006}" type="datetimeFigureOut">
              <a:rPr lang="en-IE" smtClean="0"/>
              <a:t>12/05/2023</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81C9C97C-0E56-4E8F-BCBC-20C1914C0FBD}" type="slidenum">
              <a:rPr lang="en-IE" smtClean="0"/>
              <a:t>‹#›</a:t>
            </a:fld>
            <a:endParaRPr lang="en-IE"/>
          </a:p>
        </p:txBody>
      </p:sp>
    </p:spTree>
    <p:extLst>
      <p:ext uri="{BB962C8B-B14F-4D97-AF65-F5344CB8AC3E}">
        <p14:creationId xmlns:p14="http://schemas.microsoft.com/office/powerpoint/2010/main" val="838783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19930C-E68A-441D-81BE-8373AE677006}" type="datetimeFigureOut">
              <a:rPr lang="en-IE" smtClean="0"/>
              <a:t>12/05/2023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C9C97C-0E56-4E8F-BCBC-20C1914C0FBD}" type="slidenum">
              <a:rPr lang="en-IE" smtClean="0"/>
              <a:t>‹#›</a:t>
            </a:fld>
            <a:endParaRPr lang="en-IE"/>
          </a:p>
        </p:txBody>
      </p:sp>
    </p:spTree>
    <p:extLst>
      <p:ext uri="{BB962C8B-B14F-4D97-AF65-F5344CB8AC3E}">
        <p14:creationId xmlns:p14="http://schemas.microsoft.com/office/powerpoint/2010/main" val="337644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19930C-E68A-441D-81BE-8373AE677006}" type="datetimeFigureOut">
              <a:rPr lang="en-IE" smtClean="0"/>
              <a:t>12/05/2023</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81C9C97C-0E56-4E8F-BCBC-20C1914C0FBD}" type="slidenum">
              <a:rPr lang="en-IE" smtClean="0"/>
              <a:t>‹#›</a:t>
            </a:fld>
            <a:endParaRPr lang="en-IE"/>
          </a:p>
        </p:txBody>
      </p:sp>
    </p:spTree>
    <p:extLst>
      <p:ext uri="{BB962C8B-B14F-4D97-AF65-F5344CB8AC3E}">
        <p14:creationId xmlns:p14="http://schemas.microsoft.com/office/powerpoint/2010/main" val="3562336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19930C-E68A-441D-81BE-8373AE677006}" type="datetimeFigureOut">
              <a:rPr lang="en-IE" smtClean="0"/>
              <a:t>12/05/2023</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C9C97C-0E56-4E8F-BCBC-20C1914C0FBD}" type="slidenum">
              <a:rPr lang="en-IE" smtClean="0"/>
              <a:t>‹#›</a:t>
            </a:fld>
            <a:endParaRPr lang="en-IE"/>
          </a:p>
        </p:txBody>
      </p:sp>
    </p:spTree>
    <p:extLst>
      <p:ext uri="{BB962C8B-B14F-4D97-AF65-F5344CB8AC3E}">
        <p14:creationId xmlns:p14="http://schemas.microsoft.com/office/powerpoint/2010/main" val="2393790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9" descr="bit of bubble_20%">
            <a:extLst>
              <a:ext uri="{FF2B5EF4-FFF2-40B4-BE49-F238E27FC236}">
                <a16:creationId xmlns:a16="http://schemas.microsoft.com/office/drawing/2014/main" id="{DBB98186-46EF-4714-A107-D1154C7CB6D2}"/>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8100" y="1"/>
            <a:ext cx="4720167"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33799A94-9ADB-47EE-B7E3-3845E4C5A2B0}"/>
              </a:ext>
            </a:extLst>
          </p:cNvPr>
          <p:cNvSpPr>
            <a:spLocks noGrp="1" noChangeArrowheads="1"/>
          </p:cNvSpPr>
          <p:nvPr>
            <p:ph type="title"/>
          </p:nvPr>
        </p:nvSpPr>
        <p:spPr bwMode="auto">
          <a:xfrm>
            <a:off x="3168652" y="1700213"/>
            <a:ext cx="846243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a:t>
            </a:r>
            <a:br>
              <a:rPr lang="en-US" altLang="en-US"/>
            </a:br>
            <a:r>
              <a:rPr lang="en-US" altLang="en-US"/>
              <a:t>Master title style</a:t>
            </a:r>
          </a:p>
        </p:txBody>
      </p:sp>
      <p:sp>
        <p:nvSpPr>
          <p:cNvPr id="1028" name="Rectangle 3">
            <a:extLst>
              <a:ext uri="{FF2B5EF4-FFF2-40B4-BE49-F238E27FC236}">
                <a16:creationId xmlns:a16="http://schemas.microsoft.com/office/drawing/2014/main" id="{1BA686D0-C64E-4D4D-AC4C-9061DA6515C9}"/>
              </a:ext>
            </a:extLst>
          </p:cNvPr>
          <p:cNvSpPr>
            <a:spLocks noGrp="1" noChangeArrowheads="1"/>
          </p:cNvSpPr>
          <p:nvPr>
            <p:ph type="body" idx="1"/>
          </p:nvPr>
        </p:nvSpPr>
        <p:spPr bwMode="auto">
          <a:xfrm>
            <a:off x="3168652" y="2930526"/>
            <a:ext cx="8462433" cy="277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2" name="Rectangle 4">
            <a:extLst>
              <a:ext uri="{FF2B5EF4-FFF2-40B4-BE49-F238E27FC236}">
                <a16:creationId xmlns:a16="http://schemas.microsoft.com/office/drawing/2014/main" id="{5AF6B3C6-0FFC-4888-A126-D34E109AD1C1}"/>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29" name="Rectangle 5">
            <a:extLst>
              <a:ext uri="{FF2B5EF4-FFF2-40B4-BE49-F238E27FC236}">
                <a16:creationId xmlns:a16="http://schemas.microsoft.com/office/drawing/2014/main" id="{C936C313-6319-4C40-957B-250EDFD7CCF4}"/>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ltLang="en-US">
              <a:solidFill>
                <a:srgbClr val="000000"/>
              </a:solidFill>
            </a:endParaRPr>
          </a:p>
        </p:txBody>
      </p:sp>
      <p:sp>
        <p:nvSpPr>
          <p:cNvPr id="1030" name="Rectangle 6">
            <a:extLst>
              <a:ext uri="{FF2B5EF4-FFF2-40B4-BE49-F238E27FC236}">
                <a16:creationId xmlns:a16="http://schemas.microsoft.com/office/drawing/2014/main" id="{931440AF-41F5-4BB6-8909-1B1BB52A0ACA}"/>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FS Mencap" pitchFamily="50" charset="0"/>
              </a:defRPr>
            </a:lvl1pPr>
          </a:lstStyle>
          <a:p>
            <a:pPr fontAlgn="base">
              <a:spcBef>
                <a:spcPct val="0"/>
              </a:spcBef>
              <a:spcAft>
                <a:spcPct val="0"/>
              </a:spcAft>
            </a:pPr>
            <a:fld id="{118FF726-8D43-4979-B68D-083AA7AD8A3A}"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4209607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3400" b="1" kern="1200">
          <a:solidFill>
            <a:srgbClr val="A8084D"/>
          </a:solidFill>
          <a:latin typeface="+mj-lt"/>
          <a:ea typeface="+mj-ea"/>
          <a:cs typeface="+mj-cs"/>
        </a:defRPr>
      </a:lvl1pPr>
      <a:lvl2pPr algn="l" rtl="0" eaLnBrk="0" fontAlgn="base" hangingPunct="0">
        <a:lnSpc>
          <a:spcPct val="90000"/>
        </a:lnSpc>
        <a:spcBef>
          <a:spcPct val="0"/>
        </a:spcBef>
        <a:spcAft>
          <a:spcPct val="0"/>
        </a:spcAft>
        <a:defRPr sz="3400" b="1">
          <a:solidFill>
            <a:srgbClr val="A8084D"/>
          </a:solidFill>
          <a:latin typeface="FS Mencap" panose="02000506040000020004" pitchFamily="50" charset="0"/>
        </a:defRPr>
      </a:lvl2pPr>
      <a:lvl3pPr algn="l" rtl="0" eaLnBrk="0" fontAlgn="base" hangingPunct="0">
        <a:lnSpc>
          <a:spcPct val="90000"/>
        </a:lnSpc>
        <a:spcBef>
          <a:spcPct val="0"/>
        </a:spcBef>
        <a:spcAft>
          <a:spcPct val="0"/>
        </a:spcAft>
        <a:defRPr sz="3400" b="1">
          <a:solidFill>
            <a:srgbClr val="A8084D"/>
          </a:solidFill>
          <a:latin typeface="FS Mencap" panose="02000506040000020004" pitchFamily="50" charset="0"/>
        </a:defRPr>
      </a:lvl3pPr>
      <a:lvl4pPr algn="l" rtl="0" eaLnBrk="0" fontAlgn="base" hangingPunct="0">
        <a:lnSpc>
          <a:spcPct val="90000"/>
        </a:lnSpc>
        <a:spcBef>
          <a:spcPct val="0"/>
        </a:spcBef>
        <a:spcAft>
          <a:spcPct val="0"/>
        </a:spcAft>
        <a:defRPr sz="3400" b="1">
          <a:solidFill>
            <a:srgbClr val="A8084D"/>
          </a:solidFill>
          <a:latin typeface="FS Mencap" panose="02000506040000020004" pitchFamily="50" charset="0"/>
        </a:defRPr>
      </a:lvl4pPr>
      <a:lvl5pPr algn="l" rtl="0" eaLnBrk="0" fontAlgn="base" hangingPunct="0">
        <a:lnSpc>
          <a:spcPct val="90000"/>
        </a:lnSpc>
        <a:spcBef>
          <a:spcPct val="0"/>
        </a:spcBef>
        <a:spcAft>
          <a:spcPct val="0"/>
        </a:spcAft>
        <a:defRPr sz="3400" b="1">
          <a:solidFill>
            <a:srgbClr val="A8084D"/>
          </a:solidFill>
          <a:latin typeface="FS Mencap" panose="02000506040000020004" pitchFamily="50" charset="0"/>
        </a:defRPr>
      </a:lvl5pPr>
      <a:lvl6pPr marL="457200" algn="l" rtl="0" fontAlgn="base">
        <a:lnSpc>
          <a:spcPct val="90000"/>
        </a:lnSpc>
        <a:spcBef>
          <a:spcPct val="0"/>
        </a:spcBef>
        <a:spcAft>
          <a:spcPct val="0"/>
        </a:spcAft>
        <a:defRPr sz="3400" b="1">
          <a:solidFill>
            <a:srgbClr val="A8084D"/>
          </a:solidFill>
          <a:latin typeface="FS Mencap" panose="02000506040000020004" pitchFamily="50" charset="0"/>
        </a:defRPr>
      </a:lvl6pPr>
      <a:lvl7pPr marL="914400" algn="l" rtl="0" fontAlgn="base">
        <a:lnSpc>
          <a:spcPct val="90000"/>
        </a:lnSpc>
        <a:spcBef>
          <a:spcPct val="0"/>
        </a:spcBef>
        <a:spcAft>
          <a:spcPct val="0"/>
        </a:spcAft>
        <a:defRPr sz="3400" b="1">
          <a:solidFill>
            <a:srgbClr val="A8084D"/>
          </a:solidFill>
          <a:latin typeface="FS Mencap" panose="02000506040000020004" pitchFamily="50" charset="0"/>
        </a:defRPr>
      </a:lvl7pPr>
      <a:lvl8pPr marL="1371600" algn="l" rtl="0" fontAlgn="base">
        <a:lnSpc>
          <a:spcPct val="90000"/>
        </a:lnSpc>
        <a:spcBef>
          <a:spcPct val="0"/>
        </a:spcBef>
        <a:spcAft>
          <a:spcPct val="0"/>
        </a:spcAft>
        <a:defRPr sz="3400" b="1">
          <a:solidFill>
            <a:srgbClr val="A8084D"/>
          </a:solidFill>
          <a:latin typeface="FS Mencap" panose="02000506040000020004" pitchFamily="50" charset="0"/>
        </a:defRPr>
      </a:lvl8pPr>
      <a:lvl9pPr marL="1828800" algn="l" rtl="0" fontAlgn="base">
        <a:lnSpc>
          <a:spcPct val="90000"/>
        </a:lnSpc>
        <a:spcBef>
          <a:spcPct val="0"/>
        </a:spcBef>
        <a:spcAft>
          <a:spcPct val="0"/>
        </a:spcAft>
        <a:defRPr sz="3400" b="1">
          <a:solidFill>
            <a:srgbClr val="A8084D"/>
          </a:solidFill>
          <a:latin typeface="FS Mencap" panose="02000506040000020004" pitchFamily="50" charset="0"/>
        </a:defRPr>
      </a:lvl9pPr>
    </p:titleStyle>
    <p:bodyStyle>
      <a:lvl1pPr marL="342900" indent="-342900" algn="l" rtl="0" eaLnBrk="0" fontAlgn="base" hangingPunct="0">
        <a:spcBef>
          <a:spcPct val="20000"/>
        </a:spcBef>
        <a:spcAft>
          <a:spcPct val="0"/>
        </a:spcAft>
        <a:buChar char="•"/>
        <a:defRPr sz="24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6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hyperlink" Target="https://www.choicesupport.org.uk/uploads/documents/Transgender-easy-read-guide-For-Web.pdf" TargetMode="External"/><Relationship Id="rId3" Type="http://schemas.openxmlformats.org/officeDocument/2006/relationships/hyperlink" Target="https://www.stonewall.org.uk/help-advice/faqs-and-glossary/glossary-terms" TargetMode="External"/><Relationship Id="rId7" Type="http://schemas.openxmlformats.org/officeDocument/2006/relationships/hyperlink" Target="https://www.changepeople.org/Change/media/Change-Media-Library/Project%20Media/LGBTQ-booklet-SCREEN-READER-18-05-20.pdf"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hyperlink" Target="https://www.stonewall.org.uk/sites/default/files/what_is_stonewall_easy_read_lo_res_v3.pdf" TargetMode="External"/><Relationship Id="rId5" Type="http://schemas.openxmlformats.org/officeDocument/2006/relationships/hyperlink" Target="https://transstudent.org/gender/" TargetMode="External"/><Relationship Id="rId4" Type="http://schemas.openxmlformats.org/officeDocument/2006/relationships/hyperlink" Target="http://genderedintelligence.co.uk/"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mencap.org.uk/advice-and-support/relationships-and-sex/relationships-and-sex-resources"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ideo" Target="https://www.youtube.com/embed/9ymLgLfLQbw?feature=oembed" TargetMode="External"/><Relationship Id="rId5" Type="http://schemas.openxmlformats.org/officeDocument/2006/relationships/image" Target="../media/image4.jpeg"/><Relationship Id="rId4" Type="http://schemas.openxmlformats.org/officeDocument/2006/relationships/hyperlink" Target="https://www.youtube.com/watch?v=9ymLgLfLQbw&amp;feature=youtu.b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524000" y="0"/>
            <a:ext cx="9144000" cy="68580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2400">
                <a:solidFill>
                  <a:schemeClr val="tx1"/>
                </a:solidFill>
                <a:latin typeface="FS Mencap" pitchFamily="50" charset="0"/>
              </a:defRPr>
            </a:lvl1pPr>
            <a:lvl2pPr marL="742950" indent="-285750">
              <a:spcBef>
                <a:spcPct val="20000"/>
              </a:spcBef>
              <a:buChar char="–"/>
              <a:defRPr sz="2200">
                <a:solidFill>
                  <a:schemeClr val="tx1"/>
                </a:solidFill>
                <a:latin typeface="FS Mencap" pitchFamily="50" charset="0"/>
              </a:defRPr>
            </a:lvl2pPr>
            <a:lvl3pPr marL="1143000" indent="-228600">
              <a:spcBef>
                <a:spcPct val="20000"/>
              </a:spcBef>
              <a:buChar char="•"/>
              <a:defRPr sz="2000">
                <a:solidFill>
                  <a:schemeClr val="tx1"/>
                </a:solidFill>
                <a:latin typeface="FS Mencap" pitchFamily="50" charset="0"/>
              </a:defRPr>
            </a:lvl3pPr>
            <a:lvl4pPr marL="1600200" indent="-228600">
              <a:spcBef>
                <a:spcPct val="20000"/>
              </a:spcBef>
              <a:buChar char="–"/>
              <a:defRPr sz="1600">
                <a:solidFill>
                  <a:schemeClr val="tx1"/>
                </a:solidFill>
                <a:latin typeface="FS Mencap" pitchFamily="50" charset="0"/>
              </a:defRPr>
            </a:lvl4pPr>
            <a:lvl5pPr marL="2057400" indent="-228600">
              <a:spcBef>
                <a:spcPct val="20000"/>
              </a:spcBef>
              <a:buChar char="»"/>
              <a:defRPr sz="2000">
                <a:solidFill>
                  <a:schemeClr val="tx1"/>
                </a:solidFill>
                <a:latin typeface="FS Mencap" pitchFamily="50" charset="0"/>
              </a:defRPr>
            </a:lvl5pPr>
            <a:lvl6pPr marL="2514600" indent="-228600" eaLnBrk="0" fontAlgn="base" hangingPunct="0">
              <a:spcBef>
                <a:spcPct val="20000"/>
              </a:spcBef>
              <a:spcAft>
                <a:spcPct val="0"/>
              </a:spcAft>
              <a:buChar char="»"/>
              <a:defRPr sz="2000">
                <a:solidFill>
                  <a:schemeClr val="tx1"/>
                </a:solidFill>
                <a:latin typeface="FS Mencap" pitchFamily="50" charset="0"/>
              </a:defRPr>
            </a:lvl6pPr>
            <a:lvl7pPr marL="2971800" indent="-228600" eaLnBrk="0" fontAlgn="base" hangingPunct="0">
              <a:spcBef>
                <a:spcPct val="20000"/>
              </a:spcBef>
              <a:spcAft>
                <a:spcPct val="0"/>
              </a:spcAft>
              <a:buChar char="»"/>
              <a:defRPr sz="2000">
                <a:solidFill>
                  <a:schemeClr val="tx1"/>
                </a:solidFill>
                <a:latin typeface="FS Mencap" pitchFamily="50" charset="0"/>
              </a:defRPr>
            </a:lvl7pPr>
            <a:lvl8pPr marL="3429000" indent="-228600" eaLnBrk="0" fontAlgn="base" hangingPunct="0">
              <a:spcBef>
                <a:spcPct val="20000"/>
              </a:spcBef>
              <a:spcAft>
                <a:spcPct val="0"/>
              </a:spcAft>
              <a:buChar char="»"/>
              <a:defRPr sz="2000">
                <a:solidFill>
                  <a:schemeClr val="tx1"/>
                </a:solidFill>
                <a:latin typeface="FS Mencap" pitchFamily="50" charset="0"/>
              </a:defRPr>
            </a:lvl8pPr>
            <a:lvl9pPr marL="3886200" indent="-228600" eaLnBrk="0" fontAlgn="base" hangingPunct="0">
              <a:spcBef>
                <a:spcPct val="20000"/>
              </a:spcBef>
              <a:spcAft>
                <a:spcPct val="0"/>
              </a:spcAft>
              <a:buChar char="»"/>
              <a:defRPr sz="2000">
                <a:solidFill>
                  <a:schemeClr val="tx1"/>
                </a:solidFill>
                <a:latin typeface="FS Mencap" pitchFamily="50" charset="0"/>
              </a:defRPr>
            </a:lvl9pPr>
          </a:lstStyle>
          <a:p>
            <a:pPr eaLnBrk="1" hangingPunct="1">
              <a:spcBef>
                <a:spcPct val="0"/>
              </a:spcBef>
              <a:buFontTx/>
              <a:buNone/>
            </a:pPr>
            <a:endParaRPr lang="en-GB" altLang="en-US" sz="2200">
              <a:latin typeface="Arial" panose="020B0604020202020204" pitchFamily="34" charset="0"/>
            </a:endParaRPr>
          </a:p>
        </p:txBody>
      </p:sp>
      <p:pic>
        <p:nvPicPr>
          <p:cNvPr id="2" name="Picture 2" descr="Logo&#10;&#10;Description automatically generated">
            <a:extLst>
              <a:ext uri="{FF2B5EF4-FFF2-40B4-BE49-F238E27FC236}">
                <a16:creationId xmlns:a16="http://schemas.microsoft.com/office/drawing/2014/main" id="{11A4687A-E955-4E7A-992C-6C486F200487}"/>
              </a:ext>
            </a:extLst>
          </p:cNvPr>
          <p:cNvPicPr>
            <a:picLocks noChangeAspect="1"/>
          </p:cNvPicPr>
          <p:nvPr/>
        </p:nvPicPr>
        <p:blipFill>
          <a:blip r:embed="rId3"/>
          <a:stretch>
            <a:fillRect/>
          </a:stretch>
        </p:blipFill>
        <p:spPr>
          <a:xfrm>
            <a:off x="2481533" y="1830116"/>
            <a:ext cx="7660256" cy="3744108"/>
          </a:xfrm>
          <a:prstGeom prst="rect">
            <a:avLst/>
          </a:prstGeom>
        </p:spPr>
      </p:pic>
    </p:spTree>
    <p:extLst>
      <p:ext uri="{BB962C8B-B14F-4D97-AF65-F5344CB8AC3E}">
        <p14:creationId xmlns:p14="http://schemas.microsoft.com/office/powerpoint/2010/main" val="152941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26952" y="150592"/>
            <a:ext cx="7685648" cy="4323177"/>
          </a:xfrm>
          <a:prstGeom prst="rect">
            <a:avLst/>
          </a:prstGeom>
        </p:spPr>
      </p:pic>
      <p:sp>
        <p:nvSpPr>
          <p:cNvPr id="3" name="Rectangle 2"/>
          <p:cNvSpPr/>
          <p:nvPr/>
        </p:nvSpPr>
        <p:spPr>
          <a:xfrm>
            <a:off x="1746913" y="4639143"/>
            <a:ext cx="9075762" cy="1231106"/>
          </a:xfrm>
          <a:prstGeom prst="rect">
            <a:avLst/>
          </a:prstGeom>
        </p:spPr>
        <p:txBody>
          <a:bodyPr wrap="square">
            <a:spAutoFit/>
          </a:bodyPr>
          <a:lstStyle/>
          <a:p>
            <a:r>
              <a:rPr lang="en-GB" sz="2800" dirty="0">
                <a:solidFill>
                  <a:schemeClr val="tx1"/>
                </a:solidFill>
              </a:rPr>
              <a:t>Words like these help us describe how we feel. </a:t>
            </a:r>
          </a:p>
          <a:p>
            <a:r>
              <a:rPr lang="en-GB" sz="2800" dirty="0">
                <a:solidFill>
                  <a:schemeClr val="tx1"/>
                </a:solidFill>
              </a:rPr>
              <a:t>Male, female, both, neither, or somewhere in between. </a:t>
            </a:r>
            <a:br>
              <a:rPr lang="en-IE" dirty="0"/>
            </a:br>
            <a:endParaRPr lang="en-IE" dirty="0"/>
          </a:p>
        </p:txBody>
      </p:sp>
      <p:pic>
        <p:nvPicPr>
          <p:cNvPr id="1026" name="Picture 2" descr="Safe Distance"/>
          <p:cNvPicPr>
            <a:picLocks noChangeAspect="1" noChangeArrowheads="1"/>
          </p:cNvPicPr>
          <p:nvPr/>
        </p:nvPicPr>
        <p:blipFill rotWithShape="1">
          <a:blip r:embed="rId4">
            <a:extLst>
              <a:ext uri="{28A0092B-C50C-407E-A947-70E740481C1C}">
                <a14:useLocalDpi xmlns:a14="http://schemas.microsoft.com/office/drawing/2010/main" val="0"/>
              </a:ext>
            </a:extLst>
          </a:blip>
          <a:srcRect l="15427" t="64001" r="16991" b="17372"/>
          <a:stretch/>
        </p:blipFill>
        <p:spPr bwMode="auto">
          <a:xfrm>
            <a:off x="2347416" y="5688504"/>
            <a:ext cx="6305266" cy="1301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29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07102" y="817685"/>
            <a:ext cx="8494038" cy="4777897"/>
          </a:xfrm>
          <a:prstGeom prst="rect">
            <a:avLst/>
          </a:prstGeom>
        </p:spPr>
      </p:pic>
    </p:spTree>
    <p:extLst>
      <p:ext uri="{BB962C8B-B14F-4D97-AF65-F5344CB8AC3E}">
        <p14:creationId xmlns:p14="http://schemas.microsoft.com/office/powerpoint/2010/main" val="1673190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2448" y="418540"/>
            <a:ext cx="8090462" cy="4550886"/>
          </a:xfrm>
          <a:prstGeom prst="rect">
            <a:avLst/>
          </a:prstGeom>
        </p:spPr>
      </p:pic>
      <p:sp>
        <p:nvSpPr>
          <p:cNvPr id="3" name="Rectangle 2"/>
          <p:cNvSpPr/>
          <p:nvPr/>
        </p:nvSpPr>
        <p:spPr>
          <a:xfrm>
            <a:off x="1078173" y="5159705"/>
            <a:ext cx="9935570" cy="1380443"/>
          </a:xfrm>
          <a:prstGeom prst="rect">
            <a:avLst/>
          </a:prstGeom>
        </p:spPr>
        <p:txBody>
          <a:bodyPr wrap="square">
            <a:spAutoFit/>
          </a:bodyPr>
          <a:lstStyle/>
          <a:p>
            <a:pPr marR="1194435">
              <a:lnSpc>
                <a:spcPct val="107000"/>
              </a:lnSpc>
              <a:spcAft>
                <a:spcPts val="800"/>
              </a:spcAft>
            </a:pPr>
            <a:r>
              <a:rPr lang="en-GB" sz="2000" dirty="0">
                <a:solidFill>
                  <a:srgbClr val="000000"/>
                </a:solidFill>
                <a:ea typeface="Calibri" panose="020F0502020204030204" pitchFamily="34" charset="0"/>
                <a:cs typeface="Arial" panose="020B0604020202020204" pitchFamily="34" charset="0"/>
              </a:rPr>
              <a:t>“</a:t>
            </a:r>
            <a:r>
              <a:rPr lang="en-GB" sz="2400" b="1" dirty="0">
                <a:solidFill>
                  <a:srgbClr val="000000"/>
                </a:solidFill>
                <a:ea typeface="Calibri" panose="020F0502020204030204" pitchFamily="34" charset="0"/>
                <a:cs typeface="Arial" panose="020B0604020202020204" pitchFamily="34" charset="0"/>
              </a:rPr>
              <a:t>Gender expression</a:t>
            </a:r>
            <a:r>
              <a:rPr lang="en-GB" sz="2400" dirty="0">
                <a:solidFill>
                  <a:srgbClr val="000000"/>
                </a:solidFill>
                <a:ea typeface="Calibri" panose="020F0502020204030204" pitchFamily="34" charset="0"/>
                <a:cs typeface="Arial" panose="020B0604020202020204" pitchFamily="34" charset="0"/>
              </a:rPr>
              <a:t>” is how we show our gender to the world.</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a:p>
            <a:pPr marR="1306195">
              <a:lnSpc>
                <a:spcPct val="107000"/>
              </a:lnSpc>
              <a:spcAft>
                <a:spcPts val="800"/>
              </a:spcAft>
            </a:pPr>
            <a:r>
              <a:rPr lang="en-GB" sz="2400" dirty="0">
                <a:solidFill>
                  <a:srgbClr val="000000"/>
                </a:solidFill>
                <a:ea typeface="Calibri" panose="020F0502020204030204" pitchFamily="34" charset="0"/>
                <a:cs typeface="Times New Roman" panose="02020603050405020304" pitchFamily="18" charset="0"/>
              </a:rPr>
              <a:t>It's how we dress, how we behave, and how we want our bodies to look. </a:t>
            </a:r>
            <a:endParaRPr lang="en-I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7482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14848" y="261511"/>
            <a:ext cx="7505381" cy="4221777"/>
          </a:xfrm>
          <a:prstGeom prst="rect">
            <a:avLst/>
          </a:prstGeom>
        </p:spPr>
      </p:pic>
      <p:sp>
        <p:nvSpPr>
          <p:cNvPr id="3" name="Title 2"/>
          <p:cNvSpPr>
            <a:spLocks noGrp="1"/>
          </p:cNvSpPr>
          <p:nvPr>
            <p:ph type="ctrTitle"/>
          </p:nvPr>
        </p:nvSpPr>
        <p:spPr>
          <a:xfrm>
            <a:off x="232012" y="4920017"/>
            <a:ext cx="10654404" cy="1627090"/>
          </a:xfrm>
        </p:spPr>
        <p:txBody>
          <a:bodyPr/>
          <a:lstStyle/>
          <a:p>
            <a:r>
              <a:rPr lang="en-IE" sz="3600" b="0" dirty="0">
                <a:solidFill>
                  <a:schemeClr val="tx1"/>
                </a:solidFill>
              </a:rPr>
              <a:t>We can express ourselves and our gender. </a:t>
            </a:r>
            <a:br>
              <a:rPr lang="en-IE" sz="3600" b="0" dirty="0">
                <a:solidFill>
                  <a:schemeClr val="tx1"/>
                </a:solidFill>
              </a:rPr>
            </a:br>
            <a:r>
              <a:rPr lang="en-IE" sz="3600" b="0" dirty="0">
                <a:solidFill>
                  <a:schemeClr val="tx1"/>
                </a:solidFill>
              </a:rPr>
              <a:t>We can do this through our clothes, make up, hair, our style and how we show ourselves to the world.</a:t>
            </a:r>
          </a:p>
        </p:txBody>
      </p:sp>
    </p:spTree>
    <p:extLst>
      <p:ext uri="{BB962C8B-B14F-4D97-AF65-F5344CB8AC3E}">
        <p14:creationId xmlns:p14="http://schemas.microsoft.com/office/powerpoint/2010/main" val="4264922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15403" y="440901"/>
            <a:ext cx="6943840" cy="3905910"/>
          </a:xfrm>
          <a:prstGeom prst="rect">
            <a:avLst/>
          </a:prstGeom>
        </p:spPr>
      </p:pic>
      <p:sp>
        <p:nvSpPr>
          <p:cNvPr id="3" name="Rectangle 2"/>
          <p:cNvSpPr/>
          <p:nvPr/>
        </p:nvSpPr>
        <p:spPr>
          <a:xfrm>
            <a:off x="504968" y="4480298"/>
            <a:ext cx="11687032" cy="2377702"/>
          </a:xfrm>
          <a:prstGeom prst="rect">
            <a:avLst/>
          </a:prstGeom>
        </p:spPr>
        <p:txBody>
          <a:bodyPr wrap="square" lIns="91440" tIns="45720" rIns="91440" bIns="45720" anchor="t">
            <a:spAutoFit/>
          </a:bodyPr>
          <a:lstStyle/>
          <a:p>
            <a:pPr marR="1306195">
              <a:lnSpc>
                <a:spcPct val="107000"/>
              </a:lnSpc>
              <a:spcAft>
                <a:spcPts val="800"/>
              </a:spcAft>
            </a:pPr>
            <a:r>
              <a:rPr lang="en-GB" sz="2800" dirty="0">
                <a:solidFill>
                  <a:srgbClr val="000000"/>
                </a:solidFill>
                <a:ea typeface="Calibri" panose="020F0502020204030204" pitchFamily="34" charset="0"/>
                <a:cs typeface="Arial" panose="020B0604020202020204" pitchFamily="34" charset="0"/>
              </a:rPr>
              <a:t>This also includes the words we want people to use-</a:t>
            </a:r>
          </a:p>
          <a:p>
            <a:pPr marR="1306195">
              <a:lnSpc>
                <a:spcPct val="107000"/>
              </a:lnSpc>
              <a:spcAft>
                <a:spcPts val="800"/>
              </a:spcAft>
            </a:pPr>
            <a:r>
              <a:rPr lang="en-GB" sz="2800" dirty="0">
                <a:solidFill>
                  <a:srgbClr val="000000"/>
                </a:solidFill>
                <a:ea typeface="Calibri" panose="020F0502020204030204" pitchFamily="34" charset="0"/>
                <a:cs typeface="Arial" panose="020B0604020202020204" pitchFamily="34" charset="0"/>
              </a:rPr>
              <a:t>words like ‘he’, ‘she’ or ‘they’, and our name.”</a:t>
            </a:r>
          </a:p>
          <a:p>
            <a:endParaRPr lang="en-IE" sz="2800" b="1" dirty="0"/>
          </a:p>
          <a:p>
            <a:r>
              <a:rPr lang="en-GB" sz="2800" b="1" dirty="0"/>
              <a:t>It’s your right to say who you are </a:t>
            </a:r>
            <a:r>
              <a:rPr lang="en-GB" sz="2800"/>
              <a:t>and how you want to express that!</a:t>
            </a:r>
            <a:endParaRPr lang="en-IE" sz="2800" dirty="0"/>
          </a:p>
          <a:p>
            <a:pPr marR="1306195">
              <a:lnSpc>
                <a:spcPct val="107000"/>
              </a:lnSpc>
              <a:spcAft>
                <a:spcPts val="800"/>
              </a:spcAft>
            </a:pPr>
            <a:endParaRPr lang="en-IE"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8229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11758" y="545911"/>
            <a:ext cx="8646894" cy="4863877"/>
          </a:xfrm>
          <a:prstGeom prst="rect">
            <a:avLst/>
          </a:prstGeom>
        </p:spPr>
      </p:pic>
    </p:spTree>
    <p:extLst>
      <p:ext uri="{BB962C8B-B14F-4D97-AF65-F5344CB8AC3E}">
        <p14:creationId xmlns:p14="http://schemas.microsoft.com/office/powerpoint/2010/main" val="37069802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56596" y="990591"/>
            <a:ext cx="6957840" cy="3913785"/>
          </a:xfrm>
          <a:prstGeom prst="rect">
            <a:avLst/>
          </a:prstGeom>
        </p:spPr>
      </p:pic>
      <p:sp>
        <p:nvSpPr>
          <p:cNvPr id="3" name="Rectangle 2"/>
          <p:cNvSpPr/>
          <p:nvPr/>
        </p:nvSpPr>
        <p:spPr>
          <a:xfrm>
            <a:off x="2456596" y="5089522"/>
            <a:ext cx="7765576" cy="1577996"/>
          </a:xfrm>
          <a:prstGeom prst="rect">
            <a:avLst/>
          </a:prstGeom>
        </p:spPr>
        <p:txBody>
          <a:bodyPr wrap="square">
            <a:spAutoFit/>
          </a:bodyPr>
          <a:lstStyle/>
          <a:p>
            <a:pPr marR="1661160" algn="just">
              <a:lnSpc>
                <a:spcPct val="107000"/>
              </a:lnSpc>
              <a:spcAft>
                <a:spcPts val="800"/>
              </a:spcAft>
            </a:pPr>
            <a:r>
              <a:rPr lang="en-GB" sz="2800" dirty="0">
                <a:solidFill>
                  <a:srgbClr val="000000"/>
                </a:solidFill>
                <a:ea typeface="Calibri" panose="020F0502020204030204" pitchFamily="34" charset="0"/>
                <a:cs typeface="Times New Roman" panose="02020603050405020304" pitchFamily="18" charset="0"/>
              </a:rPr>
              <a:t>Your ‘</a:t>
            </a:r>
            <a:r>
              <a:rPr lang="en-GB" sz="2800" b="1" dirty="0">
                <a:solidFill>
                  <a:srgbClr val="000000"/>
                </a:solidFill>
                <a:ea typeface="Calibri" panose="020F0502020204030204" pitchFamily="34" charset="0"/>
                <a:cs typeface="Times New Roman" panose="02020603050405020304" pitchFamily="18" charset="0"/>
              </a:rPr>
              <a:t>Sexual Orientation’</a:t>
            </a:r>
            <a:r>
              <a:rPr lang="en-GB" sz="2800" dirty="0">
                <a:solidFill>
                  <a:srgbClr val="000000"/>
                </a:solidFill>
                <a:ea typeface="Calibri" panose="020F0502020204030204" pitchFamily="34" charset="0"/>
                <a:cs typeface="Times New Roman" panose="02020603050405020304" pitchFamily="18" charset="0"/>
              </a:rPr>
              <a:t> is another really important part of who you are.</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p>
            <a:pPr marR="1306195">
              <a:lnSpc>
                <a:spcPct val="107000"/>
              </a:lnSpc>
              <a:spcAft>
                <a:spcPts val="800"/>
              </a:spcAft>
            </a:pPr>
            <a:r>
              <a:rPr lang="en-GB" sz="2800" dirty="0">
                <a:solidFill>
                  <a:srgbClr val="000000"/>
                </a:solidFill>
                <a:ea typeface="Calibri" panose="020F0502020204030204" pitchFamily="34" charset="0"/>
                <a:cs typeface="Times New Roman" panose="02020603050405020304" pitchFamily="18" charset="0"/>
              </a:rPr>
              <a:t>It means who you are attracted to.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8924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1601" y="1241946"/>
            <a:ext cx="5234231" cy="2944255"/>
          </a:xfrm>
          <a:prstGeom prst="rect">
            <a:avLst/>
          </a:prstGeom>
        </p:spPr>
      </p:pic>
      <p:sp>
        <p:nvSpPr>
          <p:cNvPr id="3" name="Rectangle 2"/>
          <p:cNvSpPr/>
          <p:nvPr/>
        </p:nvSpPr>
        <p:spPr>
          <a:xfrm>
            <a:off x="2312000" y="4698850"/>
            <a:ext cx="8619856" cy="1475404"/>
          </a:xfrm>
          <a:prstGeom prst="rect">
            <a:avLst/>
          </a:prstGeom>
        </p:spPr>
        <p:txBody>
          <a:bodyPr wrap="square">
            <a:spAutoFit/>
          </a:bodyPr>
          <a:lstStyle/>
          <a:p>
            <a:pPr marR="1306195">
              <a:lnSpc>
                <a:spcPct val="107000"/>
              </a:lnSpc>
              <a:spcAft>
                <a:spcPts val="800"/>
              </a:spcAft>
            </a:pPr>
            <a:r>
              <a:rPr lang="en-GB" sz="2800" dirty="0">
                <a:solidFill>
                  <a:srgbClr val="000000"/>
                </a:solidFill>
                <a:ea typeface="Calibri" panose="020F0502020204030204" pitchFamily="34" charset="0"/>
                <a:cs typeface="Times New Roman" panose="02020603050405020304" pitchFamily="18" charset="0"/>
              </a:rPr>
              <a:t>Your sexual orientation might be connected to your gender identity and gender expression, or it might not!</a:t>
            </a:r>
            <a:endParaRPr lang="en-IE"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6308600" y="1214583"/>
            <a:ext cx="5281061" cy="2971618"/>
          </a:xfrm>
          <a:prstGeom prst="rect">
            <a:avLst/>
          </a:prstGeom>
        </p:spPr>
      </p:pic>
    </p:spTree>
    <p:extLst>
      <p:ext uri="{BB962C8B-B14F-4D97-AF65-F5344CB8AC3E}">
        <p14:creationId xmlns:p14="http://schemas.microsoft.com/office/powerpoint/2010/main" val="9853925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00525" y="109182"/>
            <a:ext cx="8490937" cy="4776152"/>
          </a:xfrm>
          <a:prstGeom prst="rect">
            <a:avLst/>
          </a:prstGeom>
        </p:spPr>
      </p:pic>
      <p:sp>
        <p:nvSpPr>
          <p:cNvPr id="3" name="Title 2"/>
          <p:cNvSpPr>
            <a:spLocks noGrp="1"/>
          </p:cNvSpPr>
          <p:nvPr>
            <p:ph type="ctrTitle"/>
          </p:nvPr>
        </p:nvSpPr>
        <p:spPr>
          <a:xfrm>
            <a:off x="2198933" y="5145206"/>
            <a:ext cx="7357533" cy="761432"/>
          </a:xfrm>
        </p:spPr>
        <p:txBody>
          <a:bodyPr/>
          <a:lstStyle/>
          <a:p>
            <a:r>
              <a:rPr lang="en-IE" sz="3600" b="0" dirty="0">
                <a:solidFill>
                  <a:schemeClr val="tx1"/>
                </a:solidFill>
              </a:rPr>
              <a:t>Like your gender identity, there are lots of ways you can identify with your sexuality too.</a:t>
            </a:r>
          </a:p>
        </p:txBody>
      </p:sp>
    </p:spTree>
    <p:extLst>
      <p:ext uri="{BB962C8B-B14F-4D97-AF65-F5344CB8AC3E}">
        <p14:creationId xmlns:p14="http://schemas.microsoft.com/office/powerpoint/2010/main" val="4761987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65821" y="532263"/>
            <a:ext cx="10287378" cy="5786650"/>
          </a:xfrm>
          <a:prstGeom prst="rect">
            <a:avLst/>
          </a:prstGeom>
        </p:spPr>
      </p:pic>
      <p:sp>
        <p:nvSpPr>
          <p:cNvPr id="3" name="Title 2"/>
          <p:cNvSpPr>
            <a:spLocks noGrp="1"/>
          </p:cNvSpPr>
          <p:nvPr>
            <p:ph type="ctrTitle"/>
          </p:nvPr>
        </p:nvSpPr>
        <p:spPr>
          <a:xfrm>
            <a:off x="113731" y="4355315"/>
            <a:ext cx="12078269" cy="2370189"/>
          </a:xfrm>
        </p:spPr>
        <p:txBody>
          <a:bodyPr/>
          <a:lstStyle/>
          <a:p>
            <a:br>
              <a:rPr lang="en-IE" dirty="0"/>
            </a:br>
            <a:endParaRPr lang="en-IE" dirty="0"/>
          </a:p>
        </p:txBody>
      </p:sp>
    </p:spTree>
    <p:extLst>
      <p:ext uri="{BB962C8B-B14F-4D97-AF65-F5344CB8AC3E}">
        <p14:creationId xmlns:p14="http://schemas.microsoft.com/office/powerpoint/2010/main" val="3169838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D06E7-1607-4CEA-B80B-EAD6CA815EF9}"/>
              </a:ext>
            </a:extLst>
          </p:cNvPr>
          <p:cNvSpPr>
            <a:spLocks noGrp="1"/>
          </p:cNvSpPr>
          <p:nvPr>
            <p:ph type="title"/>
          </p:nvPr>
        </p:nvSpPr>
        <p:spPr>
          <a:xfrm>
            <a:off x="4088803" y="736930"/>
            <a:ext cx="8462433" cy="1143000"/>
          </a:xfrm>
        </p:spPr>
        <p:txBody>
          <a:bodyPr/>
          <a:lstStyle/>
          <a:p>
            <a:r>
              <a:rPr lang="en-US" sz="8800"/>
              <a:t>You Being You</a:t>
            </a:r>
          </a:p>
        </p:txBody>
      </p:sp>
      <p:sp>
        <p:nvSpPr>
          <p:cNvPr id="3" name="Content Placeholder 2">
            <a:extLst>
              <a:ext uri="{FF2B5EF4-FFF2-40B4-BE49-F238E27FC236}">
                <a16:creationId xmlns:a16="http://schemas.microsoft.com/office/drawing/2014/main" id="{DA833C29-802B-48E1-9B88-3A6FCDE3D8E6}"/>
              </a:ext>
            </a:extLst>
          </p:cNvPr>
          <p:cNvSpPr>
            <a:spLocks noGrp="1"/>
          </p:cNvSpPr>
          <p:nvPr>
            <p:ph idx="1"/>
          </p:nvPr>
        </p:nvSpPr>
        <p:spPr>
          <a:xfrm>
            <a:off x="6611815" y="2887394"/>
            <a:ext cx="5234930" cy="3325837"/>
          </a:xfrm>
        </p:spPr>
        <p:txBody>
          <a:bodyPr/>
          <a:lstStyle/>
          <a:p>
            <a:pPr marL="0" indent="0" algn="ctr">
              <a:buNone/>
            </a:pPr>
            <a:r>
              <a:rPr lang="en-US" sz="3600" dirty="0"/>
              <a:t>An animation about gender identity, gender expression, sexuality and celebrating you being you!</a:t>
            </a:r>
          </a:p>
        </p:txBody>
      </p:sp>
      <p:pic>
        <p:nvPicPr>
          <p:cNvPr id="4" name="Picture 4" descr="A picture containing indoor, table, desk, wooden&#10;&#10;Description automatically generated">
            <a:extLst>
              <a:ext uri="{FF2B5EF4-FFF2-40B4-BE49-F238E27FC236}">
                <a16:creationId xmlns:a16="http://schemas.microsoft.com/office/drawing/2014/main" id="{EDD2ED67-A667-48A7-994E-DDC6F9BCD43B}"/>
              </a:ext>
            </a:extLst>
          </p:cNvPr>
          <p:cNvPicPr>
            <a:picLocks noChangeAspect="1"/>
          </p:cNvPicPr>
          <p:nvPr/>
        </p:nvPicPr>
        <p:blipFill rotWithShape="1">
          <a:blip r:embed="rId2"/>
          <a:srcRect l="15456"/>
          <a:stretch/>
        </p:blipFill>
        <p:spPr>
          <a:xfrm>
            <a:off x="375138" y="2448989"/>
            <a:ext cx="5935201" cy="3951811"/>
          </a:xfrm>
          <a:prstGeom prst="rect">
            <a:avLst/>
          </a:prstGeom>
        </p:spPr>
      </p:pic>
    </p:spTree>
    <p:extLst>
      <p:ext uri="{BB962C8B-B14F-4D97-AF65-F5344CB8AC3E}">
        <p14:creationId xmlns:p14="http://schemas.microsoft.com/office/powerpoint/2010/main" val="1695264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36167" y="272955"/>
            <a:ext cx="7153014" cy="4023570"/>
          </a:xfrm>
          <a:prstGeom prst="rect">
            <a:avLst/>
          </a:prstGeom>
        </p:spPr>
      </p:pic>
      <p:sp>
        <p:nvSpPr>
          <p:cNvPr id="3" name="Title 2"/>
          <p:cNvSpPr txBox="1">
            <a:spLocks/>
          </p:cNvSpPr>
          <p:nvPr/>
        </p:nvSpPr>
        <p:spPr>
          <a:xfrm>
            <a:off x="113731" y="4355315"/>
            <a:ext cx="11244383" cy="2370189"/>
          </a:xfrm>
          <a:prstGeom prst="rect">
            <a:avLst/>
          </a:prstGeom>
        </p:spPr>
        <p:txBody>
          <a:bodyPr/>
          <a:lstStyle>
            <a:lvl1pPr algn="l" rtl="0" eaLnBrk="0" fontAlgn="base" hangingPunct="0">
              <a:lnSpc>
                <a:spcPct val="90000"/>
              </a:lnSpc>
              <a:spcBef>
                <a:spcPct val="0"/>
              </a:spcBef>
              <a:spcAft>
                <a:spcPct val="0"/>
              </a:spcAft>
              <a:defRPr sz="3400" b="1" kern="1200">
                <a:solidFill>
                  <a:srgbClr val="A8084D"/>
                </a:solidFill>
                <a:latin typeface="+mj-lt"/>
                <a:ea typeface="+mj-ea"/>
                <a:cs typeface="+mj-cs"/>
              </a:defRPr>
            </a:lvl1pPr>
            <a:lvl2pPr algn="l" rtl="0" eaLnBrk="0" fontAlgn="base" hangingPunct="0">
              <a:lnSpc>
                <a:spcPct val="90000"/>
              </a:lnSpc>
              <a:spcBef>
                <a:spcPct val="0"/>
              </a:spcBef>
              <a:spcAft>
                <a:spcPct val="0"/>
              </a:spcAft>
              <a:defRPr sz="3400" b="1">
                <a:solidFill>
                  <a:srgbClr val="A8084D"/>
                </a:solidFill>
                <a:latin typeface="FS Mencap" panose="02000506040000020004" pitchFamily="50" charset="0"/>
              </a:defRPr>
            </a:lvl2pPr>
            <a:lvl3pPr algn="l" rtl="0" eaLnBrk="0" fontAlgn="base" hangingPunct="0">
              <a:lnSpc>
                <a:spcPct val="90000"/>
              </a:lnSpc>
              <a:spcBef>
                <a:spcPct val="0"/>
              </a:spcBef>
              <a:spcAft>
                <a:spcPct val="0"/>
              </a:spcAft>
              <a:defRPr sz="3400" b="1">
                <a:solidFill>
                  <a:srgbClr val="A8084D"/>
                </a:solidFill>
                <a:latin typeface="FS Mencap" panose="02000506040000020004" pitchFamily="50" charset="0"/>
              </a:defRPr>
            </a:lvl3pPr>
            <a:lvl4pPr algn="l" rtl="0" eaLnBrk="0" fontAlgn="base" hangingPunct="0">
              <a:lnSpc>
                <a:spcPct val="90000"/>
              </a:lnSpc>
              <a:spcBef>
                <a:spcPct val="0"/>
              </a:spcBef>
              <a:spcAft>
                <a:spcPct val="0"/>
              </a:spcAft>
              <a:defRPr sz="3400" b="1">
                <a:solidFill>
                  <a:srgbClr val="A8084D"/>
                </a:solidFill>
                <a:latin typeface="FS Mencap" panose="02000506040000020004" pitchFamily="50" charset="0"/>
              </a:defRPr>
            </a:lvl4pPr>
            <a:lvl5pPr algn="l" rtl="0" eaLnBrk="0" fontAlgn="base" hangingPunct="0">
              <a:lnSpc>
                <a:spcPct val="90000"/>
              </a:lnSpc>
              <a:spcBef>
                <a:spcPct val="0"/>
              </a:spcBef>
              <a:spcAft>
                <a:spcPct val="0"/>
              </a:spcAft>
              <a:defRPr sz="3400" b="1">
                <a:solidFill>
                  <a:srgbClr val="A8084D"/>
                </a:solidFill>
                <a:latin typeface="FS Mencap" panose="02000506040000020004" pitchFamily="50" charset="0"/>
              </a:defRPr>
            </a:lvl5pPr>
            <a:lvl6pPr marL="457200" algn="l" rtl="0" fontAlgn="base">
              <a:lnSpc>
                <a:spcPct val="90000"/>
              </a:lnSpc>
              <a:spcBef>
                <a:spcPct val="0"/>
              </a:spcBef>
              <a:spcAft>
                <a:spcPct val="0"/>
              </a:spcAft>
              <a:defRPr sz="3400" b="1">
                <a:solidFill>
                  <a:srgbClr val="A8084D"/>
                </a:solidFill>
                <a:latin typeface="FS Mencap" panose="02000506040000020004" pitchFamily="50" charset="0"/>
              </a:defRPr>
            </a:lvl6pPr>
            <a:lvl7pPr marL="914400" algn="l" rtl="0" fontAlgn="base">
              <a:lnSpc>
                <a:spcPct val="90000"/>
              </a:lnSpc>
              <a:spcBef>
                <a:spcPct val="0"/>
              </a:spcBef>
              <a:spcAft>
                <a:spcPct val="0"/>
              </a:spcAft>
              <a:defRPr sz="3400" b="1">
                <a:solidFill>
                  <a:srgbClr val="A8084D"/>
                </a:solidFill>
                <a:latin typeface="FS Mencap" panose="02000506040000020004" pitchFamily="50" charset="0"/>
              </a:defRPr>
            </a:lvl7pPr>
            <a:lvl8pPr marL="1371600" algn="l" rtl="0" fontAlgn="base">
              <a:lnSpc>
                <a:spcPct val="90000"/>
              </a:lnSpc>
              <a:spcBef>
                <a:spcPct val="0"/>
              </a:spcBef>
              <a:spcAft>
                <a:spcPct val="0"/>
              </a:spcAft>
              <a:defRPr sz="3400" b="1">
                <a:solidFill>
                  <a:srgbClr val="A8084D"/>
                </a:solidFill>
                <a:latin typeface="FS Mencap" panose="02000506040000020004" pitchFamily="50" charset="0"/>
              </a:defRPr>
            </a:lvl8pPr>
            <a:lvl9pPr marL="1828800" algn="l" rtl="0" fontAlgn="base">
              <a:lnSpc>
                <a:spcPct val="90000"/>
              </a:lnSpc>
              <a:spcBef>
                <a:spcPct val="0"/>
              </a:spcBef>
              <a:spcAft>
                <a:spcPct val="0"/>
              </a:spcAft>
              <a:defRPr sz="3400" b="1">
                <a:solidFill>
                  <a:srgbClr val="A8084D"/>
                </a:solidFill>
                <a:latin typeface="FS Mencap" panose="02000506040000020004" pitchFamily="50" charset="0"/>
              </a:defRPr>
            </a:lvl9pPr>
          </a:lstStyle>
          <a:p>
            <a:r>
              <a:rPr lang="en-GB" sz="3600" b="0">
                <a:solidFill>
                  <a:schemeClr val="tx1"/>
                </a:solidFill>
                <a:latin typeface="+mn-lt"/>
              </a:rPr>
              <a:t>Sometimes people in our lives don't know or understand how we feel about our gender and sexuality.</a:t>
            </a:r>
            <a:br>
              <a:rPr lang="en-IE" sz="3600" b="0">
                <a:solidFill>
                  <a:schemeClr val="tx1"/>
                </a:solidFill>
                <a:latin typeface="+mn-lt"/>
              </a:rPr>
            </a:br>
            <a:r>
              <a:rPr lang="en-GB" sz="3600" b="0">
                <a:solidFill>
                  <a:schemeClr val="tx1"/>
                </a:solidFill>
                <a:latin typeface="+mn-lt"/>
              </a:rPr>
              <a:t> </a:t>
            </a:r>
            <a:br>
              <a:rPr lang="en-IE" sz="3600" b="0">
                <a:solidFill>
                  <a:schemeClr val="tx1"/>
                </a:solidFill>
                <a:latin typeface="+mn-lt"/>
              </a:rPr>
            </a:br>
            <a:r>
              <a:rPr lang="en-GB" sz="3600" b="0">
                <a:solidFill>
                  <a:schemeClr val="tx1"/>
                </a:solidFill>
                <a:latin typeface="+mn-lt"/>
              </a:rPr>
              <a:t>So, they don't see the whole picture of who we are. </a:t>
            </a:r>
            <a:br>
              <a:rPr lang="en-IE"/>
            </a:br>
            <a:endParaRPr lang="en-IE" dirty="0"/>
          </a:p>
        </p:txBody>
      </p:sp>
    </p:spTree>
    <p:extLst>
      <p:ext uri="{BB962C8B-B14F-4D97-AF65-F5344CB8AC3E}">
        <p14:creationId xmlns:p14="http://schemas.microsoft.com/office/powerpoint/2010/main" val="1763135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3479" y="614150"/>
            <a:ext cx="7347954" cy="4133224"/>
          </a:xfrm>
          <a:prstGeom prst="rect">
            <a:avLst/>
          </a:prstGeom>
        </p:spPr>
      </p:pic>
      <p:sp>
        <p:nvSpPr>
          <p:cNvPr id="4" name="Content Placeholder 3"/>
          <p:cNvSpPr>
            <a:spLocks noGrp="1"/>
          </p:cNvSpPr>
          <p:nvPr>
            <p:ph idx="1"/>
          </p:nvPr>
        </p:nvSpPr>
        <p:spPr>
          <a:xfrm>
            <a:off x="545910" y="4938443"/>
            <a:ext cx="10467833" cy="1789904"/>
          </a:xfrm>
        </p:spPr>
        <p:txBody>
          <a:bodyPr/>
          <a:lstStyle/>
          <a:p>
            <a:pPr marL="0" indent="0">
              <a:buNone/>
            </a:pPr>
            <a:r>
              <a:rPr lang="en-GB" sz="2800" dirty="0"/>
              <a:t>It’s good to talk to someone you trust about how you feel, if you want to.  </a:t>
            </a:r>
            <a:endParaRPr lang="en-IE" sz="2800" dirty="0"/>
          </a:p>
          <a:p>
            <a:pPr marL="0" indent="0">
              <a:buNone/>
            </a:pPr>
            <a:r>
              <a:rPr lang="en-GB" sz="2800" dirty="0"/>
              <a:t>It might help you understand yourself better too.</a:t>
            </a:r>
            <a:endParaRPr lang="en-IE" sz="2800" dirty="0"/>
          </a:p>
        </p:txBody>
      </p:sp>
    </p:spTree>
    <p:extLst>
      <p:ext uri="{BB962C8B-B14F-4D97-AF65-F5344CB8AC3E}">
        <p14:creationId xmlns:p14="http://schemas.microsoft.com/office/powerpoint/2010/main" val="1601001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78540" y="573205"/>
            <a:ext cx="8226544" cy="4627431"/>
          </a:xfrm>
          <a:prstGeom prst="rect">
            <a:avLst/>
          </a:prstGeom>
        </p:spPr>
      </p:pic>
      <p:sp>
        <p:nvSpPr>
          <p:cNvPr id="4" name="Content Placeholder 3"/>
          <p:cNvSpPr>
            <a:spLocks noGrp="1"/>
          </p:cNvSpPr>
          <p:nvPr>
            <p:ph idx="1"/>
          </p:nvPr>
        </p:nvSpPr>
        <p:spPr>
          <a:xfrm>
            <a:off x="559558" y="5364919"/>
            <a:ext cx="11313993" cy="1493081"/>
          </a:xfrm>
        </p:spPr>
        <p:txBody>
          <a:bodyPr/>
          <a:lstStyle/>
          <a:p>
            <a:pPr marL="0" indent="0">
              <a:buNone/>
            </a:pPr>
            <a:r>
              <a:rPr lang="en-GB" sz="3200" dirty="0"/>
              <a:t>It’s a good thing to understand who you are and how you feel. </a:t>
            </a:r>
            <a:endParaRPr lang="en-IE" sz="3200" dirty="0"/>
          </a:p>
          <a:p>
            <a:pPr marL="0" indent="0">
              <a:buNone/>
            </a:pPr>
            <a:r>
              <a:rPr lang="en-IE" sz="3200" b="1" dirty="0"/>
              <a:t>Let’s celebrate YOU BEING YOU!</a:t>
            </a:r>
          </a:p>
        </p:txBody>
      </p:sp>
    </p:spTree>
    <p:extLst>
      <p:ext uri="{BB962C8B-B14F-4D97-AF65-F5344CB8AC3E}">
        <p14:creationId xmlns:p14="http://schemas.microsoft.com/office/powerpoint/2010/main" val="2727159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Resources</a:t>
            </a:r>
          </a:p>
        </p:txBody>
      </p:sp>
      <p:sp>
        <p:nvSpPr>
          <p:cNvPr id="3" name="Content Placeholder 2"/>
          <p:cNvSpPr>
            <a:spLocks noGrp="1"/>
          </p:cNvSpPr>
          <p:nvPr>
            <p:ph idx="1"/>
          </p:nvPr>
        </p:nvSpPr>
        <p:spPr>
          <a:xfrm>
            <a:off x="2306011" y="2384186"/>
            <a:ext cx="8462433" cy="2779713"/>
          </a:xfrm>
        </p:spPr>
        <p:txBody>
          <a:bodyPr/>
          <a:lstStyle/>
          <a:p>
            <a:r>
              <a:rPr lang="en-IE" dirty="0">
                <a:hlinkClick r:id="rId3"/>
              </a:rPr>
              <a:t>Stonewall</a:t>
            </a:r>
            <a:endParaRPr lang="en-IE" dirty="0"/>
          </a:p>
          <a:p>
            <a:r>
              <a:rPr lang="en-IE" dirty="0">
                <a:hlinkClick r:id="rId4"/>
              </a:rPr>
              <a:t>Gendered Intelligence</a:t>
            </a:r>
          </a:p>
          <a:p>
            <a:r>
              <a:rPr lang="en-IE" dirty="0">
                <a:hlinkClick r:id="rId5"/>
              </a:rPr>
              <a:t>Gender Unicorn</a:t>
            </a:r>
          </a:p>
          <a:p>
            <a:r>
              <a:rPr lang="en-IE" dirty="0">
                <a:hlinkClick r:id="rId6"/>
              </a:rPr>
              <a:t>Easy Read Stonewall LGBT</a:t>
            </a:r>
            <a:endParaRPr lang="en-IE" dirty="0"/>
          </a:p>
          <a:p>
            <a:r>
              <a:rPr lang="en-IE" dirty="0">
                <a:hlinkClick r:id="rId7"/>
              </a:rPr>
              <a:t>Easy Read LGBTQ+ booklet</a:t>
            </a:r>
          </a:p>
          <a:p>
            <a:r>
              <a:rPr lang="en-IE" dirty="0">
                <a:hlinkClick r:id="rId8"/>
              </a:rPr>
              <a:t>Easy Read Trans guide</a:t>
            </a:r>
          </a:p>
          <a:p>
            <a:endParaRPr lang="en-IE" dirty="0"/>
          </a:p>
        </p:txBody>
      </p:sp>
    </p:spTree>
    <p:extLst>
      <p:ext uri="{BB962C8B-B14F-4D97-AF65-F5344CB8AC3E}">
        <p14:creationId xmlns:p14="http://schemas.microsoft.com/office/powerpoint/2010/main" val="1818168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8201A-0160-44D1-AAD4-D01171244832}"/>
              </a:ext>
            </a:extLst>
          </p:cNvPr>
          <p:cNvSpPr>
            <a:spLocks noGrp="1"/>
          </p:cNvSpPr>
          <p:nvPr>
            <p:ph type="title"/>
          </p:nvPr>
        </p:nvSpPr>
        <p:spPr/>
        <p:txBody>
          <a:bodyPr/>
          <a:lstStyle/>
          <a:p>
            <a:r>
              <a:rPr lang="en-US" dirty="0"/>
              <a:t>How to use this presentation</a:t>
            </a:r>
          </a:p>
        </p:txBody>
      </p:sp>
      <p:sp>
        <p:nvSpPr>
          <p:cNvPr id="3" name="Content Placeholder 2">
            <a:extLst>
              <a:ext uri="{FF2B5EF4-FFF2-40B4-BE49-F238E27FC236}">
                <a16:creationId xmlns:a16="http://schemas.microsoft.com/office/drawing/2014/main" id="{7A886E73-2666-4F8D-BBB2-09D882E1968D}"/>
              </a:ext>
            </a:extLst>
          </p:cNvPr>
          <p:cNvSpPr>
            <a:spLocks noGrp="1"/>
          </p:cNvSpPr>
          <p:nvPr>
            <p:ph idx="1"/>
          </p:nvPr>
        </p:nvSpPr>
        <p:spPr>
          <a:xfrm>
            <a:off x="1587143" y="2542338"/>
            <a:ext cx="10043942" cy="3167901"/>
          </a:xfrm>
        </p:spPr>
        <p:txBody>
          <a:bodyPr/>
          <a:lstStyle/>
          <a:p>
            <a:r>
              <a:rPr lang="en-US" dirty="0"/>
              <a:t>Play the animation in the following slide</a:t>
            </a:r>
          </a:p>
          <a:p>
            <a:r>
              <a:rPr lang="en-US" dirty="0"/>
              <a:t>Use the following slides to go through the animation</a:t>
            </a:r>
          </a:p>
          <a:p>
            <a:r>
              <a:rPr lang="en-US" dirty="0"/>
              <a:t>Underneath each slide there are 'notes' with suggested discussion points</a:t>
            </a:r>
          </a:p>
          <a:p>
            <a:r>
              <a:rPr lang="en-US" dirty="0"/>
              <a:t>It might be better to split this into sections and repeating them rather than doing it all once</a:t>
            </a:r>
          </a:p>
          <a:p>
            <a:r>
              <a:rPr lang="en-US" dirty="0"/>
              <a:t>For more information and resources visit </a:t>
            </a:r>
            <a:r>
              <a:rPr lang="en-US" dirty="0">
                <a:hlinkClick r:id="rId3"/>
              </a:rPr>
              <a:t>Mencap's website</a:t>
            </a:r>
            <a:endParaRPr lang="en-US">
              <a:solidFill>
                <a:srgbClr val="FF0000"/>
              </a:solidFill>
            </a:endParaRPr>
          </a:p>
        </p:txBody>
      </p:sp>
    </p:spTree>
    <p:extLst>
      <p:ext uri="{BB962C8B-B14F-4D97-AF65-F5344CB8AC3E}">
        <p14:creationId xmlns:p14="http://schemas.microsoft.com/office/powerpoint/2010/main" val="15831915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15283" y="293869"/>
            <a:ext cx="8665872" cy="3726760"/>
          </a:xfrm>
        </p:spPr>
        <p:txBody>
          <a:bodyPr/>
          <a:lstStyle/>
          <a:p>
            <a:r>
              <a:rPr lang="en-IE"/>
              <a:t>You Being You</a:t>
            </a:r>
            <a:br>
              <a:rPr lang="en-IE" dirty="0"/>
            </a:br>
            <a:br>
              <a:rPr lang="en-IE" dirty="0"/>
            </a:br>
            <a:br>
              <a:rPr lang="en-IE" dirty="0"/>
            </a:br>
            <a:br>
              <a:rPr lang="en-IE" dirty="0"/>
            </a:br>
            <a:br>
              <a:rPr lang="en-IE" dirty="0"/>
            </a:br>
            <a:br>
              <a:rPr lang="en-IE" dirty="0"/>
            </a:br>
            <a:r>
              <a:rPr lang="en-IE" sz="3200"/>
              <a:t>click to play video</a:t>
            </a:r>
            <a:br>
              <a:rPr lang="en-IE" sz="3200" dirty="0"/>
            </a:br>
            <a:r>
              <a:rPr lang="en-IE" sz="3200" b="0" dirty="0">
                <a:ea typeface="+mj-lt"/>
                <a:cs typeface="+mj-lt"/>
                <a:hlinkClick r:id="rId4"/>
              </a:rPr>
              <a:t>https://www.youtube.com/watch?v=9ymLgLfLQbw&amp;feature=youtu.be</a:t>
            </a:r>
            <a:endParaRPr lang="en-IE" sz="3200"/>
          </a:p>
        </p:txBody>
      </p:sp>
      <p:pic>
        <p:nvPicPr>
          <p:cNvPr id="3" name="Picture 4">
            <a:hlinkClick r:id="" action="ppaction://media"/>
            <a:extLst>
              <a:ext uri="{FF2B5EF4-FFF2-40B4-BE49-F238E27FC236}">
                <a16:creationId xmlns:a16="http://schemas.microsoft.com/office/drawing/2014/main" id="{32F4C0EC-A753-440A-AA46-DD01F2621268}"/>
              </a:ext>
            </a:extLst>
          </p:cNvPr>
          <p:cNvPicPr>
            <a:picLocks noRot="1" noChangeAspect="1"/>
          </p:cNvPicPr>
          <p:nvPr>
            <a:videoFile r:link="rId1"/>
          </p:nvPr>
        </p:nvPicPr>
        <p:blipFill>
          <a:blip r:embed="rId5"/>
          <a:stretch>
            <a:fillRect/>
          </a:stretch>
        </p:blipFill>
        <p:spPr>
          <a:xfrm>
            <a:off x="3594340" y="1165465"/>
            <a:ext cx="6196641" cy="4023863"/>
          </a:xfrm>
          <a:prstGeom prst="rect">
            <a:avLst/>
          </a:prstGeom>
        </p:spPr>
      </p:pic>
    </p:spTree>
    <p:extLst>
      <p:ext uri="{BB962C8B-B14F-4D97-AF65-F5344CB8AC3E}">
        <p14:creationId xmlns:p14="http://schemas.microsoft.com/office/powerpoint/2010/main" val="1471995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DD56D-38C4-447B-A31C-20DEC88007CE}"/>
              </a:ext>
            </a:extLst>
          </p:cNvPr>
          <p:cNvSpPr>
            <a:spLocks noGrp="1"/>
          </p:cNvSpPr>
          <p:nvPr>
            <p:ph type="title"/>
          </p:nvPr>
        </p:nvSpPr>
        <p:spPr>
          <a:xfrm>
            <a:off x="2377897" y="3094817"/>
            <a:ext cx="8462433" cy="1143000"/>
          </a:xfrm>
        </p:spPr>
        <p:txBody>
          <a:bodyPr/>
          <a:lstStyle/>
          <a:p>
            <a:r>
              <a:rPr lang="en-US" sz="8000"/>
              <a:t>Discussion points</a:t>
            </a:r>
          </a:p>
        </p:txBody>
      </p:sp>
    </p:spTree>
    <p:extLst>
      <p:ext uri="{BB962C8B-B14F-4D97-AF65-F5344CB8AC3E}">
        <p14:creationId xmlns:p14="http://schemas.microsoft.com/office/powerpoint/2010/main" val="3397110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ChangeAspect="1"/>
          </p:cNvPicPr>
          <p:nvPr/>
        </p:nvPicPr>
        <p:blipFill>
          <a:blip r:embed="rId3"/>
          <a:stretch>
            <a:fillRect/>
          </a:stretch>
        </p:blipFill>
        <p:spPr>
          <a:xfrm>
            <a:off x="2232809" y="306524"/>
            <a:ext cx="6738436" cy="3790370"/>
          </a:xfrm>
          <a:prstGeom prst="rect">
            <a:avLst/>
          </a:prstGeom>
        </p:spPr>
      </p:pic>
      <p:sp>
        <p:nvSpPr>
          <p:cNvPr id="2" name="Rectangle 1"/>
          <p:cNvSpPr/>
          <p:nvPr/>
        </p:nvSpPr>
        <p:spPr>
          <a:xfrm>
            <a:off x="736978" y="4344959"/>
            <a:ext cx="10867352" cy="2308324"/>
          </a:xfrm>
          <a:prstGeom prst="rect">
            <a:avLst/>
          </a:prstGeom>
        </p:spPr>
        <p:txBody>
          <a:bodyPr wrap="square">
            <a:spAutoFit/>
          </a:bodyPr>
          <a:lstStyle/>
          <a:p>
            <a:r>
              <a:rPr lang="en-GB" sz="3600" dirty="0"/>
              <a:t>Identity means who we are, how we feel and how the world sees us.</a:t>
            </a:r>
          </a:p>
          <a:p>
            <a:endParaRPr lang="en-GB" sz="3600" dirty="0"/>
          </a:p>
          <a:p>
            <a:r>
              <a:rPr lang="en-IE" sz="3600" dirty="0"/>
              <a:t>One part of our identity is our </a:t>
            </a:r>
            <a:r>
              <a:rPr lang="en-IE" sz="3600" b="1" dirty="0"/>
              <a:t>“gender identity”.</a:t>
            </a:r>
          </a:p>
        </p:txBody>
      </p:sp>
    </p:spTree>
    <p:extLst>
      <p:ext uri="{BB962C8B-B14F-4D97-AF65-F5344CB8AC3E}">
        <p14:creationId xmlns:p14="http://schemas.microsoft.com/office/powerpoint/2010/main" val="1137117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59309" y="201789"/>
            <a:ext cx="6434815" cy="3619583"/>
          </a:xfrm>
          <a:prstGeom prst="rect">
            <a:avLst/>
          </a:prstGeom>
        </p:spPr>
      </p:pic>
      <p:sp>
        <p:nvSpPr>
          <p:cNvPr id="3" name="Title 2"/>
          <p:cNvSpPr>
            <a:spLocks noGrp="1"/>
          </p:cNvSpPr>
          <p:nvPr>
            <p:ph type="ctrTitle"/>
          </p:nvPr>
        </p:nvSpPr>
        <p:spPr>
          <a:xfrm>
            <a:off x="354841" y="4067031"/>
            <a:ext cx="10102176" cy="941698"/>
          </a:xfrm>
        </p:spPr>
        <p:txBody>
          <a:bodyPr/>
          <a:lstStyle/>
          <a:p>
            <a:r>
              <a:rPr lang="en-IE" sz="3600" b="0" dirty="0">
                <a:solidFill>
                  <a:schemeClr val="tx1"/>
                </a:solidFill>
              </a:rPr>
              <a:t>Our gender identity can be linked to our private body parts that we are born with. </a:t>
            </a:r>
            <a:br>
              <a:rPr lang="en-IE" sz="4000" b="0" dirty="0">
                <a:solidFill>
                  <a:schemeClr val="tx1"/>
                </a:solidFill>
              </a:rPr>
            </a:br>
            <a:endParaRPr lang="en-IE" sz="4000" u="sng" dirty="0">
              <a:solidFill>
                <a:schemeClr val="tx1"/>
              </a:solidFill>
            </a:endParaRPr>
          </a:p>
        </p:txBody>
      </p:sp>
      <p:sp>
        <p:nvSpPr>
          <p:cNvPr id="4" name="Rectangle 3"/>
          <p:cNvSpPr/>
          <p:nvPr/>
        </p:nvSpPr>
        <p:spPr>
          <a:xfrm>
            <a:off x="354841" y="5254389"/>
            <a:ext cx="11723427" cy="1261884"/>
          </a:xfrm>
          <a:prstGeom prst="rect">
            <a:avLst/>
          </a:prstGeom>
        </p:spPr>
        <p:txBody>
          <a:bodyPr wrap="square">
            <a:spAutoFit/>
          </a:bodyPr>
          <a:lstStyle/>
          <a:p>
            <a:r>
              <a:rPr lang="en-IE" sz="3600" u="sng" dirty="0">
                <a:solidFill>
                  <a:srgbClr val="000000"/>
                </a:solidFill>
              </a:rPr>
              <a:t>But it does not have to be.</a:t>
            </a:r>
            <a:br>
              <a:rPr lang="en-IE" sz="3600" b="1" u="sng" dirty="0">
                <a:solidFill>
                  <a:srgbClr val="000000"/>
                </a:solidFill>
              </a:rPr>
            </a:br>
            <a:r>
              <a:rPr lang="en-IE" sz="3600" b="1" dirty="0">
                <a:solidFill>
                  <a:srgbClr val="000000"/>
                </a:solidFill>
              </a:rPr>
              <a:t>What’s most important is how you feel inside.</a:t>
            </a:r>
            <a:r>
              <a:rPr lang="en-IE" sz="4000" b="1" u="sng" dirty="0">
                <a:solidFill>
                  <a:srgbClr val="000000"/>
                </a:solidFill>
              </a:rPr>
              <a:t> </a:t>
            </a:r>
            <a:endParaRPr lang="en-IE" dirty="0"/>
          </a:p>
        </p:txBody>
      </p:sp>
    </p:spTree>
    <p:extLst>
      <p:ext uri="{BB962C8B-B14F-4D97-AF65-F5344CB8AC3E}">
        <p14:creationId xmlns:p14="http://schemas.microsoft.com/office/powerpoint/2010/main" val="3767398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83642" y="330356"/>
            <a:ext cx="7162414" cy="4028858"/>
          </a:xfrm>
          <a:prstGeom prst="rect">
            <a:avLst/>
          </a:prstGeom>
        </p:spPr>
      </p:pic>
      <p:sp>
        <p:nvSpPr>
          <p:cNvPr id="3" name="Title 2"/>
          <p:cNvSpPr>
            <a:spLocks noGrp="1"/>
          </p:cNvSpPr>
          <p:nvPr>
            <p:ph type="ctrTitle"/>
          </p:nvPr>
        </p:nvSpPr>
        <p:spPr>
          <a:xfrm>
            <a:off x="1684168" y="4587697"/>
            <a:ext cx="11109278" cy="2820987"/>
          </a:xfrm>
        </p:spPr>
        <p:txBody>
          <a:bodyPr/>
          <a:lstStyle/>
          <a:p>
            <a:r>
              <a:rPr lang="en-GB" sz="3200" b="0" dirty="0">
                <a:solidFill>
                  <a:schemeClr val="tx1"/>
                </a:solidFill>
              </a:rPr>
              <a:t>We can identify in lots of different ways! </a:t>
            </a:r>
            <a:br>
              <a:rPr lang="en-GB" sz="3200" b="0" dirty="0">
                <a:solidFill>
                  <a:schemeClr val="tx1"/>
                </a:solidFill>
              </a:rPr>
            </a:br>
            <a:r>
              <a:rPr lang="en-GB" sz="3200" b="0" dirty="0">
                <a:solidFill>
                  <a:schemeClr val="tx1"/>
                </a:solidFill>
              </a:rPr>
              <a:t>We are all individuals. </a:t>
            </a:r>
            <a:br>
              <a:rPr lang="en-GB" sz="3200" b="0" dirty="0">
                <a:solidFill>
                  <a:schemeClr val="tx1"/>
                </a:solidFill>
              </a:rPr>
            </a:br>
            <a:r>
              <a:rPr lang="en-GB" sz="3200" b="0" dirty="0">
                <a:solidFill>
                  <a:schemeClr val="tx1"/>
                </a:solidFill>
              </a:rPr>
              <a:t>Only you can decide how you identify</a:t>
            </a:r>
            <a:r>
              <a:rPr lang="en-GB" dirty="0"/>
              <a:t> </a:t>
            </a:r>
            <a:br>
              <a:rPr lang="en-IE" dirty="0"/>
            </a:br>
            <a:endParaRPr lang="en-IE" dirty="0"/>
          </a:p>
        </p:txBody>
      </p:sp>
    </p:spTree>
    <p:extLst>
      <p:ext uri="{BB962C8B-B14F-4D97-AF65-F5344CB8AC3E}">
        <p14:creationId xmlns:p14="http://schemas.microsoft.com/office/powerpoint/2010/main" val="1964976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89981" y="1297745"/>
            <a:ext cx="7840393" cy="4410221"/>
          </a:xfrm>
          <a:prstGeom prst="rect">
            <a:avLst/>
          </a:prstGeom>
        </p:spPr>
      </p:pic>
    </p:spTree>
    <p:extLst>
      <p:ext uri="{BB962C8B-B14F-4D97-AF65-F5344CB8AC3E}">
        <p14:creationId xmlns:p14="http://schemas.microsoft.com/office/powerpoint/2010/main" val="3842756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S Mencap"/>
        <a:ea typeface=""/>
        <a:cs typeface=""/>
      </a:majorFont>
      <a:minorFont>
        <a:latin typeface="FS Menc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45673eec-134b-4b87-a3a2-de843a2e0e3b">
      <UserInfo>
        <DisplayName>Roxanne Coleman</DisplayName>
        <AccountId>1618</AccountId>
        <AccountType/>
      </UserInfo>
      <UserInfo>
        <DisplayName>Jennifer Sutton</DisplayName>
        <AccountId>28</AccountId>
        <AccountType/>
      </UserInfo>
      <UserInfo>
        <DisplayName>Alexandra Horsfield</DisplayName>
        <AccountId>1291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5DF3BF1A0CF242B59BD10DF63DDAC2" ma:contentTypeVersion="12" ma:contentTypeDescription="Create a new document." ma:contentTypeScope="" ma:versionID="f153c4308888615d70ca98393d7a3062">
  <xsd:schema xmlns:xsd="http://www.w3.org/2001/XMLSchema" xmlns:xs="http://www.w3.org/2001/XMLSchema" xmlns:p="http://schemas.microsoft.com/office/2006/metadata/properties" xmlns:ns2="6a1eb074-cabd-489c-9485-aa11c5809865" xmlns:ns3="45673eec-134b-4b87-a3a2-de843a2e0e3b" targetNamespace="http://schemas.microsoft.com/office/2006/metadata/properties" ma:root="true" ma:fieldsID="d058e467c8f811483ad949c94d1af62c" ns2:_="" ns3:_="">
    <xsd:import namespace="6a1eb074-cabd-489c-9485-aa11c5809865"/>
    <xsd:import namespace="45673eec-134b-4b87-a3a2-de843a2e0e3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1eb074-cabd-489c-9485-aa11c58098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673eec-134b-4b87-a3a2-de843a2e0e3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0299620-8E43-40E6-9C6D-2DA74B3659B5}">
  <ds:schemaRefs>
    <ds:schemaRef ds:uri="http://schemas.microsoft.com/sharepoint/v3/contenttype/forms"/>
  </ds:schemaRefs>
</ds:datastoreItem>
</file>

<file path=customXml/itemProps2.xml><?xml version="1.0" encoding="utf-8"?>
<ds:datastoreItem xmlns:ds="http://schemas.openxmlformats.org/officeDocument/2006/customXml" ds:itemID="{91EF117B-B316-4B16-8577-E166BD70DF57}">
  <ds:schemaRefs>
    <ds:schemaRef ds:uri="http://schemas.microsoft.com/office/2006/documentManagement/types"/>
    <ds:schemaRef ds:uri="6a1eb074-cabd-489c-9485-aa11c5809865"/>
    <ds:schemaRef ds:uri="http://purl.org/dc/dcmitype/"/>
    <ds:schemaRef ds:uri="http://purl.org/dc/elements/1.1/"/>
    <ds:schemaRef ds:uri="http://schemas.openxmlformats.org/package/2006/metadata/core-properties"/>
    <ds:schemaRef ds:uri="http://schemas.microsoft.com/office/infopath/2007/PartnerControls"/>
    <ds:schemaRef ds:uri="http://www.w3.org/XML/1998/namespace"/>
    <ds:schemaRef ds:uri="45673eec-134b-4b87-a3a2-de843a2e0e3b"/>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A8A5DA1-1F90-41C0-8B94-20DFEA989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1eb074-cabd-489c-9485-aa11c5809865"/>
    <ds:schemaRef ds:uri="45673eec-134b-4b87-a3a2-de843a2e0e3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3292</TotalTime>
  <Words>2576</Words>
  <Application>Microsoft Office PowerPoint</Application>
  <PresentationFormat>Widescreen</PresentationFormat>
  <Paragraphs>153</Paragraphs>
  <Slides>23</Slides>
  <Notes>22</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23</vt:i4>
      </vt:variant>
    </vt:vector>
  </HeadingPairs>
  <TitlesOfParts>
    <vt:vector size="29" baseType="lpstr">
      <vt:lpstr>Arial</vt:lpstr>
      <vt:lpstr>Calibri</vt:lpstr>
      <vt:lpstr>Calibri Light</vt:lpstr>
      <vt:lpstr>FS Mencap</vt:lpstr>
      <vt:lpstr>Office Theme</vt:lpstr>
      <vt:lpstr>Default Design</vt:lpstr>
      <vt:lpstr>PowerPoint Presentation</vt:lpstr>
      <vt:lpstr>You Being You</vt:lpstr>
      <vt:lpstr>How to use this presentation</vt:lpstr>
      <vt:lpstr>You Being You      click to play video https://www.youtube.com/watch?v=9ymLgLfLQbw&amp;feature=youtu.be</vt:lpstr>
      <vt:lpstr>Discussion points</vt:lpstr>
      <vt:lpstr>PowerPoint Presentation</vt:lpstr>
      <vt:lpstr>Our gender identity can be linked to our private body parts that we are born with.  </vt:lpstr>
      <vt:lpstr>We can identify in lots of different ways!  We are all individuals.  Only you can decide how you identify  </vt:lpstr>
      <vt:lpstr>PowerPoint Presentation</vt:lpstr>
      <vt:lpstr>PowerPoint Presentation</vt:lpstr>
      <vt:lpstr>PowerPoint Presentation</vt:lpstr>
      <vt:lpstr>PowerPoint Presentation</vt:lpstr>
      <vt:lpstr>We can express ourselves and our gender.  We can do this through our clothes, make up, hair, our style and how we show ourselves to the world.</vt:lpstr>
      <vt:lpstr>PowerPoint Presentation</vt:lpstr>
      <vt:lpstr>PowerPoint Presentation</vt:lpstr>
      <vt:lpstr>PowerPoint Presentation</vt:lpstr>
      <vt:lpstr>PowerPoint Presentation</vt:lpstr>
      <vt:lpstr>Like your gender identity, there are lots of ways you can identify with your sexuality too.</vt:lpstr>
      <vt:lpstr> </vt:lpstr>
      <vt:lpstr>PowerPoint Presentation</vt:lpstr>
      <vt:lpstr>PowerPoint Presentation</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Sutton</dc:creator>
  <cp:lastModifiedBy>Aneesa Farthing</cp:lastModifiedBy>
  <cp:revision>1052</cp:revision>
  <dcterms:created xsi:type="dcterms:W3CDTF">2020-10-01T08:53:06Z</dcterms:created>
  <dcterms:modified xsi:type="dcterms:W3CDTF">2023-05-12T09:29:09Z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0x010100DF5DF3BF1A0CF242B59BD10DF63DDAC2</vt:lpwstr>
  </property>
</Properties>
</file>