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10.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notesSlides/notesSlide11.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76"/>
  </p:notesMasterIdLst>
  <p:sldIdLst>
    <p:sldId id="256" r:id="rId2"/>
    <p:sldId id="257" r:id="rId3"/>
    <p:sldId id="258" r:id="rId4"/>
    <p:sldId id="259" r:id="rId5"/>
    <p:sldId id="328" r:id="rId6"/>
    <p:sldId id="260" r:id="rId7"/>
    <p:sldId id="261" r:id="rId8"/>
    <p:sldId id="274" r:id="rId9"/>
    <p:sldId id="310" r:id="rId10"/>
    <p:sldId id="347" r:id="rId11"/>
    <p:sldId id="348" r:id="rId12"/>
    <p:sldId id="346" r:id="rId13"/>
    <p:sldId id="321" r:id="rId14"/>
    <p:sldId id="350" r:id="rId15"/>
    <p:sldId id="355" r:id="rId16"/>
    <p:sldId id="354" r:id="rId17"/>
    <p:sldId id="368" r:id="rId18"/>
    <p:sldId id="356" r:id="rId19"/>
    <p:sldId id="320" r:id="rId20"/>
    <p:sldId id="357" r:id="rId21"/>
    <p:sldId id="298" r:id="rId22"/>
    <p:sldId id="351" r:id="rId23"/>
    <p:sldId id="385" r:id="rId24"/>
    <p:sldId id="352" r:id="rId25"/>
    <p:sldId id="353" r:id="rId26"/>
    <p:sldId id="367" r:id="rId27"/>
    <p:sldId id="358" r:id="rId28"/>
    <p:sldId id="359" r:id="rId29"/>
    <p:sldId id="361" r:id="rId30"/>
    <p:sldId id="360" r:id="rId31"/>
    <p:sldId id="299" r:id="rId32"/>
    <p:sldId id="374" r:id="rId33"/>
    <p:sldId id="375" r:id="rId34"/>
    <p:sldId id="376" r:id="rId35"/>
    <p:sldId id="379" r:id="rId36"/>
    <p:sldId id="380" r:id="rId37"/>
    <p:sldId id="381" r:id="rId38"/>
    <p:sldId id="382" r:id="rId39"/>
    <p:sldId id="383" r:id="rId40"/>
    <p:sldId id="384" r:id="rId41"/>
    <p:sldId id="386" r:id="rId42"/>
    <p:sldId id="303" r:id="rId43"/>
    <p:sldId id="388" r:id="rId44"/>
    <p:sldId id="389" r:id="rId45"/>
    <p:sldId id="387" r:id="rId46"/>
    <p:sldId id="373" r:id="rId47"/>
    <p:sldId id="369" r:id="rId48"/>
    <p:sldId id="366" r:id="rId49"/>
    <p:sldId id="370" r:id="rId50"/>
    <p:sldId id="323" r:id="rId51"/>
    <p:sldId id="362" r:id="rId52"/>
    <p:sldId id="363" r:id="rId53"/>
    <p:sldId id="371" r:id="rId54"/>
    <p:sldId id="364" r:id="rId55"/>
    <p:sldId id="365" r:id="rId56"/>
    <p:sldId id="372" r:id="rId57"/>
    <p:sldId id="349" r:id="rId58"/>
    <p:sldId id="377" r:id="rId59"/>
    <p:sldId id="378" r:id="rId60"/>
    <p:sldId id="390" r:id="rId61"/>
    <p:sldId id="306" r:id="rId62"/>
    <p:sldId id="283" r:id="rId63"/>
    <p:sldId id="329" r:id="rId64"/>
    <p:sldId id="307" r:id="rId65"/>
    <p:sldId id="312" r:id="rId66"/>
    <p:sldId id="330" r:id="rId67"/>
    <p:sldId id="314" r:id="rId68"/>
    <p:sldId id="331" r:id="rId69"/>
    <p:sldId id="315" r:id="rId70"/>
    <p:sldId id="316" r:id="rId71"/>
    <p:sldId id="332" r:id="rId72"/>
    <p:sldId id="317" r:id="rId73"/>
    <p:sldId id="333" r:id="rId74"/>
    <p:sldId id="308" r:id="rId75"/>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3840">
          <p15:clr>
            <a:srgbClr val="A4A3A4"/>
          </p15:clr>
        </p15:guide>
        <p15:guide id="2" orient="horz" pos="2160">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7" roundtripDataSignature="AMtx7mh5Ztc0rd2Kny79bSXQZf9mcxNl4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B192E61-C93A-4138-8FD8-C9462318A372}">
  <a:tblStyle styleId="{2B192E61-C93A-4138-8FD8-C9462318A372}" styleName="Table_0">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932"/>
    <p:restoredTop sz="94787"/>
  </p:normalViewPr>
  <p:slideViewPr>
    <p:cSldViewPr snapToGrid="0">
      <p:cViewPr varScale="1">
        <p:scale>
          <a:sx n="101" d="100"/>
          <a:sy n="101" d="100"/>
        </p:scale>
        <p:origin x="216" y="240"/>
      </p:cViewPr>
      <p:guideLst>
        <p:guide pos="3840"/>
        <p:guide orient="horz"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customschemas.google.com/relationships/presentationmetadata" Target="meta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_rels/chart3.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sz="1800" b="0" dirty="0"/>
              <a:t>Do you have a</a:t>
            </a:r>
            <a:r>
              <a:rPr lang="en-GB" sz="1800" b="0" baseline="0" dirty="0"/>
              <a:t> marketing and communications plan?</a:t>
            </a:r>
            <a:endParaRPr lang="en-GB" sz="1800" b="0" dirty="0"/>
          </a:p>
        </c:rich>
      </c:tx>
      <c:layout>
        <c:manualLayout>
          <c:xMode val="edge"/>
          <c:yMode val="edge"/>
          <c:x val="0.15538314456055557"/>
          <c:y val="3.1223979056383997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hade val="53000"/>
                </a:schemeClr>
              </a:solidFill>
              <a:ln w="19050">
                <a:solidFill>
                  <a:schemeClr val="lt1"/>
                </a:solidFill>
              </a:ln>
              <a:effectLst/>
            </c:spPr>
            <c:extLst>
              <c:ext xmlns:c16="http://schemas.microsoft.com/office/drawing/2014/chart" uri="{C3380CC4-5D6E-409C-BE32-E72D297353CC}">
                <c16:uniqueId val="{00000001-923B-9E4D-9C4C-E97984BBEFCA}"/>
              </c:ext>
            </c:extLst>
          </c:dPt>
          <c:dPt>
            <c:idx val="1"/>
            <c:bubble3D val="0"/>
            <c:spPr>
              <a:solidFill>
                <a:schemeClr val="accent1">
                  <a:shade val="76000"/>
                </a:schemeClr>
              </a:solidFill>
              <a:ln w="19050">
                <a:solidFill>
                  <a:schemeClr val="lt1"/>
                </a:solidFill>
              </a:ln>
              <a:effectLst/>
            </c:spPr>
            <c:extLst>
              <c:ext xmlns:c16="http://schemas.microsoft.com/office/drawing/2014/chart" uri="{C3380CC4-5D6E-409C-BE32-E72D297353CC}">
                <c16:uniqueId val="{00000003-923B-9E4D-9C4C-E97984BBEFCA}"/>
              </c:ext>
            </c:extLst>
          </c:dPt>
          <c:dPt>
            <c:idx val="2"/>
            <c:bubble3D val="0"/>
            <c:spPr>
              <a:solidFill>
                <a:schemeClr val="accent1"/>
              </a:solidFill>
              <a:ln w="19050">
                <a:solidFill>
                  <a:schemeClr val="lt1"/>
                </a:solidFill>
              </a:ln>
              <a:effectLst/>
            </c:spPr>
            <c:extLst>
              <c:ext xmlns:c16="http://schemas.microsoft.com/office/drawing/2014/chart" uri="{C3380CC4-5D6E-409C-BE32-E72D297353CC}">
                <c16:uniqueId val="{00000005-923B-9E4D-9C4C-E97984BBEFCA}"/>
              </c:ext>
            </c:extLst>
          </c:dPt>
          <c:dPt>
            <c:idx val="3"/>
            <c:bubble3D val="0"/>
            <c:spPr>
              <a:solidFill>
                <a:schemeClr val="accent1">
                  <a:tint val="77000"/>
                </a:schemeClr>
              </a:solidFill>
              <a:ln w="19050">
                <a:solidFill>
                  <a:schemeClr val="lt1"/>
                </a:solidFill>
              </a:ln>
              <a:effectLst/>
            </c:spPr>
            <c:extLst>
              <c:ext xmlns:c16="http://schemas.microsoft.com/office/drawing/2014/chart" uri="{C3380CC4-5D6E-409C-BE32-E72D297353CC}">
                <c16:uniqueId val="{00000007-923B-9E4D-9C4C-E97984BBEFCA}"/>
              </c:ext>
            </c:extLst>
          </c:dPt>
          <c:dPt>
            <c:idx val="4"/>
            <c:bubble3D val="0"/>
            <c:spPr>
              <a:solidFill>
                <a:schemeClr val="accent1">
                  <a:tint val="54000"/>
                </a:schemeClr>
              </a:solidFill>
              <a:ln w="19050">
                <a:solidFill>
                  <a:schemeClr val="lt1"/>
                </a:solidFill>
              </a:ln>
              <a:effectLst/>
            </c:spPr>
            <c:extLst>
              <c:ext xmlns:c16="http://schemas.microsoft.com/office/drawing/2014/chart" uri="{C3380CC4-5D6E-409C-BE32-E72D297353CC}">
                <c16:uniqueId val="{00000009-923B-9E4D-9C4C-E97984BBEFCA}"/>
              </c:ext>
            </c:extLst>
          </c:dPt>
          <c:cat>
            <c:strRef>
              <c:f>Sheet1!$B$2:$B$6</c:f>
              <c:strCache>
                <c:ptCount val="5"/>
                <c:pt idx="0">
                  <c:v>Do you have a communications and marketing strategy?</c:v>
                </c:pt>
                <c:pt idx="2">
                  <c:v>No</c:v>
                </c:pt>
                <c:pt idx="3">
                  <c:v>Outdated</c:v>
                </c:pt>
                <c:pt idx="4">
                  <c:v>Yes</c:v>
                </c:pt>
              </c:strCache>
            </c:strRef>
          </c:cat>
          <c:val>
            <c:numRef>
              <c:f>Sheet1!$C$2:$C$6</c:f>
              <c:numCache>
                <c:formatCode>General</c:formatCode>
                <c:ptCount val="5"/>
                <c:pt idx="2">
                  <c:v>8</c:v>
                </c:pt>
                <c:pt idx="3">
                  <c:v>3</c:v>
                </c:pt>
                <c:pt idx="4">
                  <c:v>4</c:v>
                </c:pt>
              </c:numCache>
            </c:numRef>
          </c:val>
          <c:extLst>
            <c:ext xmlns:c16="http://schemas.microsoft.com/office/drawing/2014/chart" uri="{C3380CC4-5D6E-409C-BE32-E72D297353CC}">
              <c16:uniqueId val="{0000000A-923B-9E4D-9C4C-E97984BBEFCA}"/>
            </c:ext>
          </c:extLst>
        </c:ser>
        <c:ser>
          <c:idx val="1"/>
          <c:order val="1"/>
          <c:dPt>
            <c:idx val="0"/>
            <c:bubble3D val="0"/>
            <c:spPr>
              <a:solidFill>
                <a:schemeClr val="accent1">
                  <a:shade val="53000"/>
                </a:schemeClr>
              </a:solidFill>
              <a:ln w="19050">
                <a:solidFill>
                  <a:schemeClr val="lt1"/>
                </a:solidFill>
              </a:ln>
              <a:effectLst/>
            </c:spPr>
            <c:extLst>
              <c:ext xmlns:c16="http://schemas.microsoft.com/office/drawing/2014/chart" uri="{C3380CC4-5D6E-409C-BE32-E72D297353CC}">
                <c16:uniqueId val="{0000000C-923B-9E4D-9C4C-E97984BBEFCA}"/>
              </c:ext>
            </c:extLst>
          </c:dPt>
          <c:dPt>
            <c:idx val="1"/>
            <c:bubble3D val="0"/>
            <c:spPr>
              <a:solidFill>
                <a:schemeClr val="accent1">
                  <a:shade val="76000"/>
                </a:schemeClr>
              </a:solidFill>
              <a:ln w="19050">
                <a:solidFill>
                  <a:schemeClr val="lt1"/>
                </a:solidFill>
              </a:ln>
              <a:effectLst/>
            </c:spPr>
            <c:extLst>
              <c:ext xmlns:c16="http://schemas.microsoft.com/office/drawing/2014/chart" uri="{C3380CC4-5D6E-409C-BE32-E72D297353CC}">
                <c16:uniqueId val="{0000000E-923B-9E4D-9C4C-E97984BBEFCA}"/>
              </c:ext>
            </c:extLst>
          </c:dPt>
          <c:dPt>
            <c:idx val="2"/>
            <c:bubble3D val="0"/>
            <c:spPr>
              <a:solidFill>
                <a:schemeClr val="accent1"/>
              </a:solidFill>
              <a:ln w="19050">
                <a:solidFill>
                  <a:schemeClr val="lt1"/>
                </a:solidFill>
              </a:ln>
              <a:effectLst/>
            </c:spPr>
            <c:extLst>
              <c:ext xmlns:c16="http://schemas.microsoft.com/office/drawing/2014/chart" uri="{C3380CC4-5D6E-409C-BE32-E72D297353CC}">
                <c16:uniqueId val="{00000010-923B-9E4D-9C4C-E97984BBEFCA}"/>
              </c:ext>
            </c:extLst>
          </c:dPt>
          <c:dPt>
            <c:idx val="3"/>
            <c:bubble3D val="0"/>
            <c:spPr>
              <a:solidFill>
                <a:schemeClr val="accent1">
                  <a:tint val="77000"/>
                </a:schemeClr>
              </a:solidFill>
              <a:ln w="19050">
                <a:solidFill>
                  <a:schemeClr val="lt1"/>
                </a:solidFill>
              </a:ln>
              <a:effectLst/>
            </c:spPr>
            <c:extLst>
              <c:ext xmlns:c16="http://schemas.microsoft.com/office/drawing/2014/chart" uri="{C3380CC4-5D6E-409C-BE32-E72D297353CC}">
                <c16:uniqueId val="{00000012-923B-9E4D-9C4C-E97984BBEFCA}"/>
              </c:ext>
            </c:extLst>
          </c:dPt>
          <c:dPt>
            <c:idx val="4"/>
            <c:bubble3D val="0"/>
            <c:spPr>
              <a:solidFill>
                <a:schemeClr val="accent1">
                  <a:tint val="54000"/>
                </a:schemeClr>
              </a:solidFill>
              <a:ln w="19050">
                <a:solidFill>
                  <a:schemeClr val="lt1"/>
                </a:solidFill>
              </a:ln>
              <a:effectLst/>
            </c:spPr>
            <c:extLst>
              <c:ext xmlns:c16="http://schemas.microsoft.com/office/drawing/2014/chart" uri="{C3380CC4-5D6E-409C-BE32-E72D297353CC}">
                <c16:uniqueId val="{00000014-923B-9E4D-9C4C-E97984BBEFCA}"/>
              </c:ext>
            </c:extLst>
          </c:dPt>
          <c:cat>
            <c:strRef>
              <c:f>Sheet1!$B$2:$B$6</c:f>
              <c:strCache>
                <c:ptCount val="5"/>
                <c:pt idx="0">
                  <c:v>Do you have a communications and marketing strategy?</c:v>
                </c:pt>
                <c:pt idx="2">
                  <c:v>No</c:v>
                </c:pt>
                <c:pt idx="3">
                  <c:v>Outdated</c:v>
                </c:pt>
                <c:pt idx="4">
                  <c:v>Yes</c:v>
                </c:pt>
              </c:strCache>
            </c:strRef>
          </c:cat>
          <c:val>
            <c:numRef>
              <c:f>Sheet1!$D$2:$D$6</c:f>
              <c:numCache>
                <c:formatCode>General</c:formatCode>
                <c:ptCount val="5"/>
              </c:numCache>
            </c:numRef>
          </c:val>
          <c:extLst>
            <c:ext xmlns:c16="http://schemas.microsoft.com/office/drawing/2014/chart" uri="{C3380CC4-5D6E-409C-BE32-E72D297353CC}">
              <c16:uniqueId val="{00000015-923B-9E4D-9C4C-E97984BBEFCA}"/>
            </c:ext>
          </c:extLst>
        </c:ser>
        <c:ser>
          <c:idx val="2"/>
          <c:order val="2"/>
          <c:dPt>
            <c:idx val="0"/>
            <c:bubble3D val="0"/>
            <c:spPr>
              <a:solidFill>
                <a:schemeClr val="accent1">
                  <a:shade val="53000"/>
                </a:schemeClr>
              </a:solidFill>
              <a:ln w="19050">
                <a:solidFill>
                  <a:schemeClr val="lt1"/>
                </a:solidFill>
              </a:ln>
              <a:effectLst/>
            </c:spPr>
            <c:extLst>
              <c:ext xmlns:c16="http://schemas.microsoft.com/office/drawing/2014/chart" uri="{C3380CC4-5D6E-409C-BE32-E72D297353CC}">
                <c16:uniqueId val="{00000017-923B-9E4D-9C4C-E97984BBEFCA}"/>
              </c:ext>
            </c:extLst>
          </c:dPt>
          <c:dPt>
            <c:idx val="1"/>
            <c:bubble3D val="0"/>
            <c:spPr>
              <a:solidFill>
                <a:schemeClr val="accent1">
                  <a:shade val="76000"/>
                </a:schemeClr>
              </a:solidFill>
              <a:ln w="19050">
                <a:solidFill>
                  <a:schemeClr val="lt1"/>
                </a:solidFill>
              </a:ln>
              <a:effectLst/>
            </c:spPr>
            <c:extLst>
              <c:ext xmlns:c16="http://schemas.microsoft.com/office/drawing/2014/chart" uri="{C3380CC4-5D6E-409C-BE32-E72D297353CC}">
                <c16:uniqueId val="{00000019-923B-9E4D-9C4C-E97984BBEFCA}"/>
              </c:ext>
            </c:extLst>
          </c:dPt>
          <c:dPt>
            <c:idx val="2"/>
            <c:bubble3D val="0"/>
            <c:spPr>
              <a:solidFill>
                <a:schemeClr val="accent1"/>
              </a:solidFill>
              <a:ln w="19050">
                <a:solidFill>
                  <a:schemeClr val="lt1"/>
                </a:solidFill>
              </a:ln>
              <a:effectLst/>
            </c:spPr>
            <c:extLst>
              <c:ext xmlns:c16="http://schemas.microsoft.com/office/drawing/2014/chart" uri="{C3380CC4-5D6E-409C-BE32-E72D297353CC}">
                <c16:uniqueId val="{0000001B-923B-9E4D-9C4C-E97984BBEFCA}"/>
              </c:ext>
            </c:extLst>
          </c:dPt>
          <c:dPt>
            <c:idx val="3"/>
            <c:bubble3D val="0"/>
            <c:spPr>
              <a:solidFill>
                <a:schemeClr val="accent1">
                  <a:tint val="77000"/>
                </a:schemeClr>
              </a:solidFill>
              <a:ln w="19050">
                <a:solidFill>
                  <a:schemeClr val="lt1"/>
                </a:solidFill>
              </a:ln>
              <a:effectLst/>
            </c:spPr>
            <c:extLst>
              <c:ext xmlns:c16="http://schemas.microsoft.com/office/drawing/2014/chart" uri="{C3380CC4-5D6E-409C-BE32-E72D297353CC}">
                <c16:uniqueId val="{0000001D-923B-9E4D-9C4C-E97984BBEFCA}"/>
              </c:ext>
            </c:extLst>
          </c:dPt>
          <c:dPt>
            <c:idx val="4"/>
            <c:bubble3D val="0"/>
            <c:spPr>
              <a:solidFill>
                <a:schemeClr val="accent1">
                  <a:tint val="54000"/>
                </a:schemeClr>
              </a:solidFill>
              <a:ln w="19050">
                <a:solidFill>
                  <a:schemeClr val="lt1"/>
                </a:solidFill>
              </a:ln>
              <a:effectLst/>
            </c:spPr>
            <c:extLst>
              <c:ext xmlns:c16="http://schemas.microsoft.com/office/drawing/2014/chart" uri="{C3380CC4-5D6E-409C-BE32-E72D297353CC}">
                <c16:uniqueId val="{0000001F-923B-9E4D-9C4C-E97984BBEFCA}"/>
              </c:ext>
            </c:extLst>
          </c:dPt>
          <c:cat>
            <c:strRef>
              <c:f>Sheet1!$B$2:$B$6</c:f>
              <c:strCache>
                <c:ptCount val="5"/>
                <c:pt idx="0">
                  <c:v>Do you have a communications and marketing strategy?</c:v>
                </c:pt>
                <c:pt idx="2">
                  <c:v>No</c:v>
                </c:pt>
                <c:pt idx="3">
                  <c:v>Outdated</c:v>
                </c:pt>
                <c:pt idx="4">
                  <c:v>Yes</c:v>
                </c:pt>
              </c:strCache>
            </c:strRef>
          </c:cat>
          <c:val>
            <c:numRef>
              <c:f>Sheet1!$E$2:$E$6</c:f>
              <c:numCache>
                <c:formatCode>General</c:formatCode>
                <c:ptCount val="5"/>
              </c:numCache>
            </c:numRef>
          </c:val>
          <c:extLst>
            <c:ext xmlns:c16="http://schemas.microsoft.com/office/drawing/2014/chart" uri="{C3380CC4-5D6E-409C-BE32-E72D297353CC}">
              <c16:uniqueId val="{00000020-923B-9E4D-9C4C-E97984BBEFCA}"/>
            </c:ext>
          </c:extLst>
        </c:ser>
        <c:ser>
          <c:idx val="3"/>
          <c:order val="3"/>
          <c:dPt>
            <c:idx val="0"/>
            <c:bubble3D val="0"/>
            <c:spPr>
              <a:solidFill>
                <a:schemeClr val="accent1">
                  <a:shade val="53000"/>
                </a:schemeClr>
              </a:solidFill>
              <a:ln w="19050">
                <a:solidFill>
                  <a:schemeClr val="lt1"/>
                </a:solidFill>
              </a:ln>
              <a:effectLst/>
            </c:spPr>
            <c:extLst>
              <c:ext xmlns:c16="http://schemas.microsoft.com/office/drawing/2014/chart" uri="{C3380CC4-5D6E-409C-BE32-E72D297353CC}">
                <c16:uniqueId val="{00000022-923B-9E4D-9C4C-E97984BBEFCA}"/>
              </c:ext>
            </c:extLst>
          </c:dPt>
          <c:dPt>
            <c:idx val="1"/>
            <c:bubble3D val="0"/>
            <c:spPr>
              <a:solidFill>
                <a:schemeClr val="accent1">
                  <a:shade val="76000"/>
                </a:schemeClr>
              </a:solidFill>
              <a:ln w="19050">
                <a:solidFill>
                  <a:schemeClr val="lt1"/>
                </a:solidFill>
              </a:ln>
              <a:effectLst/>
            </c:spPr>
            <c:extLst>
              <c:ext xmlns:c16="http://schemas.microsoft.com/office/drawing/2014/chart" uri="{C3380CC4-5D6E-409C-BE32-E72D297353CC}">
                <c16:uniqueId val="{00000024-923B-9E4D-9C4C-E97984BBEFCA}"/>
              </c:ext>
            </c:extLst>
          </c:dPt>
          <c:dPt>
            <c:idx val="2"/>
            <c:bubble3D val="0"/>
            <c:spPr>
              <a:solidFill>
                <a:schemeClr val="accent1"/>
              </a:solidFill>
              <a:ln w="19050">
                <a:solidFill>
                  <a:schemeClr val="lt1"/>
                </a:solidFill>
              </a:ln>
              <a:effectLst/>
            </c:spPr>
            <c:extLst>
              <c:ext xmlns:c16="http://schemas.microsoft.com/office/drawing/2014/chart" uri="{C3380CC4-5D6E-409C-BE32-E72D297353CC}">
                <c16:uniqueId val="{00000026-923B-9E4D-9C4C-E97984BBEFCA}"/>
              </c:ext>
            </c:extLst>
          </c:dPt>
          <c:dPt>
            <c:idx val="3"/>
            <c:bubble3D val="0"/>
            <c:spPr>
              <a:solidFill>
                <a:schemeClr val="accent1">
                  <a:tint val="77000"/>
                </a:schemeClr>
              </a:solidFill>
              <a:ln w="19050">
                <a:solidFill>
                  <a:schemeClr val="lt1"/>
                </a:solidFill>
              </a:ln>
              <a:effectLst/>
            </c:spPr>
            <c:extLst>
              <c:ext xmlns:c16="http://schemas.microsoft.com/office/drawing/2014/chart" uri="{C3380CC4-5D6E-409C-BE32-E72D297353CC}">
                <c16:uniqueId val="{00000028-923B-9E4D-9C4C-E97984BBEFCA}"/>
              </c:ext>
            </c:extLst>
          </c:dPt>
          <c:dPt>
            <c:idx val="4"/>
            <c:bubble3D val="0"/>
            <c:spPr>
              <a:solidFill>
                <a:schemeClr val="accent1">
                  <a:tint val="54000"/>
                </a:schemeClr>
              </a:solidFill>
              <a:ln w="19050">
                <a:solidFill>
                  <a:schemeClr val="lt1"/>
                </a:solidFill>
              </a:ln>
              <a:effectLst/>
            </c:spPr>
            <c:extLst>
              <c:ext xmlns:c16="http://schemas.microsoft.com/office/drawing/2014/chart" uri="{C3380CC4-5D6E-409C-BE32-E72D297353CC}">
                <c16:uniqueId val="{0000002A-923B-9E4D-9C4C-E97984BBEFCA}"/>
              </c:ext>
            </c:extLst>
          </c:dPt>
          <c:cat>
            <c:strRef>
              <c:f>Sheet1!$B$2:$B$6</c:f>
              <c:strCache>
                <c:ptCount val="5"/>
                <c:pt idx="0">
                  <c:v>Do you have a communications and marketing strategy?</c:v>
                </c:pt>
                <c:pt idx="2">
                  <c:v>No</c:v>
                </c:pt>
                <c:pt idx="3">
                  <c:v>Outdated</c:v>
                </c:pt>
                <c:pt idx="4">
                  <c:v>Yes</c:v>
                </c:pt>
              </c:strCache>
            </c:strRef>
          </c:cat>
          <c:val>
            <c:numRef>
              <c:f>Sheet1!$F$2:$F$6</c:f>
              <c:numCache>
                <c:formatCode>General</c:formatCode>
                <c:ptCount val="5"/>
              </c:numCache>
            </c:numRef>
          </c:val>
          <c:extLst>
            <c:ext xmlns:c16="http://schemas.microsoft.com/office/drawing/2014/chart" uri="{C3380CC4-5D6E-409C-BE32-E72D297353CC}">
              <c16:uniqueId val="{0000002B-923B-9E4D-9C4C-E97984BBEFCA}"/>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800" dirty="0"/>
              <a:t>Do</a:t>
            </a:r>
            <a:r>
              <a:rPr lang="en-US" sz="1800" baseline="0" dirty="0"/>
              <a:t> you have a dedicated fundraising resource in support?</a:t>
            </a:r>
            <a:endParaRPr lang="en-US" sz="1800" dirty="0"/>
          </a:p>
        </c:rich>
      </c:tx>
      <c:layout>
        <c:manualLayout>
          <c:xMode val="edge"/>
          <c:yMode val="edge"/>
          <c:x val="0.15104533863871999"/>
          <c:y val="0"/>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hade val="50000"/>
                </a:schemeClr>
              </a:solidFill>
              <a:ln w="19050">
                <a:solidFill>
                  <a:schemeClr val="lt1"/>
                </a:solidFill>
              </a:ln>
              <a:effectLst/>
            </c:spPr>
            <c:extLst>
              <c:ext xmlns:c16="http://schemas.microsoft.com/office/drawing/2014/chart" uri="{C3380CC4-5D6E-409C-BE32-E72D297353CC}">
                <c16:uniqueId val="{00000001-421F-EA4B-B2F0-8BB58244FC96}"/>
              </c:ext>
            </c:extLst>
          </c:dPt>
          <c:dPt>
            <c:idx val="1"/>
            <c:bubble3D val="0"/>
            <c:spPr>
              <a:solidFill>
                <a:schemeClr val="accent1">
                  <a:shade val="70000"/>
                </a:schemeClr>
              </a:solidFill>
              <a:ln w="19050">
                <a:solidFill>
                  <a:schemeClr val="lt1"/>
                </a:solidFill>
              </a:ln>
              <a:effectLst/>
            </c:spPr>
            <c:extLst>
              <c:ext xmlns:c16="http://schemas.microsoft.com/office/drawing/2014/chart" uri="{C3380CC4-5D6E-409C-BE32-E72D297353CC}">
                <c16:uniqueId val="{00000003-421F-EA4B-B2F0-8BB58244FC96}"/>
              </c:ext>
            </c:extLst>
          </c:dPt>
          <c:dPt>
            <c:idx val="2"/>
            <c:bubble3D val="0"/>
            <c:spPr>
              <a:solidFill>
                <a:schemeClr val="accent1">
                  <a:shade val="90000"/>
                </a:schemeClr>
              </a:solidFill>
              <a:ln w="19050">
                <a:solidFill>
                  <a:schemeClr val="lt1"/>
                </a:solidFill>
              </a:ln>
              <a:effectLst/>
            </c:spPr>
            <c:extLst>
              <c:ext xmlns:c16="http://schemas.microsoft.com/office/drawing/2014/chart" uri="{C3380CC4-5D6E-409C-BE32-E72D297353CC}">
                <c16:uniqueId val="{00000005-421F-EA4B-B2F0-8BB58244FC96}"/>
              </c:ext>
            </c:extLst>
          </c:dPt>
          <c:dPt>
            <c:idx val="3"/>
            <c:bubble3D val="0"/>
            <c:spPr>
              <a:solidFill>
                <a:schemeClr val="accent1">
                  <a:tint val="90000"/>
                </a:schemeClr>
              </a:solidFill>
              <a:ln w="19050">
                <a:solidFill>
                  <a:schemeClr val="lt1"/>
                </a:solidFill>
              </a:ln>
              <a:effectLst/>
            </c:spPr>
            <c:extLst>
              <c:ext xmlns:c16="http://schemas.microsoft.com/office/drawing/2014/chart" uri="{C3380CC4-5D6E-409C-BE32-E72D297353CC}">
                <c16:uniqueId val="{00000007-421F-EA4B-B2F0-8BB58244FC96}"/>
              </c:ext>
            </c:extLst>
          </c:dPt>
          <c:dPt>
            <c:idx val="4"/>
            <c:bubble3D val="0"/>
            <c:spPr>
              <a:solidFill>
                <a:schemeClr val="accent1">
                  <a:tint val="70000"/>
                </a:schemeClr>
              </a:solidFill>
              <a:ln w="19050">
                <a:solidFill>
                  <a:schemeClr val="lt1"/>
                </a:solidFill>
              </a:ln>
              <a:effectLst/>
            </c:spPr>
            <c:extLst>
              <c:ext xmlns:c16="http://schemas.microsoft.com/office/drawing/2014/chart" uri="{C3380CC4-5D6E-409C-BE32-E72D297353CC}">
                <c16:uniqueId val="{00000009-421F-EA4B-B2F0-8BB58244FC96}"/>
              </c:ext>
            </c:extLst>
          </c:dPt>
          <c:dPt>
            <c:idx val="5"/>
            <c:bubble3D val="0"/>
            <c:spPr>
              <a:solidFill>
                <a:schemeClr val="accent1">
                  <a:tint val="50000"/>
                </a:schemeClr>
              </a:solidFill>
              <a:ln w="19050">
                <a:solidFill>
                  <a:schemeClr val="lt1"/>
                </a:solidFill>
              </a:ln>
              <a:effectLst/>
            </c:spPr>
            <c:extLst>
              <c:ext xmlns:c16="http://schemas.microsoft.com/office/drawing/2014/chart" uri="{C3380CC4-5D6E-409C-BE32-E72D297353CC}">
                <c16:uniqueId val="{0000000B-421F-EA4B-B2F0-8BB58244FC96}"/>
              </c:ext>
            </c:extLst>
          </c:dPt>
          <c:cat>
            <c:strRef>
              <c:f>Sheet1!$B$8:$B$13</c:f>
              <c:strCache>
                <c:ptCount val="6"/>
                <c:pt idx="0">
                  <c:v>Do you have a dedicated fundraising resource in support?</c:v>
                </c:pt>
                <c:pt idx="2">
                  <c:v>Yes </c:v>
                </c:pt>
                <c:pt idx="3">
                  <c:v>Yes, but not enough time</c:v>
                </c:pt>
                <c:pt idx="4">
                  <c:v>No</c:v>
                </c:pt>
                <c:pt idx="5">
                  <c:v>Not needed</c:v>
                </c:pt>
              </c:strCache>
            </c:strRef>
          </c:cat>
          <c:val>
            <c:numRef>
              <c:f>Sheet1!$C$8:$C$13</c:f>
              <c:numCache>
                <c:formatCode>General</c:formatCode>
                <c:ptCount val="6"/>
                <c:pt idx="2">
                  <c:v>5</c:v>
                </c:pt>
                <c:pt idx="3">
                  <c:v>5</c:v>
                </c:pt>
                <c:pt idx="4">
                  <c:v>4</c:v>
                </c:pt>
                <c:pt idx="5">
                  <c:v>1</c:v>
                </c:pt>
              </c:numCache>
            </c:numRef>
          </c:val>
          <c:extLst>
            <c:ext xmlns:c16="http://schemas.microsoft.com/office/drawing/2014/chart" uri="{C3380CC4-5D6E-409C-BE32-E72D297353CC}">
              <c16:uniqueId val="{0000000C-421F-EA4B-B2F0-8BB58244FC96}"/>
            </c:ext>
          </c:extLst>
        </c:ser>
        <c:ser>
          <c:idx val="1"/>
          <c:order val="1"/>
          <c:dPt>
            <c:idx val="0"/>
            <c:bubble3D val="0"/>
            <c:spPr>
              <a:solidFill>
                <a:schemeClr val="accent1">
                  <a:shade val="50000"/>
                </a:schemeClr>
              </a:solidFill>
              <a:ln w="19050">
                <a:solidFill>
                  <a:schemeClr val="lt1"/>
                </a:solidFill>
              </a:ln>
              <a:effectLst/>
            </c:spPr>
            <c:extLst>
              <c:ext xmlns:c16="http://schemas.microsoft.com/office/drawing/2014/chart" uri="{C3380CC4-5D6E-409C-BE32-E72D297353CC}">
                <c16:uniqueId val="{0000000E-421F-EA4B-B2F0-8BB58244FC96}"/>
              </c:ext>
            </c:extLst>
          </c:dPt>
          <c:dPt>
            <c:idx val="1"/>
            <c:bubble3D val="0"/>
            <c:spPr>
              <a:solidFill>
                <a:schemeClr val="accent1">
                  <a:shade val="70000"/>
                </a:schemeClr>
              </a:solidFill>
              <a:ln w="19050">
                <a:solidFill>
                  <a:schemeClr val="lt1"/>
                </a:solidFill>
              </a:ln>
              <a:effectLst/>
            </c:spPr>
            <c:extLst>
              <c:ext xmlns:c16="http://schemas.microsoft.com/office/drawing/2014/chart" uri="{C3380CC4-5D6E-409C-BE32-E72D297353CC}">
                <c16:uniqueId val="{00000010-421F-EA4B-B2F0-8BB58244FC96}"/>
              </c:ext>
            </c:extLst>
          </c:dPt>
          <c:dPt>
            <c:idx val="2"/>
            <c:bubble3D val="0"/>
            <c:spPr>
              <a:solidFill>
                <a:schemeClr val="accent1">
                  <a:shade val="90000"/>
                </a:schemeClr>
              </a:solidFill>
              <a:ln w="19050">
                <a:solidFill>
                  <a:schemeClr val="lt1"/>
                </a:solidFill>
              </a:ln>
              <a:effectLst/>
            </c:spPr>
            <c:extLst>
              <c:ext xmlns:c16="http://schemas.microsoft.com/office/drawing/2014/chart" uri="{C3380CC4-5D6E-409C-BE32-E72D297353CC}">
                <c16:uniqueId val="{00000012-421F-EA4B-B2F0-8BB58244FC96}"/>
              </c:ext>
            </c:extLst>
          </c:dPt>
          <c:dPt>
            <c:idx val="3"/>
            <c:bubble3D val="0"/>
            <c:spPr>
              <a:solidFill>
                <a:schemeClr val="accent1">
                  <a:tint val="90000"/>
                </a:schemeClr>
              </a:solidFill>
              <a:ln w="19050">
                <a:solidFill>
                  <a:schemeClr val="lt1"/>
                </a:solidFill>
              </a:ln>
              <a:effectLst/>
            </c:spPr>
            <c:extLst>
              <c:ext xmlns:c16="http://schemas.microsoft.com/office/drawing/2014/chart" uri="{C3380CC4-5D6E-409C-BE32-E72D297353CC}">
                <c16:uniqueId val="{00000014-421F-EA4B-B2F0-8BB58244FC96}"/>
              </c:ext>
            </c:extLst>
          </c:dPt>
          <c:dPt>
            <c:idx val="4"/>
            <c:bubble3D val="0"/>
            <c:spPr>
              <a:solidFill>
                <a:schemeClr val="accent1">
                  <a:tint val="70000"/>
                </a:schemeClr>
              </a:solidFill>
              <a:ln w="19050">
                <a:solidFill>
                  <a:schemeClr val="lt1"/>
                </a:solidFill>
              </a:ln>
              <a:effectLst/>
            </c:spPr>
            <c:extLst>
              <c:ext xmlns:c16="http://schemas.microsoft.com/office/drawing/2014/chart" uri="{C3380CC4-5D6E-409C-BE32-E72D297353CC}">
                <c16:uniqueId val="{00000016-421F-EA4B-B2F0-8BB58244FC96}"/>
              </c:ext>
            </c:extLst>
          </c:dPt>
          <c:dPt>
            <c:idx val="5"/>
            <c:bubble3D val="0"/>
            <c:spPr>
              <a:solidFill>
                <a:schemeClr val="accent1">
                  <a:tint val="50000"/>
                </a:schemeClr>
              </a:solidFill>
              <a:ln w="19050">
                <a:solidFill>
                  <a:schemeClr val="lt1"/>
                </a:solidFill>
              </a:ln>
              <a:effectLst/>
            </c:spPr>
            <c:extLst>
              <c:ext xmlns:c16="http://schemas.microsoft.com/office/drawing/2014/chart" uri="{C3380CC4-5D6E-409C-BE32-E72D297353CC}">
                <c16:uniqueId val="{00000018-421F-EA4B-B2F0-8BB58244FC96}"/>
              </c:ext>
            </c:extLst>
          </c:dPt>
          <c:cat>
            <c:strRef>
              <c:f>Sheet1!$B$8:$B$13</c:f>
              <c:strCache>
                <c:ptCount val="6"/>
                <c:pt idx="0">
                  <c:v>Do you have a dedicated fundraising resource in support?</c:v>
                </c:pt>
                <c:pt idx="2">
                  <c:v>Yes </c:v>
                </c:pt>
                <c:pt idx="3">
                  <c:v>Yes, but not enough time</c:v>
                </c:pt>
                <c:pt idx="4">
                  <c:v>No</c:v>
                </c:pt>
                <c:pt idx="5">
                  <c:v>Not needed</c:v>
                </c:pt>
              </c:strCache>
            </c:strRef>
          </c:cat>
          <c:val>
            <c:numRef>
              <c:f>Sheet1!$D$8:$D$13</c:f>
              <c:numCache>
                <c:formatCode>General</c:formatCode>
                <c:ptCount val="6"/>
              </c:numCache>
            </c:numRef>
          </c:val>
          <c:extLst>
            <c:ext xmlns:c16="http://schemas.microsoft.com/office/drawing/2014/chart" uri="{C3380CC4-5D6E-409C-BE32-E72D297353CC}">
              <c16:uniqueId val="{00000019-421F-EA4B-B2F0-8BB58244FC96}"/>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a:t>Do you have a dedicated fundraising resources to support  </a:t>
            </a:r>
            <a:r>
              <a:rPr lang="en-US" dirty="0" err="1"/>
              <a:t>e.g</a:t>
            </a:r>
            <a:endParaRPr lang="en-US" dirty="0"/>
          </a:p>
        </c:rich>
      </c:tx>
      <c:layout>
        <c:manualLayout>
          <c:xMode val="edge"/>
          <c:yMode val="edge"/>
          <c:x val="1.7612624954671382E-3"/>
          <c:y val="0.3144498365851243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dLbls>
          <c:showLegendKey val="0"/>
          <c:showVal val="0"/>
          <c:showCatName val="0"/>
          <c:showSerName val="0"/>
          <c:showPercent val="0"/>
          <c:showBubbleSize val="0"/>
          <c:showLeaderLines val="0"/>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en-GB" sz="1800" b="0" i="0" u="none" strike="noStrike" baseline="0" dirty="0">
                <a:effectLst/>
              </a:rPr>
              <a:t>How strong do you feel your profile is in the local community? </a:t>
            </a:r>
            <a:endParaRPr lang="en-US" sz="1800" dirty="0"/>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hade val="53000"/>
                </a:schemeClr>
              </a:solidFill>
              <a:ln w="19050">
                <a:solidFill>
                  <a:schemeClr val="lt1"/>
                </a:solidFill>
              </a:ln>
              <a:effectLst/>
            </c:spPr>
            <c:extLst>
              <c:ext xmlns:c16="http://schemas.microsoft.com/office/drawing/2014/chart" uri="{C3380CC4-5D6E-409C-BE32-E72D297353CC}">
                <c16:uniqueId val="{00000001-3845-1042-9885-93893F40DAE2}"/>
              </c:ext>
            </c:extLst>
          </c:dPt>
          <c:dPt>
            <c:idx val="1"/>
            <c:bubble3D val="0"/>
            <c:spPr>
              <a:solidFill>
                <a:schemeClr val="accent1">
                  <a:shade val="76000"/>
                </a:schemeClr>
              </a:solidFill>
              <a:ln w="19050">
                <a:solidFill>
                  <a:schemeClr val="lt1"/>
                </a:solidFill>
              </a:ln>
              <a:effectLst/>
            </c:spPr>
            <c:extLst>
              <c:ext xmlns:c16="http://schemas.microsoft.com/office/drawing/2014/chart" uri="{C3380CC4-5D6E-409C-BE32-E72D297353CC}">
                <c16:uniqueId val="{00000003-3845-1042-9885-93893F40DAE2}"/>
              </c:ext>
            </c:extLst>
          </c:dPt>
          <c:dPt>
            <c:idx val="2"/>
            <c:bubble3D val="0"/>
            <c:spPr>
              <a:solidFill>
                <a:schemeClr val="accent1"/>
              </a:solidFill>
              <a:ln w="19050">
                <a:solidFill>
                  <a:schemeClr val="lt1"/>
                </a:solidFill>
              </a:ln>
              <a:effectLst/>
            </c:spPr>
            <c:extLst>
              <c:ext xmlns:c16="http://schemas.microsoft.com/office/drawing/2014/chart" uri="{C3380CC4-5D6E-409C-BE32-E72D297353CC}">
                <c16:uniqueId val="{00000005-3845-1042-9885-93893F40DAE2}"/>
              </c:ext>
            </c:extLst>
          </c:dPt>
          <c:dPt>
            <c:idx val="3"/>
            <c:bubble3D val="0"/>
            <c:spPr>
              <a:solidFill>
                <a:schemeClr val="accent1">
                  <a:tint val="77000"/>
                </a:schemeClr>
              </a:solidFill>
              <a:ln w="19050">
                <a:solidFill>
                  <a:schemeClr val="lt1"/>
                </a:solidFill>
              </a:ln>
              <a:effectLst/>
            </c:spPr>
            <c:extLst>
              <c:ext xmlns:c16="http://schemas.microsoft.com/office/drawing/2014/chart" uri="{C3380CC4-5D6E-409C-BE32-E72D297353CC}">
                <c16:uniqueId val="{00000007-3845-1042-9885-93893F40DAE2}"/>
              </c:ext>
            </c:extLst>
          </c:dPt>
          <c:dPt>
            <c:idx val="4"/>
            <c:bubble3D val="0"/>
            <c:spPr>
              <a:solidFill>
                <a:schemeClr val="accent1">
                  <a:tint val="54000"/>
                </a:schemeClr>
              </a:solidFill>
              <a:ln w="19050">
                <a:solidFill>
                  <a:schemeClr val="lt1"/>
                </a:solidFill>
              </a:ln>
              <a:effectLst/>
            </c:spPr>
            <c:extLst>
              <c:ext xmlns:c16="http://schemas.microsoft.com/office/drawing/2014/chart" uri="{C3380CC4-5D6E-409C-BE32-E72D297353CC}">
                <c16:uniqueId val="{00000009-3845-1042-9885-93893F40DAE2}"/>
              </c:ext>
            </c:extLst>
          </c:dPt>
          <c:cat>
            <c:strRef>
              <c:f>Sheet1!$B$32:$B$36</c:f>
              <c:strCache>
                <c:ptCount val="5"/>
                <c:pt idx="0">
                  <c:v>Strong</c:v>
                </c:pt>
                <c:pt idx="1">
                  <c:v>Acceptable</c:v>
                </c:pt>
                <c:pt idx="2">
                  <c:v>Low</c:v>
                </c:pt>
                <c:pt idx="3">
                  <c:v>Historic</c:v>
                </c:pt>
                <c:pt idx="4">
                  <c:v>Mixed</c:v>
                </c:pt>
              </c:strCache>
            </c:strRef>
          </c:cat>
          <c:val>
            <c:numRef>
              <c:f>Sheet1!$C$32:$C$36</c:f>
              <c:numCache>
                <c:formatCode>General</c:formatCode>
                <c:ptCount val="5"/>
                <c:pt idx="0">
                  <c:v>3</c:v>
                </c:pt>
                <c:pt idx="1">
                  <c:v>6</c:v>
                </c:pt>
                <c:pt idx="2">
                  <c:v>1</c:v>
                </c:pt>
                <c:pt idx="3">
                  <c:v>1</c:v>
                </c:pt>
                <c:pt idx="4">
                  <c:v>4</c:v>
                </c:pt>
              </c:numCache>
            </c:numRef>
          </c:val>
          <c:extLst>
            <c:ext xmlns:c16="http://schemas.microsoft.com/office/drawing/2014/chart" uri="{C3380CC4-5D6E-409C-BE32-E72D297353CC}">
              <c16:uniqueId val="{0000000A-3845-1042-9885-93893F40DAE2}"/>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4">
  <a:schemeClr val="accent1"/>
</cs:colorStyle>
</file>

<file path=ppt/charts/colors2.xml><?xml version="1.0" encoding="utf-8"?>
<cs:colorStyle xmlns:cs="http://schemas.microsoft.com/office/drawing/2012/chartStyle" xmlns:a="http://schemas.openxmlformats.org/drawingml/2006/main" meth="withinLinear" id="14">
  <a:schemeClr val="accent1"/>
</cs:colorStyle>
</file>

<file path=ppt/charts/colors3.xml><?xml version="1.0" encoding="utf-8"?>
<cs:colorStyle xmlns:cs="http://schemas.microsoft.com/office/drawing/2012/chartStyle" xmlns:a="http://schemas.openxmlformats.org/drawingml/2006/main" meth="withinLinear" id="14">
  <a:schemeClr val="accent1"/>
</cs:colorStyle>
</file>

<file path=ppt/charts/colors4.xml><?xml version="1.0" encoding="utf-8"?>
<cs:colorStyle xmlns:cs="http://schemas.microsoft.com/office/drawing/2012/chartStyle" xmlns:a="http://schemas.openxmlformats.org/drawingml/2006/main" meth="withinLinear" id="14">
  <a:schemeClr val="accent1"/>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0.8061</cdr:x>
      <cdr:y>0.19821</cdr:y>
    </cdr:from>
    <cdr:to>
      <cdr:x>0.89946</cdr:x>
      <cdr:y>0.3168</cdr:y>
    </cdr:to>
    <cdr:sp macro="" textlink="">
      <cdr:nvSpPr>
        <cdr:cNvPr id="2" name="TextBox 1">
          <a:extLst xmlns:a="http://schemas.openxmlformats.org/drawingml/2006/main">
            <a:ext uri="{FF2B5EF4-FFF2-40B4-BE49-F238E27FC236}">
              <a16:creationId xmlns:a16="http://schemas.microsoft.com/office/drawing/2014/main" id="{098BAD97-D683-9CEF-A617-3449891EAAEC}"/>
            </a:ext>
          </a:extLst>
        </cdr:cNvPr>
        <cdr:cNvSpPr txBox="1"/>
      </cdr:nvSpPr>
      <cdr:spPr>
        <a:xfrm xmlns:a="http://schemas.openxmlformats.org/drawingml/2006/main">
          <a:off x="5702300" y="785400"/>
          <a:ext cx="660400" cy="4699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400" b="1" dirty="0"/>
            <a:t>NO</a:t>
          </a:r>
        </a:p>
      </cdr:txBody>
    </cdr:sp>
  </cdr:relSizeAnchor>
  <cdr:relSizeAnchor xmlns:cdr="http://schemas.openxmlformats.org/drawingml/2006/chartDrawing">
    <cdr:from>
      <cdr:x>0.71993</cdr:x>
      <cdr:y>0.2512</cdr:y>
    </cdr:from>
    <cdr:to>
      <cdr:x>0.80431</cdr:x>
      <cdr:y>0.32492</cdr:y>
    </cdr:to>
    <cdr:cxnSp macro="">
      <cdr:nvCxnSpPr>
        <cdr:cNvPr id="4" name="Straight Arrow Connector 3">
          <a:extLst xmlns:a="http://schemas.openxmlformats.org/drawingml/2006/main">
            <a:ext uri="{FF2B5EF4-FFF2-40B4-BE49-F238E27FC236}">
              <a16:creationId xmlns:a16="http://schemas.microsoft.com/office/drawing/2014/main" id="{DEAD8574-D951-B6D3-66B7-729F818C21E5}"/>
            </a:ext>
          </a:extLst>
        </cdr:cNvPr>
        <cdr:cNvCxnSpPr/>
      </cdr:nvCxnSpPr>
      <cdr:spPr>
        <a:xfrm xmlns:a="http://schemas.openxmlformats.org/drawingml/2006/main" flipH="1">
          <a:off x="5092700" y="995350"/>
          <a:ext cx="596900" cy="292100"/>
        </a:xfrm>
        <a:prstGeom xmlns:a="http://schemas.openxmlformats.org/drawingml/2006/main" prst="straightConnector1">
          <a:avLst/>
        </a:prstGeom>
        <a:ln xmlns:a="http://schemas.openxmlformats.org/drawingml/2006/main">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cdr:x>
      <cdr:y>0.79437</cdr:y>
    </cdr:from>
    <cdr:to>
      <cdr:x>0.17235</cdr:x>
      <cdr:y>0.91296</cdr:y>
    </cdr:to>
    <cdr:sp macro="" textlink="">
      <cdr:nvSpPr>
        <cdr:cNvPr id="7" name="TextBox 1">
          <a:extLst xmlns:a="http://schemas.openxmlformats.org/drawingml/2006/main">
            <a:ext uri="{FF2B5EF4-FFF2-40B4-BE49-F238E27FC236}">
              <a16:creationId xmlns:a16="http://schemas.microsoft.com/office/drawing/2014/main" id="{7B2CA622-7BA1-0EDB-4C62-E7F664D89185}"/>
            </a:ext>
          </a:extLst>
        </cdr:cNvPr>
        <cdr:cNvSpPr txBox="1"/>
      </cdr:nvSpPr>
      <cdr:spPr>
        <a:xfrm xmlns:a="http://schemas.openxmlformats.org/drawingml/2006/main">
          <a:off x="0" y="3147600"/>
          <a:ext cx="1219200" cy="46990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400" b="1" dirty="0"/>
            <a:t>OUTDATED</a:t>
          </a:r>
        </a:p>
      </cdr:txBody>
    </cdr:sp>
  </cdr:relSizeAnchor>
  <cdr:relSizeAnchor xmlns:cdr="http://schemas.openxmlformats.org/drawingml/2006/chartDrawing">
    <cdr:from>
      <cdr:x>0.16338</cdr:x>
      <cdr:y>0.7512</cdr:y>
    </cdr:from>
    <cdr:to>
      <cdr:x>0.27469</cdr:x>
      <cdr:y>0.82812</cdr:y>
    </cdr:to>
    <cdr:cxnSp macro="">
      <cdr:nvCxnSpPr>
        <cdr:cNvPr id="8" name="Straight Arrow Connector 7">
          <a:extLst xmlns:a="http://schemas.openxmlformats.org/drawingml/2006/main">
            <a:ext uri="{FF2B5EF4-FFF2-40B4-BE49-F238E27FC236}">
              <a16:creationId xmlns:a16="http://schemas.microsoft.com/office/drawing/2014/main" id="{F29CE888-D10A-C327-B937-61786A6D79B9}"/>
            </a:ext>
          </a:extLst>
        </cdr:cNvPr>
        <cdr:cNvCxnSpPr/>
      </cdr:nvCxnSpPr>
      <cdr:spPr>
        <a:xfrm xmlns:a="http://schemas.openxmlformats.org/drawingml/2006/main" flipV="1">
          <a:off x="1155700" y="2976550"/>
          <a:ext cx="787400" cy="304800"/>
        </a:xfrm>
        <a:prstGeom xmlns:a="http://schemas.openxmlformats.org/drawingml/2006/main" prst="straightConnector1">
          <a:avLst/>
        </a:prstGeom>
        <a:ln xmlns:a="http://schemas.openxmlformats.org/drawingml/2006/main">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0.05925</cdr:x>
      <cdr:y>0.19821</cdr:y>
    </cdr:from>
    <cdr:to>
      <cdr:x>0.2316</cdr:x>
      <cdr:y>0.3168</cdr:y>
    </cdr:to>
    <cdr:sp macro="" textlink="">
      <cdr:nvSpPr>
        <cdr:cNvPr id="11" name="TextBox 1">
          <a:extLst xmlns:a="http://schemas.openxmlformats.org/drawingml/2006/main">
            <a:ext uri="{FF2B5EF4-FFF2-40B4-BE49-F238E27FC236}">
              <a16:creationId xmlns:a16="http://schemas.microsoft.com/office/drawing/2014/main" id="{7F1FFAFD-CA4C-24E9-24D0-ACCBFD843232}"/>
            </a:ext>
          </a:extLst>
        </cdr:cNvPr>
        <cdr:cNvSpPr txBox="1"/>
      </cdr:nvSpPr>
      <cdr:spPr>
        <a:xfrm xmlns:a="http://schemas.openxmlformats.org/drawingml/2006/main">
          <a:off x="419100" y="785400"/>
          <a:ext cx="1219200" cy="46990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400" b="1" dirty="0"/>
            <a:t>YES</a:t>
          </a:r>
        </a:p>
      </cdr:txBody>
    </cdr:sp>
  </cdr:relSizeAnchor>
  <cdr:relSizeAnchor xmlns:cdr="http://schemas.openxmlformats.org/drawingml/2006/chartDrawing">
    <cdr:from>
      <cdr:x>0.16338</cdr:x>
      <cdr:y>0.23197</cdr:y>
    </cdr:from>
    <cdr:to>
      <cdr:x>0.27469</cdr:x>
      <cdr:y>0.29287</cdr:y>
    </cdr:to>
    <cdr:cxnSp macro="">
      <cdr:nvCxnSpPr>
        <cdr:cNvPr id="12" name="Straight Arrow Connector 11">
          <a:extLst xmlns:a="http://schemas.openxmlformats.org/drawingml/2006/main">
            <a:ext uri="{FF2B5EF4-FFF2-40B4-BE49-F238E27FC236}">
              <a16:creationId xmlns:a16="http://schemas.microsoft.com/office/drawing/2014/main" id="{04BBE155-2C22-8BE2-6C1C-6B1971895BC7}"/>
            </a:ext>
          </a:extLst>
        </cdr:cNvPr>
        <cdr:cNvCxnSpPr/>
      </cdr:nvCxnSpPr>
      <cdr:spPr>
        <a:xfrm xmlns:a="http://schemas.openxmlformats.org/drawingml/2006/main">
          <a:off x="1155700" y="919150"/>
          <a:ext cx="787400" cy="241300"/>
        </a:xfrm>
        <a:prstGeom xmlns:a="http://schemas.openxmlformats.org/drawingml/2006/main" prst="straightConnector1">
          <a:avLst/>
        </a:prstGeom>
        <a:ln xmlns:a="http://schemas.openxmlformats.org/drawingml/2006/main">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2.xml><?xml version="1.0" encoding="utf-8"?>
<c:userShapes xmlns:c="http://schemas.openxmlformats.org/drawingml/2006/chart">
  <cdr:relSizeAnchor xmlns:cdr="http://schemas.openxmlformats.org/drawingml/2006/chartDrawing">
    <cdr:from>
      <cdr:x>0.85224</cdr:x>
      <cdr:y>0.26306</cdr:y>
    </cdr:from>
    <cdr:to>
      <cdr:x>0.95075</cdr:x>
      <cdr:y>0.37447</cdr:y>
    </cdr:to>
    <cdr:sp macro="" textlink="">
      <cdr:nvSpPr>
        <cdr:cNvPr id="2" name="TextBox 1">
          <a:extLst xmlns:a="http://schemas.openxmlformats.org/drawingml/2006/main">
            <a:ext uri="{FF2B5EF4-FFF2-40B4-BE49-F238E27FC236}">
              <a16:creationId xmlns:a16="http://schemas.microsoft.com/office/drawing/2014/main" id="{66B3BF5A-7A87-8A70-C40F-2CE477AADD09}"/>
            </a:ext>
          </a:extLst>
        </cdr:cNvPr>
        <cdr:cNvSpPr txBox="1"/>
      </cdr:nvSpPr>
      <cdr:spPr>
        <a:xfrm xmlns:a="http://schemas.openxmlformats.org/drawingml/2006/main">
          <a:off x="6082777" y="1213977"/>
          <a:ext cx="703083" cy="51414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400" b="1" dirty="0"/>
            <a:t>YES</a:t>
          </a:r>
        </a:p>
      </cdr:txBody>
    </cdr:sp>
  </cdr:relSizeAnchor>
  <cdr:relSizeAnchor xmlns:cdr="http://schemas.openxmlformats.org/drawingml/2006/chartDrawing">
    <cdr:from>
      <cdr:x>0.75074</cdr:x>
      <cdr:y>0.3043</cdr:y>
    </cdr:from>
    <cdr:to>
      <cdr:x>0.83978</cdr:x>
      <cdr:y>0.37355</cdr:y>
    </cdr:to>
    <cdr:cxnSp macro="">
      <cdr:nvCxnSpPr>
        <cdr:cNvPr id="3" name="Straight Arrow Connector 2">
          <a:extLst xmlns:a="http://schemas.openxmlformats.org/drawingml/2006/main">
            <a:ext uri="{FF2B5EF4-FFF2-40B4-BE49-F238E27FC236}">
              <a16:creationId xmlns:a16="http://schemas.microsoft.com/office/drawing/2014/main" id="{7CEB3260-1137-898B-C179-8386EB07265C}"/>
            </a:ext>
          </a:extLst>
        </cdr:cNvPr>
        <cdr:cNvCxnSpPr/>
      </cdr:nvCxnSpPr>
      <cdr:spPr>
        <a:xfrm xmlns:a="http://schemas.openxmlformats.org/drawingml/2006/main" flipH="1">
          <a:off x="5358351" y="1404285"/>
          <a:ext cx="635479" cy="319600"/>
        </a:xfrm>
        <a:prstGeom xmlns:a="http://schemas.openxmlformats.org/drawingml/2006/main" prst="straightConnector1">
          <a:avLst/>
        </a:prstGeom>
        <a:ln xmlns:a="http://schemas.openxmlformats.org/drawingml/2006/main">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L="914400" marR="0" lvl="1"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3pPr>
            <a:lvl4pPr marL="1828800" marR="0" lvl="3"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4pPr>
            <a:lvl5pPr marL="2286000" marR="0" lvl="4"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92" name="Google Shape;92;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98" name="Google Shape;9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02" name="Google Shape;10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1100e11c01a_0_7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108" name="Google Shape;108;g1100e11c01a_0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1100e11c01a_0_7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108" name="Google Shape;108;g1100e11c01a_0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36867533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112041c000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114" name="Google Shape;114;g112041c000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20" name="Google Shape;12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12b0ee0048f_0_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03" name="Google Shape;203;g12b0ee0048f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112041c000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14" name="Google Shape;114;g112041c000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23938398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112041c000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114" name="Google Shape;114;g112041c000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16192176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112041c000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114" name="Google Shape;114;g112041c000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9865749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112041c000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114" name="Google Shape;114;g112041c000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11575881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112041c000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114" name="Google Shape;114;g112041c000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19128561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112041c000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114" name="Google Shape;114;g112041c000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2055285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12b0ee0048f_0_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03" name="Google Shape;203;g12b0ee0048f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7873520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112041c000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114" name="Google Shape;114;g112041c000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8116641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12b0ee0048f_0_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03" name="Google Shape;203;g12b0ee0048f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9584955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112041c000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114" name="Google Shape;114;g112041c000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40107083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12b0ee0048f_0_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03" name="Google Shape;203;g12b0ee0048f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25009101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112041c000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114" name="Google Shape;114;g112041c000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32442626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g12b1940098a_1_3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360" name="Google Shape;360;g12b1940098a_1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112041c000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114" name="Google Shape;114;g112041c000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26393803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112041c000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114" name="Google Shape;114;g112041c000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30284853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112041c000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114" name="Google Shape;114;g112041c000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6758669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112041c000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114" name="Google Shape;114;g112041c000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34076073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12b0ee0048f_0_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03" name="Google Shape;203;g12b0ee0048f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395990957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112041c000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114" name="Google Shape;114;g112041c000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109899766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112041c000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114" name="Google Shape;114;g112041c000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29162292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112041c000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114" name="Google Shape;114;g112041c000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2332980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112041c000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114" name="Google Shape;114;g112041c000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22014093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2"/>
        <p:cNvGrpSpPr/>
        <p:nvPr/>
      </p:nvGrpSpPr>
      <p:grpSpPr>
        <a:xfrm>
          <a:off x="0" y="0"/>
          <a:ext cx="0" cy="0"/>
          <a:chOff x="0" y="0"/>
          <a:chExt cx="0" cy="0"/>
        </a:xfrm>
      </p:grpSpPr>
      <p:sp>
        <p:nvSpPr>
          <p:cNvPr id="383" name="Google Shape;383;p3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384" name="Google Shape;384;p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12b0ee0048f_0_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03" name="Google Shape;203;g12b0ee0048f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235309509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2"/>
        <p:cNvGrpSpPr/>
        <p:nvPr/>
      </p:nvGrpSpPr>
      <p:grpSpPr>
        <a:xfrm>
          <a:off x="0" y="0"/>
          <a:ext cx="0" cy="0"/>
          <a:chOff x="0" y="0"/>
          <a:chExt cx="0" cy="0"/>
        </a:xfrm>
      </p:grpSpPr>
      <p:sp>
        <p:nvSpPr>
          <p:cNvPr id="383" name="Google Shape;383;p3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384" name="Google Shape;384;p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74215880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2"/>
        <p:cNvGrpSpPr/>
        <p:nvPr/>
      </p:nvGrpSpPr>
      <p:grpSpPr>
        <a:xfrm>
          <a:off x="0" y="0"/>
          <a:ext cx="0" cy="0"/>
          <a:chOff x="0" y="0"/>
          <a:chExt cx="0" cy="0"/>
        </a:xfrm>
      </p:grpSpPr>
      <p:sp>
        <p:nvSpPr>
          <p:cNvPr id="383" name="Google Shape;383;p3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384" name="Google Shape;384;p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371379310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12b0ee0048f_0_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03" name="Google Shape;203;g12b0ee0048f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121403475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2"/>
        <p:cNvGrpSpPr/>
        <p:nvPr/>
      </p:nvGrpSpPr>
      <p:grpSpPr>
        <a:xfrm>
          <a:off x="0" y="0"/>
          <a:ext cx="0" cy="0"/>
          <a:chOff x="0" y="0"/>
          <a:chExt cx="0" cy="0"/>
        </a:xfrm>
      </p:grpSpPr>
      <p:sp>
        <p:nvSpPr>
          <p:cNvPr id="383" name="Google Shape;383;p3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384" name="Google Shape;384;p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109071096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12b0ee0048f_0_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03" name="Google Shape;203;g12b0ee0048f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136584258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2"/>
        <p:cNvGrpSpPr/>
        <p:nvPr/>
      </p:nvGrpSpPr>
      <p:grpSpPr>
        <a:xfrm>
          <a:off x="0" y="0"/>
          <a:ext cx="0" cy="0"/>
          <a:chOff x="0" y="0"/>
          <a:chExt cx="0" cy="0"/>
        </a:xfrm>
      </p:grpSpPr>
      <p:sp>
        <p:nvSpPr>
          <p:cNvPr id="383" name="Google Shape;383;p3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384" name="Google Shape;384;p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283661155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12b0ee0048f_0_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03" name="Google Shape;203;g12b0ee0048f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132256922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2"/>
        <p:cNvGrpSpPr/>
        <p:nvPr/>
      </p:nvGrpSpPr>
      <p:grpSpPr>
        <a:xfrm>
          <a:off x="0" y="0"/>
          <a:ext cx="0" cy="0"/>
          <a:chOff x="0" y="0"/>
          <a:chExt cx="0" cy="0"/>
        </a:xfrm>
      </p:grpSpPr>
      <p:sp>
        <p:nvSpPr>
          <p:cNvPr id="383" name="Google Shape;383;p3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384" name="Google Shape;384;p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96853430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12b0ee0048f_0_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03" name="Google Shape;203;g12b0ee0048f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294146080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13191e0e482_0_8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408" name="Google Shape;408;g13191e0e482_0_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13191e0e482_0_8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408" name="Google Shape;408;g13191e0e482_0_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402473196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13191e0e482_0_8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408" name="Google Shape;408;g13191e0e482_0_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211326132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13191e0e482_0_8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408" name="Google Shape;408;g13191e0e482_0_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389015213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13191e0e482_0_8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408" name="Google Shape;408;g13191e0e482_0_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261710874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12b0ee0048f_0_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03" name="Google Shape;203;g12b0ee0048f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56206284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112041c000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114" name="Google Shape;114;g112041c000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40934475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12b0ee0048f_0_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03" name="Google Shape;203;g12b0ee0048f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361423684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112041c000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114" name="Google Shape;114;g112041c000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171684314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112041c000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114" name="Google Shape;114;g112041c000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253238802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112041c000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114" name="Google Shape;114;g112041c000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13955586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12b0ee0048f_0_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03" name="Google Shape;203;g12b0ee0048f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416608440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112041c000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114" name="Google Shape;114;g112041c000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25020821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112041c000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114" name="Google Shape;114;g112041c000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113612766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12b0ee0048f_0_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03" name="Google Shape;203;g12b0ee0048f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285674617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13191e0e482_0_8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408" name="Google Shape;408;g13191e0e482_0_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12b0ee0048f_0_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03" name="Google Shape;203;g12b0ee0048f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316998511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13191e0e482_0_8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408" name="Google Shape;408;g13191e0e482_0_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142669187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12b0ee0048f_0_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03" name="Google Shape;203;g12b0ee0048f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312353401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7"/>
        <p:cNvGrpSpPr/>
        <p:nvPr/>
      </p:nvGrpSpPr>
      <p:grpSpPr>
        <a:xfrm>
          <a:off x="0" y="0"/>
          <a:ext cx="0" cy="0"/>
          <a:chOff x="0" y="0"/>
          <a:chExt cx="0" cy="0"/>
        </a:xfrm>
      </p:grpSpPr>
      <p:sp>
        <p:nvSpPr>
          <p:cNvPr id="428" name="Google Shape;428;p3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a:p>
            <a:pPr marL="0" lvl="0" indent="0" algn="l" rtl="0">
              <a:lnSpc>
                <a:spcPct val="100000"/>
              </a:lnSpc>
              <a:spcBef>
                <a:spcPts val="360"/>
              </a:spcBef>
              <a:spcAft>
                <a:spcPts val="0"/>
              </a:spcAft>
              <a:buSzPts val="1400"/>
              <a:buNone/>
            </a:pPr>
            <a:endParaRPr dirty="0"/>
          </a:p>
        </p:txBody>
      </p:sp>
      <p:sp>
        <p:nvSpPr>
          <p:cNvPr id="429" name="Google Shape;429;p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12b0ee0048f_0_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57" name="Google Shape;257;g12b0ee0048f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112041c000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114" name="Google Shape;114;g112041c000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171548165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p4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436" name="Google Shape;436;p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112041c000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114" name="Google Shape;114;g112041c000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78115406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112041c000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114" name="Google Shape;114;g112041c000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242607754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112041c000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114" name="Google Shape;114;g112041c000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380074693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112041c000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114" name="Google Shape;114;g112041c000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2494898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112041c000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114" name="Google Shape;114;g112041c000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13062740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112041c000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114" name="Google Shape;114;g112041c000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120479850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112041c000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114" name="Google Shape;114;g112041c000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246804092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112041c000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114" name="Google Shape;114;g112041c000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160648205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112041c000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114" name="Google Shape;114;g112041c000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427680114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p:cNvGrpSpPr/>
        <p:nvPr/>
      </p:nvGrpSpPr>
      <p:grpSpPr>
        <a:xfrm>
          <a:off x="0" y="0"/>
          <a:ext cx="0" cy="0"/>
          <a:chOff x="0" y="0"/>
          <a:chExt cx="0" cy="0"/>
        </a:xfrm>
      </p:grpSpPr>
      <p:sp>
        <p:nvSpPr>
          <p:cNvPr id="441" name="Google Shape;441;p1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442" name="Google Shape;442;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2_Title slide">
  <p:cSld name="2_Title slide">
    <p:bg>
      <p:bgPr>
        <a:blipFill>
          <a:blip r:embed="rId2">
            <a:alphaModFix/>
          </a:blip>
          <a:stretch>
            <a:fillRect/>
          </a:stretch>
        </a:blipFill>
        <a:effectLst/>
      </p:bgPr>
    </p:bg>
    <p:spTree>
      <p:nvGrpSpPr>
        <p:cNvPr id="1" name="Shape 13"/>
        <p:cNvGrpSpPr/>
        <p:nvPr/>
      </p:nvGrpSpPr>
      <p:grpSpPr>
        <a:xfrm>
          <a:off x="0" y="0"/>
          <a:ext cx="0" cy="0"/>
          <a:chOff x="0" y="0"/>
          <a:chExt cx="0" cy="0"/>
        </a:xfrm>
      </p:grpSpPr>
      <p:sp>
        <p:nvSpPr>
          <p:cNvPr id="14" name="Google Shape;14;p19"/>
          <p:cNvSpPr txBox="1">
            <a:spLocks noGrp="1"/>
          </p:cNvSpPr>
          <p:nvPr>
            <p:ph type="body" idx="1"/>
          </p:nvPr>
        </p:nvSpPr>
        <p:spPr>
          <a:xfrm>
            <a:off x="5" y="3897414"/>
            <a:ext cx="5758543" cy="483150"/>
          </a:xfrm>
          <a:prstGeom prst="rect">
            <a:avLst/>
          </a:prstGeom>
          <a:noFill/>
          <a:ln>
            <a:noFill/>
          </a:ln>
        </p:spPr>
        <p:txBody>
          <a:bodyPr spcFirstLastPara="1" wrap="square" lIns="0" tIns="0" rIns="0" bIns="0" anchor="ctr" anchorCtr="0">
            <a:noAutofit/>
          </a:bodyPr>
          <a:lstStyle>
            <a:lvl1pPr marL="457200" lvl="0" indent="-228600" algn="ctr">
              <a:lnSpc>
                <a:spcPct val="100000"/>
              </a:lnSpc>
              <a:spcBef>
                <a:spcPts val="0"/>
              </a:spcBef>
              <a:spcAft>
                <a:spcPts val="0"/>
              </a:spcAft>
              <a:buSzPts val="2000"/>
              <a:buNone/>
              <a:defRPr sz="2000">
                <a:solidFill>
                  <a:schemeClr val="dk1"/>
                </a:solidFill>
              </a:defRPr>
            </a:lvl1pPr>
            <a:lvl2pPr marL="914400" lvl="1" indent="-228600" algn="l">
              <a:lnSpc>
                <a:spcPct val="100000"/>
              </a:lnSpc>
              <a:spcBef>
                <a:spcPts val="0"/>
              </a:spcBef>
              <a:spcAft>
                <a:spcPts val="0"/>
              </a:spcAft>
              <a:buSzPts val="900"/>
              <a:buNone/>
              <a:defRPr sz="900"/>
            </a:lvl2pPr>
            <a:lvl3pPr marL="1371600" lvl="2" indent="-228600" algn="l">
              <a:lnSpc>
                <a:spcPct val="100000"/>
              </a:lnSpc>
              <a:spcBef>
                <a:spcPts val="0"/>
              </a:spcBef>
              <a:spcAft>
                <a:spcPts val="0"/>
              </a:spcAft>
              <a:buSzPts val="751"/>
              <a:buNone/>
              <a:defRPr sz="751"/>
            </a:lvl3pPr>
            <a:lvl4pPr marL="1828800" lvl="3" indent="-228600" algn="l">
              <a:lnSpc>
                <a:spcPct val="100000"/>
              </a:lnSpc>
              <a:spcBef>
                <a:spcPts val="0"/>
              </a:spcBef>
              <a:spcAft>
                <a:spcPts val="0"/>
              </a:spcAft>
              <a:buSzPts val="675"/>
              <a:buNone/>
              <a:defRPr sz="675"/>
            </a:lvl4pPr>
            <a:lvl5pPr marL="2286000" lvl="4" indent="-228600" algn="l">
              <a:lnSpc>
                <a:spcPct val="100000"/>
              </a:lnSpc>
              <a:spcBef>
                <a:spcPts val="0"/>
              </a:spcBef>
              <a:spcAft>
                <a:spcPts val="0"/>
              </a:spcAft>
              <a:buSzPts val="675"/>
              <a:buNone/>
              <a:defRPr sz="675"/>
            </a:lvl5pPr>
            <a:lvl6pPr marL="2743200" lvl="5" indent="-228600" algn="l">
              <a:lnSpc>
                <a:spcPct val="100000"/>
              </a:lnSpc>
              <a:spcBef>
                <a:spcPts val="0"/>
              </a:spcBef>
              <a:spcAft>
                <a:spcPts val="0"/>
              </a:spcAft>
              <a:buClr>
                <a:schemeClr val="dk1"/>
              </a:buClr>
              <a:buSzPts val="675"/>
              <a:buFont typeface="Arial"/>
              <a:buNone/>
              <a:defRPr sz="675"/>
            </a:lvl6pPr>
            <a:lvl7pPr marL="3200400" lvl="6" indent="-228600" algn="l">
              <a:lnSpc>
                <a:spcPct val="100000"/>
              </a:lnSpc>
              <a:spcBef>
                <a:spcPts val="0"/>
              </a:spcBef>
              <a:spcAft>
                <a:spcPts val="0"/>
              </a:spcAft>
              <a:buClr>
                <a:schemeClr val="dk1"/>
              </a:buClr>
              <a:buSzPts val="675"/>
              <a:buFont typeface="Arial"/>
              <a:buNone/>
              <a:defRPr sz="675"/>
            </a:lvl7pPr>
            <a:lvl8pPr marL="3657600" lvl="7" indent="-228600" algn="l">
              <a:lnSpc>
                <a:spcPct val="100000"/>
              </a:lnSpc>
              <a:spcBef>
                <a:spcPts val="0"/>
              </a:spcBef>
              <a:spcAft>
                <a:spcPts val="0"/>
              </a:spcAft>
              <a:buClr>
                <a:schemeClr val="dk1"/>
              </a:buClr>
              <a:buSzPts val="675"/>
              <a:buFont typeface="Arial"/>
              <a:buNone/>
              <a:defRPr sz="675"/>
            </a:lvl8pPr>
            <a:lvl9pPr marL="4114800" lvl="8" indent="-228600" algn="l">
              <a:lnSpc>
                <a:spcPct val="100000"/>
              </a:lnSpc>
              <a:spcBef>
                <a:spcPts val="0"/>
              </a:spcBef>
              <a:spcAft>
                <a:spcPts val="0"/>
              </a:spcAft>
              <a:buClr>
                <a:schemeClr val="dk1"/>
              </a:buClr>
              <a:buSzPts val="675"/>
              <a:buFont typeface="Arial"/>
              <a:buNone/>
              <a:defRPr sz="675"/>
            </a:lvl9pPr>
          </a:lstStyle>
          <a:p>
            <a:endParaRPr/>
          </a:p>
        </p:txBody>
      </p:sp>
      <p:sp>
        <p:nvSpPr>
          <p:cNvPr id="15" name="Google Shape;15;p19"/>
          <p:cNvSpPr txBox="1">
            <a:spLocks noGrp="1"/>
          </p:cNvSpPr>
          <p:nvPr>
            <p:ph type="title"/>
          </p:nvPr>
        </p:nvSpPr>
        <p:spPr>
          <a:xfrm>
            <a:off x="5" y="2807074"/>
            <a:ext cx="5758543" cy="864096"/>
          </a:xfrm>
          <a:prstGeom prst="rect">
            <a:avLst/>
          </a:prstGeom>
          <a:noFill/>
          <a:ln>
            <a:noFill/>
          </a:ln>
        </p:spPr>
        <p:txBody>
          <a:bodyPr spcFirstLastPara="1" wrap="square" lIns="0" tIns="0" rIns="0" bIns="0" anchor="ctr" anchorCtr="0">
            <a:noAutofit/>
          </a:bodyPr>
          <a:lstStyle>
            <a:lvl1pPr lvl="0" algn="ctr">
              <a:lnSpc>
                <a:spcPct val="100000"/>
              </a:lnSpc>
              <a:spcBef>
                <a:spcPts val="0"/>
              </a:spcBef>
              <a:spcAft>
                <a:spcPts val="0"/>
              </a:spcAft>
              <a:buSzPts val="1400"/>
              <a:buNone/>
              <a:defRPr sz="28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19"/>
          <p:cNvSpPr txBox="1"/>
          <p:nvPr/>
        </p:nvSpPr>
        <p:spPr>
          <a:xfrm>
            <a:off x="552703" y="5027277"/>
            <a:ext cx="4653146"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chemeClr val="dk1"/>
                </a:solidFill>
                <a:latin typeface="Arial"/>
                <a:ea typeface="Arial"/>
                <a:cs typeface="Arial"/>
                <a:sym typeface="Arial"/>
              </a:rPr>
              <a:t>Centre for Charity Effectiveness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200"/>
              <a:buFont typeface="Arial"/>
              <a:buNone/>
            </a:pPr>
            <a:r>
              <a:rPr lang="en-US" sz="1200" b="0" i="1" u="none" strike="noStrike" cap="none">
                <a:solidFill>
                  <a:schemeClr val="dk1"/>
                </a:solidFill>
                <a:latin typeface="Arial"/>
                <a:ea typeface="Arial"/>
                <a:cs typeface="Arial"/>
                <a:sym typeface="Arial"/>
              </a:rPr>
              <a:t>Intellectual leadership: developing talent, enhancing performance</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2_Title and Content">
  <p:cSld name="2_Title and Content">
    <p:bg>
      <p:bgPr>
        <a:solidFill>
          <a:schemeClr val="lt1"/>
        </a:solidFill>
        <a:effectLst/>
      </p:bgPr>
    </p:bg>
    <p:spTree>
      <p:nvGrpSpPr>
        <p:cNvPr id="1" name="Shape 17"/>
        <p:cNvGrpSpPr/>
        <p:nvPr/>
      </p:nvGrpSpPr>
      <p:grpSpPr>
        <a:xfrm>
          <a:off x="0" y="0"/>
          <a:ext cx="0" cy="0"/>
          <a:chOff x="0" y="0"/>
          <a:chExt cx="0" cy="0"/>
        </a:xfrm>
      </p:grpSpPr>
      <p:pic>
        <p:nvPicPr>
          <p:cNvPr id="18" name="Google Shape;18;p17"/>
          <p:cNvPicPr preferRelativeResize="0"/>
          <p:nvPr/>
        </p:nvPicPr>
        <p:blipFill rotWithShape="1">
          <a:blip r:embed="rId2">
            <a:alphaModFix/>
          </a:blip>
          <a:srcRect/>
          <a:stretch/>
        </p:blipFill>
        <p:spPr>
          <a:xfrm>
            <a:off x="10620075" y="5286075"/>
            <a:ext cx="1571924" cy="1571924"/>
          </a:xfrm>
          <a:prstGeom prst="rect">
            <a:avLst/>
          </a:prstGeom>
          <a:noFill/>
          <a:ln>
            <a:noFill/>
          </a:ln>
        </p:spPr>
      </p:pic>
      <p:sp>
        <p:nvSpPr>
          <p:cNvPr id="19" name="Google Shape;19;p17"/>
          <p:cNvSpPr/>
          <p:nvPr/>
        </p:nvSpPr>
        <p:spPr>
          <a:xfrm>
            <a:off x="1" y="0"/>
            <a:ext cx="739763" cy="720000"/>
          </a:xfrm>
          <a:custGeom>
            <a:avLst/>
            <a:gdLst/>
            <a:ahLst/>
            <a:cxnLst/>
            <a:rect l="l" t="t" r="r" b="b"/>
            <a:pathLst>
              <a:path w="1012" h="1013" extrusionOk="0">
                <a:moveTo>
                  <a:pt x="1012" y="0"/>
                </a:moveTo>
                <a:lnTo>
                  <a:pt x="506" y="0"/>
                </a:lnTo>
                <a:lnTo>
                  <a:pt x="0" y="0"/>
                </a:lnTo>
                <a:lnTo>
                  <a:pt x="0" y="506"/>
                </a:lnTo>
                <a:lnTo>
                  <a:pt x="0" y="1013"/>
                </a:lnTo>
                <a:lnTo>
                  <a:pt x="506" y="1013"/>
                </a:lnTo>
                <a:lnTo>
                  <a:pt x="506" y="506"/>
                </a:lnTo>
                <a:lnTo>
                  <a:pt x="1012" y="506"/>
                </a:lnTo>
                <a:lnTo>
                  <a:pt x="1012" y="0"/>
                </a:lnTo>
                <a:close/>
              </a:path>
            </a:pathLst>
          </a:custGeom>
          <a:solidFill>
            <a:srgbClr val="B0AAA7"/>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 name="Google Shape;20;p17"/>
          <p:cNvSpPr/>
          <p:nvPr/>
        </p:nvSpPr>
        <p:spPr>
          <a:xfrm>
            <a:off x="7180796" y="190956"/>
            <a:ext cx="4572000" cy="430887"/>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Arial"/>
              <a:buNone/>
            </a:pPr>
            <a:r>
              <a:rPr lang="en-US" sz="1200" b="1" i="0" u="none" strike="noStrike" cap="none">
                <a:solidFill>
                  <a:schemeClr val="dk1"/>
                </a:solidFill>
                <a:latin typeface="Arial"/>
                <a:ea typeface="Arial"/>
                <a:cs typeface="Arial"/>
                <a:sym typeface="Arial"/>
              </a:rPr>
              <a:t>Centre for Charity Effectiveness</a:t>
            </a:r>
            <a:br>
              <a:rPr lang="en-US" sz="1800" b="0" i="0" u="none" strike="noStrike" cap="none">
                <a:solidFill>
                  <a:schemeClr val="dk1"/>
                </a:solidFill>
                <a:latin typeface="Arial"/>
                <a:ea typeface="Arial"/>
                <a:cs typeface="Arial"/>
                <a:sym typeface="Arial"/>
              </a:rPr>
            </a:br>
            <a:r>
              <a:rPr lang="en-US" sz="1000" b="0" i="1" u="none" strike="noStrike" cap="none">
                <a:solidFill>
                  <a:srgbClr val="7F7F7F"/>
                </a:solidFill>
                <a:latin typeface="Arial"/>
                <a:ea typeface="Arial"/>
                <a:cs typeface="Arial"/>
                <a:sym typeface="Arial"/>
              </a:rPr>
              <a:t>Intellectual leadership: developing talent, enhancing performance</a:t>
            </a:r>
            <a:endParaRPr sz="1000" b="0" i="1" u="none" strike="noStrike" cap="none">
              <a:solidFill>
                <a:srgbClr val="7F7F7F"/>
              </a:solidFill>
              <a:latin typeface="Arial"/>
              <a:ea typeface="Arial"/>
              <a:cs typeface="Arial"/>
              <a:sym typeface="Arial"/>
            </a:endParaRPr>
          </a:p>
        </p:txBody>
      </p:sp>
      <p:pic>
        <p:nvPicPr>
          <p:cNvPr id="21" name="Google Shape;21;p17" descr="Diagram, logo, company name&#10;&#10;Description automatically generated"/>
          <p:cNvPicPr preferRelativeResize="0"/>
          <p:nvPr/>
        </p:nvPicPr>
        <p:blipFill rotWithShape="1">
          <a:blip r:embed="rId3">
            <a:alphaModFix/>
          </a:blip>
          <a:srcRect b="2124"/>
          <a:stretch/>
        </p:blipFill>
        <p:spPr>
          <a:xfrm>
            <a:off x="2499698" y="992215"/>
            <a:ext cx="7715116" cy="5865784"/>
          </a:xfrm>
          <a:prstGeom prst="rect">
            <a:avLst/>
          </a:prstGeom>
          <a:noFill/>
          <a:ln>
            <a:noFill/>
          </a:ln>
        </p:spPr>
      </p:pic>
      <p:pic>
        <p:nvPicPr>
          <p:cNvPr id="22" name="Google Shape;22;p17" descr="A picture containing text&#10;&#10;Description automatically generated"/>
          <p:cNvPicPr preferRelativeResize="0"/>
          <p:nvPr/>
        </p:nvPicPr>
        <p:blipFill rotWithShape="1">
          <a:blip r:embed="rId4">
            <a:alphaModFix/>
          </a:blip>
          <a:srcRect l="8956" t="5167" r="12438" b="19649"/>
          <a:stretch/>
        </p:blipFill>
        <p:spPr>
          <a:xfrm>
            <a:off x="0" y="781920"/>
            <a:ext cx="3362325" cy="1316047"/>
          </a:xfrm>
          <a:prstGeom prst="rect">
            <a:avLst/>
          </a:prstGeom>
          <a:noFill/>
          <a:ln>
            <a:noFill/>
          </a:ln>
        </p:spPr>
      </p:pic>
    </p:spTree>
  </p:cSld>
  <p:clrMapOvr>
    <a:masterClrMapping/>
  </p:clrMapOvr>
  <p:extLst>
    <p:ext uri="{DCECCB84-F9BA-43D5-87BE-67443E8EF086}">
      <p15:sldGuideLst xmlns:p15="http://schemas.microsoft.com/office/powerpoint/2012/main">
        <p15:guide id="1" orient="horz" pos="799">
          <p15:clr>
            <a:srgbClr val="FBAE40"/>
          </p15:clr>
        </p15:guide>
        <p15:guide id="2" pos="301">
          <p15:clr>
            <a:srgbClr val="FBAE40"/>
          </p15:clr>
        </p15:guide>
        <p15:guide id="3" pos="7379">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Title and Content">
  <p:cSld name="Title and Content">
    <p:bg>
      <p:bgPr>
        <a:solidFill>
          <a:schemeClr val="lt1"/>
        </a:solidFill>
        <a:effectLst/>
      </p:bgPr>
    </p:bg>
    <p:spTree>
      <p:nvGrpSpPr>
        <p:cNvPr id="1" name="Shape 23"/>
        <p:cNvGrpSpPr/>
        <p:nvPr/>
      </p:nvGrpSpPr>
      <p:grpSpPr>
        <a:xfrm>
          <a:off x="0" y="0"/>
          <a:ext cx="0" cy="0"/>
          <a:chOff x="0" y="0"/>
          <a:chExt cx="0" cy="0"/>
        </a:xfrm>
      </p:grpSpPr>
      <p:sp>
        <p:nvSpPr>
          <p:cNvPr id="24" name="Google Shape;24;p21"/>
          <p:cNvSpPr txBox="1">
            <a:spLocks noGrp="1"/>
          </p:cNvSpPr>
          <p:nvPr>
            <p:ph type="title"/>
          </p:nvPr>
        </p:nvSpPr>
        <p:spPr>
          <a:xfrm>
            <a:off x="437548" y="1076673"/>
            <a:ext cx="11315248" cy="785542"/>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1400"/>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21"/>
          <p:cNvSpPr txBox="1">
            <a:spLocks noGrp="1"/>
          </p:cNvSpPr>
          <p:nvPr>
            <p:ph type="body" idx="1"/>
          </p:nvPr>
        </p:nvSpPr>
        <p:spPr>
          <a:xfrm>
            <a:off x="437551" y="2032000"/>
            <a:ext cx="9497367" cy="4419600"/>
          </a:xfrm>
          <a:prstGeom prst="rect">
            <a:avLst/>
          </a:prstGeom>
          <a:noFill/>
          <a:ln>
            <a:noFill/>
          </a:ln>
        </p:spPr>
        <p:txBody>
          <a:bodyPr spcFirstLastPara="1" wrap="square" lIns="0" tIns="0" rIns="0" bIns="0" anchor="t" anchorCtr="0">
            <a:noAutofit/>
          </a:bodyPr>
          <a:lstStyle>
            <a:lvl1pPr marL="457200" lvl="0" indent="-342900" algn="l">
              <a:lnSpc>
                <a:spcPct val="100000"/>
              </a:lnSpc>
              <a:spcBef>
                <a:spcPts val="0"/>
              </a:spcBef>
              <a:spcAft>
                <a:spcPts val="0"/>
              </a:spcAft>
              <a:buClr>
                <a:srgbClr val="C9122B"/>
              </a:buClr>
              <a:buSzPts val="1800"/>
              <a:buFont typeface="Merriweather Sans"/>
              <a:buChar char="■"/>
              <a:defRPr>
                <a:solidFill>
                  <a:schemeClr val="dk1"/>
                </a:solidFill>
              </a:defRPr>
            </a:lvl1pPr>
            <a:lvl2pPr marL="914400" lvl="1" indent="-333438" algn="l">
              <a:lnSpc>
                <a:spcPct val="100000"/>
              </a:lnSpc>
              <a:spcBef>
                <a:spcPts val="0"/>
              </a:spcBef>
              <a:spcAft>
                <a:spcPts val="0"/>
              </a:spcAft>
              <a:buClr>
                <a:srgbClr val="C9122B"/>
              </a:buClr>
              <a:buSzPts val="1651"/>
              <a:buFont typeface="Merriweather Sans"/>
              <a:buChar char="■"/>
              <a:defRPr>
                <a:solidFill>
                  <a:schemeClr val="dk1"/>
                </a:solidFill>
              </a:defRPr>
            </a:lvl2pPr>
            <a:lvl3pPr marL="1371600" lvl="2" indent="-323850" algn="l">
              <a:lnSpc>
                <a:spcPct val="100000"/>
              </a:lnSpc>
              <a:spcBef>
                <a:spcPts val="0"/>
              </a:spcBef>
              <a:spcAft>
                <a:spcPts val="0"/>
              </a:spcAft>
              <a:buClr>
                <a:srgbClr val="C9122B"/>
              </a:buClr>
              <a:buSzPts val="1500"/>
              <a:buFont typeface="Merriweather Sans"/>
              <a:buChar char="■"/>
              <a:defRPr>
                <a:solidFill>
                  <a:schemeClr val="dk1"/>
                </a:solidFill>
              </a:defRPr>
            </a:lvl3pPr>
            <a:lvl4pPr marL="1828800" lvl="3" indent="-314388" algn="l">
              <a:lnSpc>
                <a:spcPct val="100000"/>
              </a:lnSpc>
              <a:spcBef>
                <a:spcPts val="0"/>
              </a:spcBef>
              <a:spcAft>
                <a:spcPts val="0"/>
              </a:spcAft>
              <a:buClr>
                <a:srgbClr val="C9122B"/>
              </a:buClr>
              <a:buSzPts val="1351"/>
              <a:buFont typeface="Merriweather Sans"/>
              <a:buChar char="■"/>
              <a:defRPr sz="1351">
                <a:solidFill>
                  <a:schemeClr val="dk1"/>
                </a:solidFill>
              </a:defRPr>
            </a:lvl4pPr>
            <a:lvl5pPr marL="2286000" lvl="4" indent="-314388" algn="l">
              <a:lnSpc>
                <a:spcPct val="100000"/>
              </a:lnSpc>
              <a:spcBef>
                <a:spcPts val="0"/>
              </a:spcBef>
              <a:spcAft>
                <a:spcPts val="0"/>
              </a:spcAft>
              <a:buClr>
                <a:srgbClr val="C9122B"/>
              </a:buClr>
              <a:buSzPts val="1351"/>
              <a:buFont typeface="Merriweather Sans"/>
              <a:buChar char="■"/>
              <a:defRPr sz="1351">
                <a:solidFill>
                  <a:schemeClr val="dk1"/>
                </a:solidFill>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sp>
        <p:nvSpPr>
          <p:cNvPr id="26" name="Google Shape;26;p21"/>
          <p:cNvSpPr/>
          <p:nvPr/>
        </p:nvSpPr>
        <p:spPr>
          <a:xfrm>
            <a:off x="1" y="0"/>
            <a:ext cx="739763" cy="720000"/>
          </a:xfrm>
          <a:custGeom>
            <a:avLst/>
            <a:gdLst/>
            <a:ahLst/>
            <a:cxnLst/>
            <a:rect l="l" t="t" r="r" b="b"/>
            <a:pathLst>
              <a:path w="1012" h="1013" extrusionOk="0">
                <a:moveTo>
                  <a:pt x="1012" y="0"/>
                </a:moveTo>
                <a:lnTo>
                  <a:pt x="506" y="0"/>
                </a:lnTo>
                <a:lnTo>
                  <a:pt x="0" y="0"/>
                </a:lnTo>
                <a:lnTo>
                  <a:pt x="0" y="506"/>
                </a:lnTo>
                <a:lnTo>
                  <a:pt x="0" y="1013"/>
                </a:lnTo>
                <a:lnTo>
                  <a:pt x="506" y="1013"/>
                </a:lnTo>
                <a:lnTo>
                  <a:pt x="506" y="506"/>
                </a:lnTo>
                <a:lnTo>
                  <a:pt x="1012" y="506"/>
                </a:lnTo>
                <a:lnTo>
                  <a:pt x="1012" y="0"/>
                </a:lnTo>
                <a:close/>
              </a:path>
            </a:pathLst>
          </a:custGeom>
          <a:solidFill>
            <a:srgbClr val="B0AAA7"/>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 name="Google Shape;27;p21"/>
          <p:cNvSpPr/>
          <p:nvPr/>
        </p:nvSpPr>
        <p:spPr>
          <a:xfrm>
            <a:off x="7180796" y="190956"/>
            <a:ext cx="4572000" cy="430887"/>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Arial"/>
              <a:buNone/>
            </a:pPr>
            <a:r>
              <a:rPr lang="en-US" sz="1200" b="1" i="0" u="none" strike="noStrike" cap="none">
                <a:solidFill>
                  <a:schemeClr val="dk1"/>
                </a:solidFill>
                <a:latin typeface="Arial"/>
                <a:ea typeface="Arial"/>
                <a:cs typeface="Arial"/>
                <a:sym typeface="Arial"/>
              </a:rPr>
              <a:t>Centre for Charity Effectiveness</a:t>
            </a:r>
            <a:br>
              <a:rPr lang="en-US" sz="1800" b="0" i="0" u="none" strike="noStrike" cap="none">
                <a:solidFill>
                  <a:schemeClr val="dk1"/>
                </a:solidFill>
                <a:latin typeface="Arial"/>
                <a:ea typeface="Arial"/>
                <a:cs typeface="Arial"/>
                <a:sym typeface="Arial"/>
              </a:rPr>
            </a:br>
            <a:r>
              <a:rPr lang="en-US" sz="1000" b="0" i="1" u="none" strike="noStrike" cap="none">
                <a:solidFill>
                  <a:srgbClr val="7F7F7F"/>
                </a:solidFill>
                <a:latin typeface="Arial"/>
                <a:ea typeface="Arial"/>
                <a:cs typeface="Arial"/>
                <a:sym typeface="Arial"/>
              </a:rPr>
              <a:t>Intellectual leadership: developing talent, enhancing performance</a:t>
            </a:r>
            <a:endParaRPr sz="1000" b="0" i="1" u="none" strike="noStrike" cap="none">
              <a:solidFill>
                <a:srgbClr val="7F7F7F"/>
              </a:solidFill>
              <a:latin typeface="Arial"/>
              <a:ea typeface="Arial"/>
              <a:cs typeface="Arial"/>
              <a:sym typeface="Arial"/>
            </a:endParaRPr>
          </a:p>
        </p:txBody>
      </p:sp>
      <p:pic>
        <p:nvPicPr>
          <p:cNvPr id="28" name="Google Shape;28;p21"/>
          <p:cNvPicPr preferRelativeResize="0"/>
          <p:nvPr/>
        </p:nvPicPr>
        <p:blipFill rotWithShape="1">
          <a:blip r:embed="rId2">
            <a:alphaModFix/>
          </a:blip>
          <a:srcRect/>
          <a:stretch/>
        </p:blipFill>
        <p:spPr>
          <a:xfrm>
            <a:off x="10620075" y="5286075"/>
            <a:ext cx="1571924" cy="1571924"/>
          </a:xfrm>
          <a:prstGeom prst="rect">
            <a:avLst/>
          </a:prstGeom>
          <a:noFill/>
          <a:ln>
            <a:noFill/>
          </a:ln>
        </p:spPr>
      </p:pic>
    </p:spTree>
  </p:cSld>
  <p:clrMapOvr>
    <a:masterClrMapping/>
  </p:clrMapOvr>
  <p:extLst>
    <p:ext uri="{DCECCB84-F9BA-43D5-87BE-67443E8EF086}">
      <p15:sldGuideLst xmlns:p15="http://schemas.microsoft.com/office/powerpoint/2012/main">
        <p15:guide id="1" orient="horz" pos="799">
          <p15:clr>
            <a:srgbClr val="FBAE40"/>
          </p15:clr>
        </p15:guide>
        <p15:guide id="2" pos="301">
          <p15:clr>
            <a:srgbClr val="FBAE40"/>
          </p15:clr>
        </p15:guide>
        <p15:guide id="3" pos="7379">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2_Divider slide 2">
  <p:cSld name="2_Divider slide 2">
    <p:bg>
      <p:bgPr>
        <a:blipFill>
          <a:blip r:embed="rId2">
            <a:alphaModFix/>
          </a:blip>
          <a:stretch>
            <a:fillRect/>
          </a:stretch>
        </a:blipFill>
        <a:effectLst/>
      </p:bgPr>
    </p:bg>
    <p:spTree>
      <p:nvGrpSpPr>
        <p:cNvPr id="1" name="Shape 29"/>
        <p:cNvGrpSpPr/>
        <p:nvPr/>
      </p:nvGrpSpPr>
      <p:grpSpPr>
        <a:xfrm>
          <a:off x="0" y="0"/>
          <a:ext cx="0" cy="0"/>
          <a:chOff x="0" y="0"/>
          <a:chExt cx="0" cy="0"/>
        </a:xfrm>
      </p:grpSpPr>
      <p:sp>
        <p:nvSpPr>
          <p:cNvPr id="30" name="Google Shape;30;p20"/>
          <p:cNvSpPr txBox="1">
            <a:spLocks noGrp="1"/>
          </p:cNvSpPr>
          <p:nvPr>
            <p:ph type="title"/>
          </p:nvPr>
        </p:nvSpPr>
        <p:spPr>
          <a:xfrm>
            <a:off x="0" y="2420888"/>
            <a:ext cx="5769429" cy="1008112"/>
          </a:xfrm>
          <a:prstGeom prst="rect">
            <a:avLst/>
          </a:prstGeom>
          <a:noFill/>
          <a:ln>
            <a:noFill/>
          </a:ln>
        </p:spPr>
        <p:txBody>
          <a:bodyPr spcFirstLastPara="1" wrap="square" lIns="0" tIns="0" rIns="0" bIns="0" anchor="ctr" anchorCtr="0">
            <a:noAutofit/>
          </a:bodyPr>
          <a:lstStyle>
            <a:lvl1pPr lvl="0" algn="ctr">
              <a:lnSpc>
                <a:spcPct val="100000"/>
              </a:lnSpc>
              <a:spcBef>
                <a:spcPts val="0"/>
              </a:spcBef>
              <a:spcAft>
                <a:spcPts val="0"/>
              </a:spcAft>
              <a:buSzPts val="1400"/>
              <a:buNone/>
              <a:defRPr sz="28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20"/>
          <p:cNvSpPr txBox="1">
            <a:spLocks noGrp="1"/>
          </p:cNvSpPr>
          <p:nvPr>
            <p:ph type="body" idx="1"/>
          </p:nvPr>
        </p:nvSpPr>
        <p:spPr>
          <a:xfrm>
            <a:off x="0" y="3556049"/>
            <a:ext cx="5769429" cy="881062"/>
          </a:xfrm>
          <a:prstGeom prst="rect">
            <a:avLst/>
          </a:prstGeom>
          <a:noFill/>
          <a:ln>
            <a:noFill/>
          </a:ln>
        </p:spPr>
        <p:txBody>
          <a:bodyPr spcFirstLastPara="1" wrap="square" lIns="0" tIns="0" rIns="0" bIns="0" anchor="ctr" anchorCtr="0">
            <a:noAutofit/>
          </a:bodyPr>
          <a:lstStyle>
            <a:lvl1pPr marL="457200" lvl="0" indent="-228600" algn="ctr">
              <a:lnSpc>
                <a:spcPct val="100000"/>
              </a:lnSpc>
              <a:spcBef>
                <a:spcPts val="0"/>
              </a:spcBef>
              <a:spcAft>
                <a:spcPts val="0"/>
              </a:spcAft>
              <a:buSzPts val="2000"/>
              <a:buNone/>
              <a:defRPr sz="2000">
                <a:solidFill>
                  <a:schemeClr val="dk1"/>
                </a:solidFill>
              </a:defRPr>
            </a:lvl1pPr>
            <a:lvl2pPr marL="914400" lvl="1" indent="-228600" algn="l">
              <a:lnSpc>
                <a:spcPct val="100000"/>
              </a:lnSpc>
              <a:spcBef>
                <a:spcPts val="0"/>
              </a:spcBef>
              <a:spcAft>
                <a:spcPts val="0"/>
              </a:spcAft>
              <a:buSzPts val="900"/>
              <a:buNone/>
              <a:defRPr sz="900"/>
            </a:lvl2pPr>
            <a:lvl3pPr marL="1371600" lvl="2" indent="-228600" algn="l">
              <a:lnSpc>
                <a:spcPct val="100000"/>
              </a:lnSpc>
              <a:spcBef>
                <a:spcPts val="0"/>
              </a:spcBef>
              <a:spcAft>
                <a:spcPts val="0"/>
              </a:spcAft>
              <a:buSzPts val="751"/>
              <a:buNone/>
              <a:defRPr sz="751"/>
            </a:lvl3pPr>
            <a:lvl4pPr marL="1828800" lvl="3" indent="-228600" algn="l">
              <a:lnSpc>
                <a:spcPct val="100000"/>
              </a:lnSpc>
              <a:spcBef>
                <a:spcPts val="0"/>
              </a:spcBef>
              <a:spcAft>
                <a:spcPts val="0"/>
              </a:spcAft>
              <a:buSzPts val="675"/>
              <a:buNone/>
              <a:defRPr sz="675"/>
            </a:lvl4pPr>
            <a:lvl5pPr marL="2286000" lvl="4" indent="-228600" algn="l">
              <a:lnSpc>
                <a:spcPct val="100000"/>
              </a:lnSpc>
              <a:spcBef>
                <a:spcPts val="0"/>
              </a:spcBef>
              <a:spcAft>
                <a:spcPts val="0"/>
              </a:spcAft>
              <a:buSzPts val="675"/>
              <a:buNone/>
              <a:defRPr sz="675"/>
            </a:lvl5pPr>
            <a:lvl6pPr marL="2743200" lvl="5" indent="-228600" algn="l">
              <a:lnSpc>
                <a:spcPct val="100000"/>
              </a:lnSpc>
              <a:spcBef>
                <a:spcPts val="0"/>
              </a:spcBef>
              <a:spcAft>
                <a:spcPts val="0"/>
              </a:spcAft>
              <a:buClr>
                <a:schemeClr val="dk1"/>
              </a:buClr>
              <a:buSzPts val="675"/>
              <a:buFont typeface="Arial"/>
              <a:buNone/>
              <a:defRPr sz="675"/>
            </a:lvl6pPr>
            <a:lvl7pPr marL="3200400" lvl="6" indent="-228600" algn="l">
              <a:lnSpc>
                <a:spcPct val="100000"/>
              </a:lnSpc>
              <a:spcBef>
                <a:spcPts val="0"/>
              </a:spcBef>
              <a:spcAft>
                <a:spcPts val="0"/>
              </a:spcAft>
              <a:buClr>
                <a:schemeClr val="dk1"/>
              </a:buClr>
              <a:buSzPts val="675"/>
              <a:buFont typeface="Arial"/>
              <a:buNone/>
              <a:defRPr sz="675"/>
            </a:lvl7pPr>
            <a:lvl8pPr marL="3657600" lvl="7" indent="-228600" algn="l">
              <a:lnSpc>
                <a:spcPct val="100000"/>
              </a:lnSpc>
              <a:spcBef>
                <a:spcPts val="0"/>
              </a:spcBef>
              <a:spcAft>
                <a:spcPts val="0"/>
              </a:spcAft>
              <a:buClr>
                <a:schemeClr val="dk1"/>
              </a:buClr>
              <a:buSzPts val="675"/>
              <a:buFont typeface="Arial"/>
              <a:buNone/>
              <a:defRPr sz="675"/>
            </a:lvl8pPr>
            <a:lvl9pPr marL="4114800" lvl="8" indent="-228600" algn="l">
              <a:lnSpc>
                <a:spcPct val="100000"/>
              </a:lnSpc>
              <a:spcBef>
                <a:spcPts val="0"/>
              </a:spcBef>
              <a:spcAft>
                <a:spcPts val="0"/>
              </a:spcAft>
              <a:buClr>
                <a:schemeClr val="dk1"/>
              </a:buClr>
              <a:buSzPts val="675"/>
              <a:buFont typeface="Arial"/>
              <a:buNone/>
              <a:defRPr sz="675"/>
            </a:lvl9pPr>
          </a:lstStyle>
          <a:p>
            <a:endParaRPr/>
          </a:p>
        </p:txBody>
      </p:sp>
      <p:sp>
        <p:nvSpPr>
          <p:cNvPr id="32" name="Google Shape;32;p20"/>
          <p:cNvSpPr txBox="1">
            <a:spLocks noGrp="1"/>
          </p:cNvSpPr>
          <p:nvPr>
            <p:ph type="body" idx="2"/>
          </p:nvPr>
        </p:nvSpPr>
        <p:spPr>
          <a:xfrm>
            <a:off x="3" y="6381549"/>
            <a:ext cx="5769431" cy="311082"/>
          </a:xfrm>
          <a:prstGeom prst="rect">
            <a:avLst/>
          </a:prstGeom>
          <a:noFill/>
          <a:ln>
            <a:noFill/>
          </a:ln>
        </p:spPr>
        <p:txBody>
          <a:bodyPr spcFirstLastPara="1" wrap="square" lIns="0" tIns="0" rIns="0" bIns="0" anchor="ctr" anchorCtr="0">
            <a:noAutofit/>
          </a:bodyPr>
          <a:lstStyle>
            <a:lvl1pPr marL="457200" lvl="0" indent="-228600" algn="ctr">
              <a:lnSpc>
                <a:spcPct val="100000"/>
              </a:lnSpc>
              <a:spcBef>
                <a:spcPts val="0"/>
              </a:spcBef>
              <a:spcAft>
                <a:spcPts val="0"/>
              </a:spcAft>
              <a:buSzPts val="1200"/>
              <a:buNone/>
              <a:defRPr sz="1200">
                <a:solidFill>
                  <a:srgbClr val="999999"/>
                </a:solidFill>
              </a:defRPr>
            </a:lvl1pPr>
            <a:lvl2pPr marL="914400" lvl="1" indent="-228600" algn="l">
              <a:lnSpc>
                <a:spcPct val="100000"/>
              </a:lnSpc>
              <a:spcBef>
                <a:spcPts val="0"/>
              </a:spcBef>
              <a:spcAft>
                <a:spcPts val="0"/>
              </a:spcAft>
              <a:buSzPts val="900"/>
              <a:buNone/>
              <a:defRPr sz="900"/>
            </a:lvl2pPr>
            <a:lvl3pPr marL="1371600" lvl="2" indent="-228600" algn="l">
              <a:lnSpc>
                <a:spcPct val="100000"/>
              </a:lnSpc>
              <a:spcBef>
                <a:spcPts val="0"/>
              </a:spcBef>
              <a:spcAft>
                <a:spcPts val="0"/>
              </a:spcAft>
              <a:buSzPts val="751"/>
              <a:buNone/>
              <a:defRPr sz="751"/>
            </a:lvl3pPr>
            <a:lvl4pPr marL="1828800" lvl="3" indent="-228600" algn="l">
              <a:lnSpc>
                <a:spcPct val="100000"/>
              </a:lnSpc>
              <a:spcBef>
                <a:spcPts val="0"/>
              </a:spcBef>
              <a:spcAft>
                <a:spcPts val="0"/>
              </a:spcAft>
              <a:buSzPts val="675"/>
              <a:buNone/>
              <a:defRPr sz="675"/>
            </a:lvl4pPr>
            <a:lvl5pPr marL="2286000" lvl="4" indent="-228600" algn="l">
              <a:lnSpc>
                <a:spcPct val="100000"/>
              </a:lnSpc>
              <a:spcBef>
                <a:spcPts val="0"/>
              </a:spcBef>
              <a:spcAft>
                <a:spcPts val="0"/>
              </a:spcAft>
              <a:buSzPts val="675"/>
              <a:buNone/>
              <a:defRPr sz="675"/>
            </a:lvl5pPr>
            <a:lvl6pPr marL="2743200" lvl="5" indent="-228600" algn="l">
              <a:lnSpc>
                <a:spcPct val="100000"/>
              </a:lnSpc>
              <a:spcBef>
                <a:spcPts val="0"/>
              </a:spcBef>
              <a:spcAft>
                <a:spcPts val="0"/>
              </a:spcAft>
              <a:buClr>
                <a:schemeClr val="dk1"/>
              </a:buClr>
              <a:buSzPts val="675"/>
              <a:buFont typeface="Arial"/>
              <a:buNone/>
              <a:defRPr sz="675"/>
            </a:lvl6pPr>
            <a:lvl7pPr marL="3200400" lvl="6" indent="-228600" algn="l">
              <a:lnSpc>
                <a:spcPct val="100000"/>
              </a:lnSpc>
              <a:spcBef>
                <a:spcPts val="0"/>
              </a:spcBef>
              <a:spcAft>
                <a:spcPts val="0"/>
              </a:spcAft>
              <a:buClr>
                <a:schemeClr val="dk1"/>
              </a:buClr>
              <a:buSzPts val="675"/>
              <a:buFont typeface="Arial"/>
              <a:buNone/>
              <a:defRPr sz="675"/>
            </a:lvl7pPr>
            <a:lvl8pPr marL="3657600" lvl="7" indent="-228600" algn="l">
              <a:lnSpc>
                <a:spcPct val="100000"/>
              </a:lnSpc>
              <a:spcBef>
                <a:spcPts val="0"/>
              </a:spcBef>
              <a:spcAft>
                <a:spcPts val="0"/>
              </a:spcAft>
              <a:buClr>
                <a:schemeClr val="dk1"/>
              </a:buClr>
              <a:buSzPts val="675"/>
              <a:buFont typeface="Arial"/>
              <a:buNone/>
              <a:defRPr sz="675"/>
            </a:lvl8pPr>
            <a:lvl9pPr marL="4114800" lvl="8" indent="-228600" algn="l">
              <a:lnSpc>
                <a:spcPct val="100000"/>
              </a:lnSpc>
              <a:spcBef>
                <a:spcPts val="0"/>
              </a:spcBef>
              <a:spcAft>
                <a:spcPts val="0"/>
              </a:spcAft>
              <a:buClr>
                <a:schemeClr val="dk1"/>
              </a:buClr>
              <a:buSzPts val="675"/>
              <a:buFont typeface="Arial"/>
              <a:buNone/>
              <a:defRPr sz="675"/>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604">
          <p15:clr>
            <a:srgbClr val="FBAE40"/>
          </p15:clr>
        </p15:guide>
        <p15:guide id="3" pos="7076">
          <p15:clr>
            <a:srgbClr val="FBAE40"/>
          </p15:clr>
        </p15:guide>
        <p15:guide id="4" pos="907">
          <p15:clr>
            <a:srgbClr val="FBAE40"/>
          </p15:clr>
        </p15:guide>
        <p15:guide id="5" pos="6773">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1_Final slide">
  <p:cSld name="1_Final slide">
    <p:bg>
      <p:bgPr>
        <a:blipFill>
          <a:blip r:embed="rId2">
            <a:alphaModFix/>
          </a:blip>
          <a:stretch>
            <a:fillRect/>
          </a:stretch>
        </a:blipFill>
        <a:effectLst/>
      </p:bgPr>
    </p:bg>
    <p:spTree>
      <p:nvGrpSpPr>
        <p:cNvPr id="1" name="Shape 33"/>
        <p:cNvGrpSpPr/>
        <p:nvPr/>
      </p:nvGrpSpPr>
      <p:grpSpPr>
        <a:xfrm>
          <a:off x="0" y="0"/>
          <a:ext cx="0" cy="0"/>
          <a:chOff x="0" y="0"/>
          <a:chExt cx="0" cy="0"/>
        </a:xfrm>
      </p:grpSpPr>
      <p:sp>
        <p:nvSpPr>
          <p:cNvPr id="34" name="Google Shape;34;p29"/>
          <p:cNvSpPr txBox="1">
            <a:spLocks noGrp="1"/>
          </p:cNvSpPr>
          <p:nvPr>
            <p:ph type="body" idx="1"/>
          </p:nvPr>
        </p:nvSpPr>
        <p:spPr>
          <a:xfrm>
            <a:off x="4909459" y="2547717"/>
            <a:ext cx="6498772" cy="1762566"/>
          </a:xfrm>
          <a:prstGeom prst="rect">
            <a:avLst/>
          </a:prstGeom>
          <a:noFill/>
          <a:ln>
            <a:noFill/>
          </a:ln>
        </p:spPr>
        <p:txBody>
          <a:bodyPr spcFirstLastPara="1" wrap="square" lIns="0" tIns="0" rIns="0" bIns="0" anchor="ctr" anchorCtr="0">
            <a:noAutofit/>
          </a:bodyPr>
          <a:lstStyle>
            <a:lvl1pPr marL="457200" lvl="0" indent="-228600" algn="ctr">
              <a:lnSpc>
                <a:spcPct val="100000"/>
              </a:lnSpc>
              <a:spcBef>
                <a:spcPts val="0"/>
              </a:spcBef>
              <a:spcAft>
                <a:spcPts val="0"/>
              </a:spcAft>
              <a:buSzPts val="2000"/>
              <a:buNone/>
              <a:defRPr sz="2000">
                <a:solidFill>
                  <a:schemeClr val="dk1"/>
                </a:solidFill>
              </a:defRPr>
            </a:lvl1pPr>
            <a:lvl2pPr marL="914400" lvl="1" indent="-228600" algn="l">
              <a:lnSpc>
                <a:spcPct val="100000"/>
              </a:lnSpc>
              <a:spcBef>
                <a:spcPts val="0"/>
              </a:spcBef>
              <a:spcAft>
                <a:spcPts val="0"/>
              </a:spcAft>
              <a:buSzPts val="900"/>
              <a:buNone/>
              <a:defRPr sz="900"/>
            </a:lvl2pPr>
            <a:lvl3pPr marL="1371600" lvl="2" indent="-228600" algn="l">
              <a:lnSpc>
                <a:spcPct val="100000"/>
              </a:lnSpc>
              <a:spcBef>
                <a:spcPts val="0"/>
              </a:spcBef>
              <a:spcAft>
                <a:spcPts val="0"/>
              </a:spcAft>
              <a:buSzPts val="751"/>
              <a:buNone/>
              <a:defRPr sz="751"/>
            </a:lvl3pPr>
            <a:lvl4pPr marL="1828800" lvl="3" indent="-228600" algn="l">
              <a:lnSpc>
                <a:spcPct val="100000"/>
              </a:lnSpc>
              <a:spcBef>
                <a:spcPts val="0"/>
              </a:spcBef>
              <a:spcAft>
                <a:spcPts val="0"/>
              </a:spcAft>
              <a:buSzPts val="675"/>
              <a:buNone/>
              <a:defRPr sz="675"/>
            </a:lvl4pPr>
            <a:lvl5pPr marL="2286000" lvl="4" indent="-228600" algn="l">
              <a:lnSpc>
                <a:spcPct val="100000"/>
              </a:lnSpc>
              <a:spcBef>
                <a:spcPts val="0"/>
              </a:spcBef>
              <a:spcAft>
                <a:spcPts val="0"/>
              </a:spcAft>
              <a:buSzPts val="675"/>
              <a:buNone/>
              <a:defRPr sz="675"/>
            </a:lvl5pPr>
            <a:lvl6pPr marL="2743200" lvl="5" indent="-228600" algn="l">
              <a:lnSpc>
                <a:spcPct val="100000"/>
              </a:lnSpc>
              <a:spcBef>
                <a:spcPts val="0"/>
              </a:spcBef>
              <a:spcAft>
                <a:spcPts val="0"/>
              </a:spcAft>
              <a:buClr>
                <a:schemeClr val="dk1"/>
              </a:buClr>
              <a:buSzPts val="675"/>
              <a:buFont typeface="Arial"/>
              <a:buNone/>
              <a:defRPr sz="675"/>
            </a:lvl6pPr>
            <a:lvl7pPr marL="3200400" lvl="6" indent="-228600" algn="l">
              <a:lnSpc>
                <a:spcPct val="100000"/>
              </a:lnSpc>
              <a:spcBef>
                <a:spcPts val="0"/>
              </a:spcBef>
              <a:spcAft>
                <a:spcPts val="0"/>
              </a:spcAft>
              <a:buClr>
                <a:schemeClr val="dk1"/>
              </a:buClr>
              <a:buSzPts val="675"/>
              <a:buFont typeface="Arial"/>
              <a:buNone/>
              <a:defRPr sz="675"/>
            </a:lvl7pPr>
            <a:lvl8pPr marL="3657600" lvl="7" indent="-228600" algn="l">
              <a:lnSpc>
                <a:spcPct val="100000"/>
              </a:lnSpc>
              <a:spcBef>
                <a:spcPts val="0"/>
              </a:spcBef>
              <a:spcAft>
                <a:spcPts val="0"/>
              </a:spcAft>
              <a:buClr>
                <a:schemeClr val="dk1"/>
              </a:buClr>
              <a:buSzPts val="675"/>
              <a:buFont typeface="Arial"/>
              <a:buNone/>
              <a:defRPr sz="675"/>
            </a:lvl8pPr>
            <a:lvl9pPr marL="4114800" lvl="8" indent="-228600" algn="l">
              <a:lnSpc>
                <a:spcPct val="100000"/>
              </a:lnSpc>
              <a:spcBef>
                <a:spcPts val="0"/>
              </a:spcBef>
              <a:spcAft>
                <a:spcPts val="0"/>
              </a:spcAft>
              <a:buClr>
                <a:schemeClr val="dk1"/>
              </a:buClr>
              <a:buSzPts val="675"/>
              <a:buFont typeface="Arial"/>
              <a:buNone/>
              <a:defRPr sz="675"/>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2_Divider slide 1">
  <p:cSld name="2_Divider slide 1">
    <p:bg>
      <p:bgPr>
        <a:blipFill>
          <a:blip r:embed="rId2">
            <a:alphaModFix/>
          </a:blip>
          <a:stretch>
            <a:fillRect/>
          </a:stretch>
        </a:blipFill>
        <a:effectLst/>
      </p:bgPr>
    </p:bg>
    <p:spTree>
      <p:nvGrpSpPr>
        <p:cNvPr id="1" name="Shape 35"/>
        <p:cNvGrpSpPr/>
        <p:nvPr/>
      </p:nvGrpSpPr>
      <p:grpSpPr>
        <a:xfrm>
          <a:off x="0" y="0"/>
          <a:ext cx="0" cy="0"/>
          <a:chOff x="0" y="0"/>
          <a:chExt cx="0" cy="0"/>
        </a:xfrm>
      </p:grpSpPr>
      <p:sp>
        <p:nvSpPr>
          <p:cNvPr id="36" name="Google Shape;36;p18"/>
          <p:cNvSpPr txBox="1">
            <a:spLocks noGrp="1"/>
          </p:cNvSpPr>
          <p:nvPr>
            <p:ph type="title"/>
          </p:nvPr>
        </p:nvSpPr>
        <p:spPr>
          <a:xfrm>
            <a:off x="1" y="2420888"/>
            <a:ext cx="7870371" cy="1008112"/>
          </a:xfrm>
          <a:prstGeom prst="rect">
            <a:avLst/>
          </a:prstGeom>
          <a:noFill/>
          <a:ln>
            <a:noFill/>
          </a:ln>
        </p:spPr>
        <p:txBody>
          <a:bodyPr spcFirstLastPara="1" wrap="square" lIns="0" tIns="0" rIns="0" bIns="0" anchor="ctr" anchorCtr="0">
            <a:noAutofit/>
          </a:bodyPr>
          <a:lstStyle>
            <a:lvl1pPr lvl="0" algn="ctr">
              <a:lnSpc>
                <a:spcPct val="100000"/>
              </a:lnSpc>
              <a:spcBef>
                <a:spcPts val="0"/>
              </a:spcBef>
              <a:spcAft>
                <a:spcPts val="0"/>
              </a:spcAft>
              <a:buSzPts val="1400"/>
              <a:buNone/>
              <a:defRPr sz="28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18"/>
          <p:cNvSpPr txBox="1">
            <a:spLocks noGrp="1"/>
          </p:cNvSpPr>
          <p:nvPr>
            <p:ph type="body" idx="1"/>
          </p:nvPr>
        </p:nvSpPr>
        <p:spPr>
          <a:xfrm>
            <a:off x="1" y="3556049"/>
            <a:ext cx="7870371" cy="881062"/>
          </a:xfrm>
          <a:prstGeom prst="rect">
            <a:avLst/>
          </a:prstGeom>
          <a:noFill/>
          <a:ln>
            <a:noFill/>
          </a:ln>
        </p:spPr>
        <p:txBody>
          <a:bodyPr spcFirstLastPara="1" wrap="square" lIns="0" tIns="0" rIns="0" bIns="0" anchor="ctr" anchorCtr="0">
            <a:noAutofit/>
          </a:bodyPr>
          <a:lstStyle>
            <a:lvl1pPr marL="457200" lvl="0" indent="-228600" algn="ctr">
              <a:lnSpc>
                <a:spcPct val="100000"/>
              </a:lnSpc>
              <a:spcBef>
                <a:spcPts val="0"/>
              </a:spcBef>
              <a:spcAft>
                <a:spcPts val="0"/>
              </a:spcAft>
              <a:buSzPts val="2000"/>
              <a:buNone/>
              <a:defRPr sz="2000">
                <a:solidFill>
                  <a:schemeClr val="dk1"/>
                </a:solidFill>
              </a:defRPr>
            </a:lvl1pPr>
            <a:lvl2pPr marL="914400" lvl="1" indent="-228600" algn="l">
              <a:lnSpc>
                <a:spcPct val="100000"/>
              </a:lnSpc>
              <a:spcBef>
                <a:spcPts val="0"/>
              </a:spcBef>
              <a:spcAft>
                <a:spcPts val="0"/>
              </a:spcAft>
              <a:buSzPts val="900"/>
              <a:buNone/>
              <a:defRPr sz="900"/>
            </a:lvl2pPr>
            <a:lvl3pPr marL="1371600" lvl="2" indent="-228600" algn="l">
              <a:lnSpc>
                <a:spcPct val="100000"/>
              </a:lnSpc>
              <a:spcBef>
                <a:spcPts val="0"/>
              </a:spcBef>
              <a:spcAft>
                <a:spcPts val="0"/>
              </a:spcAft>
              <a:buSzPts val="751"/>
              <a:buNone/>
              <a:defRPr sz="751"/>
            </a:lvl3pPr>
            <a:lvl4pPr marL="1828800" lvl="3" indent="-228600" algn="l">
              <a:lnSpc>
                <a:spcPct val="100000"/>
              </a:lnSpc>
              <a:spcBef>
                <a:spcPts val="0"/>
              </a:spcBef>
              <a:spcAft>
                <a:spcPts val="0"/>
              </a:spcAft>
              <a:buSzPts val="675"/>
              <a:buNone/>
              <a:defRPr sz="675"/>
            </a:lvl4pPr>
            <a:lvl5pPr marL="2286000" lvl="4" indent="-228600" algn="l">
              <a:lnSpc>
                <a:spcPct val="100000"/>
              </a:lnSpc>
              <a:spcBef>
                <a:spcPts val="0"/>
              </a:spcBef>
              <a:spcAft>
                <a:spcPts val="0"/>
              </a:spcAft>
              <a:buSzPts val="675"/>
              <a:buNone/>
              <a:defRPr sz="675"/>
            </a:lvl5pPr>
            <a:lvl6pPr marL="2743200" lvl="5" indent="-228600" algn="l">
              <a:lnSpc>
                <a:spcPct val="100000"/>
              </a:lnSpc>
              <a:spcBef>
                <a:spcPts val="0"/>
              </a:spcBef>
              <a:spcAft>
                <a:spcPts val="0"/>
              </a:spcAft>
              <a:buClr>
                <a:schemeClr val="dk1"/>
              </a:buClr>
              <a:buSzPts val="675"/>
              <a:buFont typeface="Arial"/>
              <a:buNone/>
              <a:defRPr sz="675"/>
            </a:lvl6pPr>
            <a:lvl7pPr marL="3200400" lvl="6" indent="-228600" algn="l">
              <a:lnSpc>
                <a:spcPct val="100000"/>
              </a:lnSpc>
              <a:spcBef>
                <a:spcPts val="0"/>
              </a:spcBef>
              <a:spcAft>
                <a:spcPts val="0"/>
              </a:spcAft>
              <a:buClr>
                <a:schemeClr val="dk1"/>
              </a:buClr>
              <a:buSzPts val="675"/>
              <a:buFont typeface="Arial"/>
              <a:buNone/>
              <a:defRPr sz="675"/>
            </a:lvl7pPr>
            <a:lvl8pPr marL="3657600" lvl="7" indent="-228600" algn="l">
              <a:lnSpc>
                <a:spcPct val="100000"/>
              </a:lnSpc>
              <a:spcBef>
                <a:spcPts val="0"/>
              </a:spcBef>
              <a:spcAft>
                <a:spcPts val="0"/>
              </a:spcAft>
              <a:buClr>
                <a:schemeClr val="dk1"/>
              </a:buClr>
              <a:buSzPts val="675"/>
              <a:buFont typeface="Arial"/>
              <a:buNone/>
              <a:defRPr sz="675"/>
            </a:lvl8pPr>
            <a:lvl9pPr marL="4114800" lvl="8" indent="-228600" algn="l">
              <a:lnSpc>
                <a:spcPct val="100000"/>
              </a:lnSpc>
              <a:spcBef>
                <a:spcPts val="0"/>
              </a:spcBef>
              <a:spcAft>
                <a:spcPts val="0"/>
              </a:spcAft>
              <a:buClr>
                <a:schemeClr val="dk1"/>
              </a:buClr>
              <a:buSzPts val="675"/>
              <a:buFont typeface="Arial"/>
              <a:buNone/>
              <a:defRPr sz="675"/>
            </a:lvl9pPr>
          </a:lstStyle>
          <a:p>
            <a:endParaRPr/>
          </a:p>
        </p:txBody>
      </p:sp>
      <p:sp>
        <p:nvSpPr>
          <p:cNvPr id="38" name="Google Shape;38;p18"/>
          <p:cNvSpPr txBox="1">
            <a:spLocks noGrp="1"/>
          </p:cNvSpPr>
          <p:nvPr>
            <p:ph type="body" idx="2"/>
          </p:nvPr>
        </p:nvSpPr>
        <p:spPr>
          <a:xfrm>
            <a:off x="1" y="6381549"/>
            <a:ext cx="7870371" cy="311082"/>
          </a:xfrm>
          <a:prstGeom prst="rect">
            <a:avLst/>
          </a:prstGeom>
          <a:noFill/>
          <a:ln>
            <a:noFill/>
          </a:ln>
        </p:spPr>
        <p:txBody>
          <a:bodyPr spcFirstLastPara="1" wrap="square" lIns="0" tIns="0" rIns="0" bIns="0" anchor="ctr" anchorCtr="0">
            <a:noAutofit/>
          </a:bodyPr>
          <a:lstStyle>
            <a:lvl1pPr marL="457200" lvl="0" indent="-228600" algn="ctr">
              <a:lnSpc>
                <a:spcPct val="100000"/>
              </a:lnSpc>
              <a:spcBef>
                <a:spcPts val="0"/>
              </a:spcBef>
              <a:spcAft>
                <a:spcPts val="0"/>
              </a:spcAft>
              <a:buSzPts val="1200"/>
              <a:buNone/>
              <a:defRPr sz="1200">
                <a:solidFill>
                  <a:srgbClr val="999999"/>
                </a:solidFill>
              </a:defRPr>
            </a:lvl1pPr>
            <a:lvl2pPr marL="914400" lvl="1" indent="-228600" algn="l">
              <a:lnSpc>
                <a:spcPct val="100000"/>
              </a:lnSpc>
              <a:spcBef>
                <a:spcPts val="0"/>
              </a:spcBef>
              <a:spcAft>
                <a:spcPts val="0"/>
              </a:spcAft>
              <a:buSzPts val="900"/>
              <a:buNone/>
              <a:defRPr sz="900"/>
            </a:lvl2pPr>
            <a:lvl3pPr marL="1371600" lvl="2" indent="-228600" algn="l">
              <a:lnSpc>
                <a:spcPct val="100000"/>
              </a:lnSpc>
              <a:spcBef>
                <a:spcPts val="0"/>
              </a:spcBef>
              <a:spcAft>
                <a:spcPts val="0"/>
              </a:spcAft>
              <a:buSzPts val="751"/>
              <a:buNone/>
              <a:defRPr sz="751"/>
            </a:lvl3pPr>
            <a:lvl4pPr marL="1828800" lvl="3" indent="-228600" algn="l">
              <a:lnSpc>
                <a:spcPct val="100000"/>
              </a:lnSpc>
              <a:spcBef>
                <a:spcPts val="0"/>
              </a:spcBef>
              <a:spcAft>
                <a:spcPts val="0"/>
              </a:spcAft>
              <a:buSzPts val="675"/>
              <a:buNone/>
              <a:defRPr sz="675"/>
            </a:lvl4pPr>
            <a:lvl5pPr marL="2286000" lvl="4" indent="-228600" algn="l">
              <a:lnSpc>
                <a:spcPct val="100000"/>
              </a:lnSpc>
              <a:spcBef>
                <a:spcPts val="0"/>
              </a:spcBef>
              <a:spcAft>
                <a:spcPts val="0"/>
              </a:spcAft>
              <a:buSzPts val="675"/>
              <a:buNone/>
              <a:defRPr sz="675"/>
            </a:lvl5pPr>
            <a:lvl6pPr marL="2743200" lvl="5" indent="-228600" algn="l">
              <a:lnSpc>
                <a:spcPct val="100000"/>
              </a:lnSpc>
              <a:spcBef>
                <a:spcPts val="0"/>
              </a:spcBef>
              <a:spcAft>
                <a:spcPts val="0"/>
              </a:spcAft>
              <a:buClr>
                <a:schemeClr val="dk1"/>
              </a:buClr>
              <a:buSzPts val="675"/>
              <a:buFont typeface="Arial"/>
              <a:buNone/>
              <a:defRPr sz="675"/>
            </a:lvl6pPr>
            <a:lvl7pPr marL="3200400" lvl="6" indent="-228600" algn="l">
              <a:lnSpc>
                <a:spcPct val="100000"/>
              </a:lnSpc>
              <a:spcBef>
                <a:spcPts val="0"/>
              </a:spcBef>
              <a:spcAft>
                <a:spcPts val="0"/>
              </a:spcAft>
              <a:buClr>
                <a:schemeClr val="dk1"/>
              </a:buClr>
              <a:buSzPts val="675"/>
              <a:buFont typeface="Arial"/>
              <a:buNone/>
              <a:defRPr sz="675"/>
            </a:lvl7pPr>
            <a:lvl8pPr marL="3657600" lvl="7" indent="-228600" algn="l">
              <a:lnSpc>
                <a:spcPct val="100000"/>
              </a:lnSpc>
              <a:spcBef>
                <a:spcPts val="0"/>
              </a:spcBef>
              <a:spcAft>
                <a:spcPts val="0"/>
              </a:spcAft>
              <a:buClr>
                <a:schemeClr val="dk1"/>
              </a:buClr>
              <a:buSzPts val="675"/>
              <a:buFont typeface="Arial"/>
              <a:buNone/>
              <a:defRPr sz="675"/>
            </a:lvl8pPr>
            <a:lvl9pPr marL="4114800" lvl="8" indent="-228600" algn="l">
              <a:lnSpc>
                <a:spcPct val="100000"/>
              </a:lnSpc>
              <a:spcBef>
                <a:spcPts val="0"/>
              </a:spcBef>
              <a:spcAft>
                <a:spcPts val="0"/>
              </a:spcAft>
              <a:buClr>
                <a:schemeClr val="dk1"/>
              </a:buClr>
              <a:buSzPts val="675"/>
              <a:buFont typeface="Arial"/>
              <a:buNone/>
              <a:defRPr sz="675"/>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1_Title slide">
  <p:cSld name="1_Title slide">
    <p:bg>
      <p:bgPr>
        <a:blipFill>
          <a:blip r:embed="rId2">
            <a:alphaModFix/>
          </a:blip>
          <a:stretch>
            <a:fillRect/>
          </a:stretch>
        </a:blipFill>
        <a:effectLst/>
      </p:bgPr>
    </p:bg>
    <p:spTree>
      <p:nvGrpSpPr>
        <p:cNvPr id="1" name="Shape 39"/>
        <p:cNvGrpSpPr/>
        <p:nvPr/>
      </p:nvGrpSpPr>
      <p:grpSpPr>
        <a:xfrm>
          <a:off x="0" y="0"/>
          <a:ext cx="0" cy="0"/>
          <a:chOff x="0" y="0"/>
          <a:chExt cx="0" cy="0"/>
        </a:xfrm>
      </p:grpSpPr>
      <p:sp>
        <p:nvSpPr>
          <p:cNvPr id="40" name="Google Shape;40;p16"/>
          <p:cNvSpPr txBox="1">
            <a:spLocks noGrp="1"/>
          </p:cNvSpPr>
          <p:nvPr>
            <p:ph type="body" idx="1"/>
          </p:nvPr>
        </p:nvSpPr>
        <p:spPr>
          <a:xfrm>
            <a:off x="3" y="3973612"/>
            <a:ext cx="7855028" cy="483150"/>
          </a:xfrm>
          <a:prstGeom prst="rect">
            <a:avLst/>
          </a:prstGeom>
          <a:noFill/>
          <a:ln>
            <a:noFill/>
          </a:ln>
        </p:spPr>
        <p:txBody>
          <a:bodyPr spcFirstLastPara="1" wrap="square" lIns="0" tIns="0" rIns="0" bIns="0" anchor="ctr" anchorCtr="0">
            <a:noAutofit/>
          </a:bodyPr>
          <a:lstStyle>
            <a:lvl1pPr marL="457200" lvl="0" indent="-228600" algn="ctr">
              <a:lnSpc>
                <a:spcPct val="100000"/>
              </a:lnSpc>
              <a:spcBef>
                <a:spcPts val="0"/>
              </a:spcBef>
              <a:spcAft>
                <a:spcPts val="0"/>
              </a:spcAft>
              <a:buSzPts val="2000"/>
              <a:buNone/>
              <a:defRPr sz="2000">
                <a:solidFill>
                  <a:schemeClr val="dk1"/>
                </a:solidFill>
              </a:defRPr>
            </a:lvl1pPr>
            <a:lvl2pPr marL="914400" lvl="1" indent="-228600" algn="l">
              <a:lnSpc>
                <a:spcPct val="100000"/>
              </a:lnSpc>
              <a:spcBef>
                <a:spcPts val="0"/>
              </a:spcBef>
              <a:spcAft>
                <a:spcPts val="0"/>
              </a:spcAft>
              <a:buSzPts val="900"/>
              <a:buNone/>
              <a:defRPr sz="900"/>
            </a:lvl2pPr>
            <a:lvl3pPr marL="1371600" lvl="2" indent="-228600" algn="l">
              <a:lnSpc>
                <a:spcPct val="100000"/>
              </a:lnSpc>
              <a:spcBef>
                <a:spcPts val="0"/>
              </a:spcBef>
              <a:spcAft>
                <a:spcPts val="0"/>
              </a:spcAft>
              <a:buSzPts val="751"/>
              <a:buNone/>
              <a:defRPr sz="751"/>
            </a:lvl3pPr>
            <a:lvl4pPr marL="1828800" lvl="3" indent="-228600" algn="l">
              <a:lnSpc>
                <a:spcPct val="100000"/>
              </a:lnSpc>
              <a:spcBef>
                <a:spcPts val="0"/>
              </a:spcBef>
              <a:spcAft>
                <a:spcPts val="0"/>
              </a:spcAft>
              <a:buSzPts val="675"/>
              <a:buNone/>
              <a:defRPr sz="675"/>
            </a:lvl4pPr>
            <a:lvl5pPr marL="2286000" lvl="4" indent="-228600" algn="l">
              <a:lnSpc>
                <a:spcPct val="100000"/>
              </a:lnSpc>
              <a:spcBef>
                <a:spcPts val="0"/>
              </a:spcBef>
              <a:spcAft>
                <a:spcPts val="0"/>
              </a:spcAft>
              <a:buSzPts val="675"/>
              <a:buNone/>
              <a:defRPr sz="675"/>
            </a:lvl5pPr>
            <a:lvl6pPr marL="2743200" lvl="5" indent="-228600" algn="l">
              <a:lnSpc>
                <a:spcPct val="100000"/>
              </a:lnSpc>
              <a:spcBef>
                <a:spcPts val="0"/>
              </a:spcBef>
              <a:spcAft>
                <a:spcPts val="0"/>
              </a:spcAft>
              <a:buClr>
                <a:schemeClr val="dk1"/>
              </a:buClr>
              <a:buSzPts val="675"/>
              <a:buFont typeface="Arial"/>
              <a:buNone/>
              <a:defRPr sz="675"/>
            </a:lvl6pPr>
            <a:lvl7pPr marL="3200400" lvl="6" indent="-228600" algn="l">
              <a:lnSpc>
                <a:spcPct val="100000"/>
              </a:lnSpc>
              <a:spcBef>
                <a:spcPts val="0"/>
              </a:spcBef>
              <a:spcAft>
                <a:spcPts val="0"/>
              </a:spcAft>
              <a:buClr>
                <a:schemeClr val="dk1"/>
              </a:buClr>
              <a:buSzPts val="675"/>
              <a:buFont typeface="Arial"/>
              <a:buNone/>
              <a:defRPr sz="675"/>
            </a:lvl7pPr>
            <a:lvl8pPr marL="3657600" lvl="7" indent="-228600" algn="l">
              <a:lnSpc>
                <a:spcPct val="100000"/>
              </a:lnSpc>
              <a:spcBef>
                <a:spcPts val="0"/>
              </a:spcBef>
              <a:spcAft>
                <a:spcPts val="0"/>
              </a:spcAft>
              <a:buClr>
                <a:schemeClr val="dk1"/>
              </a:buClr>
              <a:buSzPts val="675"/>
              <a:buFont typeface="Arial"/>
              <a:buNone/>
              <a:defRPr sz="675"/>
            </a:lvl8pPr>
            <a:lvl9pPr marL="4114800" lvl="8" indent="-228600" algn="l">
              <a:lnSpc>
                <a:spcPct val="100000"/>
              </a:lnSpc>
              <a:spcBef>
                <a:spcPts val="0"/>
              </a:spcBef>
              <a:spcAft>
                <a:spcPts val="0"/>
              </a:spcAft>
              <a:buClr>
                <a:schemeClr val="dk1"/>
              </a:buClr>
              <a:buSzPts val="675"/>
              <a:buFont typeface="Arial"/>
              <a:buNone/>
              <a:defRPr sz="675"/>
            </a:lvl9pPr>
          </a:lstStyle>
          <a:p>
            <a:endParaRPr/>
          </a:p>
        </p:txBody>
      </p:sp>
      <p:sp>
        <p:nvSpPr>
          <p:cNvPr id="41" name="Google Shape;41;p16"/>
          <p:cNvSpPr txBox="1">
            <a:spLocks noGrp="1"/>
          </p:cNvSpPr>
          <p:nvPr>
            <p:ph type="title"/>
          </p:nvPr>
        </p:nvSpPr>
        <p:spPr>
          <a:xfrm>
            <a:off x="3" y="2883272"/>
            <a:ext cx="7855028" cy="864096"/>
          </a:xfrm>
          <a:prstGeom prst="rect">
            <a:avLst/>
          </a:prstGeom>
          <a:noFill/>
          <a:ln>
            <a:noFill/>
          </a:ln>
        </p:spPr>
        <p:txBody>
          <a:bodyPr spcFirstLastPara="1" wrap="square" lIns="0" tIns="0" rIns="0" bIns="0" anchor="ctr" anchorCtr="0">
            <a:noAutofit/>
          </a:bodyPr>
          <a:lstStyle>
            <a:lvl1pPr lvl="0" algn="ctr">
              <a:lnSpc>
                <a:spcPct val="100000"/>
              </a:lnSpc>
              <a:spcBef>
                <a:spcPts val="0"/>
              </a:spcBef>
              <a:spcAft>
                <a:spcPts val="0"/>
              </a:spcAft>
              <a:buSzPts val="1400"/>
              <a:buNone/>
              <a:defRPr sz="28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16"/>
          <p:cNvSpPr txBox="1"/>
          <p:nvPr/>
        </p:nvSpPr>
        <p:spPr>
          <a:xfrm>
            <a:off x="1769425" y="5055494"/>
            <a:ext cx="4653146"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chemeClr val="dk1"/>
                </a:solidFill>
                <a:latin typeface="Arial"/>
                <a:ea typeface="Arial"/>
                <a:cs typeface="Arial"/>
                <a:sym typeface="Arial"/>
              </a:rPr>
              <a:t>Centre for Charity Effectiveness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200"/>
              <a:buFont typeface="Arial"/>
              <a:buNone/>
            </a:pPr>
            <a:r>
              <a:rPr lang="en-US" sz="1200" b="0" i="1" u="none" strike="noStrike" cap="none">
                <a:solidFill>
                  <a:schemeClr val="dk1"/>
                </a:solidFill>
                <a:latin typeface="Arial"/>
                <a:ea typeface="Arial"/>
                <a:cs typeface="Arial"/>
                <a:sym typeface="Arial"/>
              </a:rPr>
              <a:t>Intellectual leadership: developing talent, enhancing performance</a:t>
            </a:r>
            <a:endParaRPr sz="1400" b="0" i="0" u="none" strike="noStrike" cap="none">
              <a:solidFill>
                <a:srgbClr val="000000"/>
              </a:solidFill>
              <a:latin typeface="Arial"/>
              <a:ea typeface="Arial"/>
              <a:cs typeface="Arial"/>
              <a:sym typeface="Arial"/>
            </a:endParaRPr>
          </a:p>
        </p:txBody>
      </p:sp>
      <p:sp>
        <p:nvSpPr>
          <p:cNvPr id="43" name="Google Shape;43;p16"/>
          <p:cNvSpPr txBox="1"/>
          <p:nvPr/>
        </p:nvSpPr>
        <p:spPr>
          <a:xfrm>
            <a:off x="478971" y="6085114"/>
            <a:ext cx="1905000"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Arial"/>
                <a:ea typeface="Arial"/>
                <a:cs typeface="Arial"/>
                <a:sym typeface="Arial"/>
              </a:rPr>
              <a:t>CCE@City.ac.uk</a:t>
            </a:r>
            <a:endParaRPr sz="1400" b="0" i="0" u="none" strike="noStrike" cap="none">
              <a:solidFill>
                <a:srgbClr val="000000"/>
              </a:solidFill>
              <a:latin typeface="Arial"/>
              <a:ea typeface="Arial"/>
              <a:cs typeface="Arial"/>
              <a:sym typeface="Arial"/>
            </a:endParaRPr>
          </a:p>
        </p:txBody>
      </p:sp>
      <p:sp>
        <p:nvSpPr>
          <p:cNvPr id="44" name="Google Shape;44;p16"/>
          <p:cNvSpPr txBox="1"/>
          <p:nvPr/>
        </p:nvSpPr>
        <p:spPr>
          <a:xfrm>
            <a:off x="5780322" y="6085114"/>
            <a:ext cx="1534885"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Arial"/>
                <a:ea typeface="Arial"/>
                <a:cs typeface="Arial"/>
                <a:sym typeface="Arial"/>
              </a:rPr>
              <a:t>@BayesCCE</a:t>
            </a:r>
            <a:endParaRPr sz="1400" b="0" i="0" u="none" strike="noStrike" cap="none">
              <a:solidFill>
                <a:srgbClr val="000000"/>
              </a:solidFill>
              <a:latin typeface="Arial"/>
              <a:ea typeface="Arial"/>
              <a:cs typeface="Arial"/>
              <a:sym typeface="Arial"/>
            </a:endParaRPr>
          </a:p>
        </p:txBody>
      </p:sp>
      <p:pic>
        <p:nvPicPr>
          <p:cNvPr id="45" name="Google Shape;45;p16"/>
          <p:cNvPicPr preferRelativeResize="0"/>
          <p:nvPr/>
        </p:nvPicPr>
        <p:blipFill rotWithShape="1">
          <a:blip r:embed="rId3">
            <a:alphaModFix/>
          </a:blip>
          <a:srcRect/>
          <a:stretch/>
        </p:blipFill>
        <p:spPr>
          <a:xfrm>
            <a:off x="5519479" y="6135656"/>
            <a:ext cx="347502" cy="268247"/>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1_Title and Content">
  <p:cSld name="1_Title and Content">
    <p:bg>
      <p:bgPr>
        <a:solidFill>
          <a:schemeClr val="lt1"/>
        </a:solidFill>
        <a:effectLst/>
      </p:bgPr>
    </p:bg>
    <p:spTree>
      <p:nvGrpSpPr>
        <p:cNvPr id="1" name="Shape 46"/>
        <p:cNvGrpSpPr/>
        <p:nvPr/>
      </p:nvGrpSpPr>
      <p:grpSpPr>
        <a:xfrm>
          <a:off x="0" y="0"/>
          <a:ext cx="0" cy="0"/>
          <a:chOff x="0" y="0"/>
          <a:chExt cx="0" cy="0"/>
        </a:xfrm>
      </p:grpSpPr>
      <p:sp>
        <p:nvSpPr>
          <p:cNvPr id="47" name="Google Shape;47;p22"/>
          <p:cNvSpPr txBox="1">
            <a:spLocks noGrp="1"/>
          </p:cNvSpPr>
          <p:nvPr>
            <p:ph type="title"/>
          </p:nvPr>
        </p:nvSpPr>
        <p:spPr>
          <a:xfrm>
            <a:off x="437548" y="1076673"/>
            <a:ext cx="11315248" cy="785542"/>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1400"/>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22"/>
          <p:cNvSpPr txBox="1">
            <a:spLocks noGrp="1"/>
          </p:cNvSpPr>
          <p:nvPr>
            <p:ph type="body" idx="1"/>
          </p:nvPr>
        </p:nvSpPr>
        <p:spPr>
          <a:xfrm>
            <a:off x="437547" y="2032000"/>
            <a:ext cx="11315248" cy="4419600"/>
          </a:xfrm>
          <a:prstGeom prst="rect">
            <a:avLst/>
          </a:prstGeom>
          <a:noFill/>
          <a:ln>
            <a:noFill/>
          </a:ln>
        </p:spPr>
        <p:txBody>
          <a:bodyPr spcFirstLastPara="1" wrap="square" lIns="0" tIns="0" rIns="0" bIns="0" anchor="t" anchorCtr="0">
            <a:noAutofit/>
          </a:bodyPr>
          <a:lstStyle>
            <a:lvl1pPr marL="457200" lvl="0" indent="-342900" algn="l">
              <a:lnSpc>
                <a:spcPct val="100000"/>
              </a:lnSpc>
              <a:spcBef>
                <a:spcPts val="0"/>
              </a:spcBef>
              <a:spcAft>
                <a:spcPts val="0"/>
              </a:spcAft>
              <a:buClr>
                <a:srgbClr val="C9122B"/>
              </a:buClr>
              <a:buSzPts val="1800"/>
              <a:buFont typeface="Merriweather Sans"/>
              <a:buChar char="■"/>
              <a:defRPr>
                <a:solidFill>
                  <a:schemeClr val="dk1"/>
                </a:solidFill>
              </a:defRPr>
            </a:lvl1pPr>
            <a:lvl2pPr marL="914400" lvl="1" indent="-333438" algn="l">
              <a:lnSpc>
                <a:spcPct val="100000"/>
              </a:lnSpc>
              <a:spcBef>
                <a:spcPts val="0"/>
              </a:spcBef>
              <a:spcAft>
                <a:spcPts val="0"/>
              </a:spcAft>
              <a:buClr>
                <a:srgbClr val="C9122B"/>
              </a:buClr>
              <a:buSzPts val="1651"/>
              <a:buFont typeface="Merriweather Sans"/>
              <a:buChar char="■"/>
              <a:defRPr>
                <a:solidFill>
                  <a:schemeClr val="dk1"/>
                </a:solidFill>
              </a:defRPr>
            </a:lvl2pPr>
            <a:lvl3pPr marL="1371600" lvl="2" indent="-323850" algn="l">
              <a:lnSpc>
                <a:spcPct val="100000"/>
              </a:lnSpc>
              <a:spcBef>
                <a:spcPts val="0"/>
              </a:spcBef>
              <a:spcAft>
                <a:spcPts val="0"/>
              </a:spcAft>
              <a:buClr>
                <a:srgbClr val="C9122B"/>
              </a:buClr>
              <a:buSzPts val="1500"/>
              <a:buFont typeface="Merriweather Sans"/>
              <a:buChar char="■"/>
              <a:defRPr>
                <a:solidFill>
                  <a:schemeClr val="dk1"/>
                </a:solidFill>
              </a:defRPr>
            </a:lvl3pPr>
            <a:lvl4pPr marL="1828800" lvl="3" indent="-314388" algn="l">
              <a:lnSpc>
                <a:spcPct val="100000"/>
              </a:lnSpc>
              <a:spcBef>
                <a:spcPts val="0"/>
              </a:spcBef>
              <a:spcAft>
                <a:spcPts val="0"/>
              </a:spcAft>
              <a:buClr>
                <a:srgbClr val="C9122B"/>
              </a:buClr>
              <a:buSzPts val="1351"/>
              <a:buFont typeface="Merriweather Sans"/>
              <a:buChar char="■"/>
              <a:defRPr sz="1351">
                <a:solidFill>
                  <a:schemeClr val="dk1"/>
                </a:solidFill>
              </a:defRPr>
            </a:lvl4pPr>
            <a:lvl5pPr marL="2286000" lvl="4" indent="-314388" algn="l">
              <a:lnSpc>
                <a:spcPct val="100000"/>
              </a:lnSpc>
              <a:spcBef>
                <a:spcPts val="0"/>
              </a:spcBef>
              <a:spcAft>
                <a:spcPts val="0"/>
              </a:spcAft>
              <a:buClr>
                <a:srgbClr val="C9122B"/>
              </a:buClr>
              <a:buSzPts val="1351"/>
              <a:buFont typeface="Merriweather Sans"/>
              <a:buChar char="■"/>
              <a:defRPr sz="1351">
                <a:solidFill>
                  <a:schemeClr val="dk1"/>
                </a:solidFill>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sp>
        <p:nvSpPr>
          <p:cNvPr id="49" name="Google Shape;49;p22"/>
          <p:cNvSpPr/>
          <p:nvPr/>
        </p:nvSpPr>
        <p:spPr>
          <a:xfrm>
            <a:off x="1" y="0"/>
            <a:ext cx="739763" cy="720000"/>
          </a:xfrm>
          <a:custGeom>
            <a:avLst/>
            <a:gdLst/>
            <a:ahLst/>
            <a:cxnLst/>
            <a:rect l="l" t="t" r="r" b="b"/>
            <a:pathLst>
              <a:path w="1012" h="1013" extrusionOk="0">
                <a:moveTo>
                  <a:pt x="1012" y="0"/>
                </a:moveTo>
                <a:lnTo>
                  <a:pt x="506" y="0"/>
                </a:lnTo>
                <a:lnTo>
                  <a:pt x="0" y="0"/>
                </a:lnTo>
                <a:lnTo>
                  <a:pt x="0" y="506"/>
                </a:lnTo>
                <a:lnTo>
                  <a:pt x="0" y="1013"/>
                </a:lnTo>
                <a:lnTo>
                  <a:pt x="506" y="1013"/>
                </a:lnTo>
                <a:lnTo>
                  <a:pt x="506" y="506"/>
                </a:lnTo>
                <a:lnTo>
                  <a:pt x="1012" y="506"/>
                </a:lnTo>
                <a:lnTo>
                  <a:pt x="1012" y="0"/>
                </a:lnTo>
                <a:close/>
              </a:path>
            </a:pathLst>
          </a:custGeom>
          <a:solidFill>
            <a:srgbClr val="B0AAA7"/>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0" name="Google Shape;50;p22"/>
          <p:cNvSpPr/>
          <p:nvPr/>
        </p:nvSpPr>
        <p:spPr>
          <a:xfrm>
            <a:off x="7180796" y="190956"/>
            <a:ext cx="4572000" cy="430887"/>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Arial"/>
              <a:buNone/>
            </a:pPr>
            <a:r>
              <a:rPr lang="en-US" sz="1200" b="1" i="0" u="none" strike="noStrike" cap="none">
                <a:solidFill>
                  <a:schemeClr val="dk1"/>
                </a:solidFill>
                <a:latin typeface="Arial"/>
                <a:ea typeface="Arial"/>
                <a:cs typeface="Arial"/>
                <a:sym typeface="Arial"/>
              </a:rPr>
              <a:t>Centre for Charity Effectiveness</a:t>
            </a:r>
            <a:br>
              <a:rPr lang="en-US" sz="1800" b="0" i="0" u="none" strike="noStrike" cap="none">
                <a:solidFill>
                  <a:schemeClr val="dk1"/>
                </a:solidFill>
                <a:latin typeface="Arial"/>
                <a:ea typeface="Arial"/>
                <a:cs typeface="Arial"/>
                <a:sym typeface="Arial"/>
              </a:rPr>
            </a:br>
            <a:r>
              <a:rPr lang="en-US" sz="1000" b="0" i="1" u="none" strike="noStrike" cap="none">
                <a:solidFill>
                  <a:srgbClr val="7F7F7F"/>
                </a:solidFill>
                <a:latin typeface="Arial"/>
                <a:ea typeface="Arial"/>
                <a:cs typeface="Arial"/>
                <a:sym typeface="Arial"/>
              </a:rPr>
              <a:t>Intellectual leadership: developing talent, enhancing performance</a:t>
            </a:r>
            <a:endParaRPr sz="1000" b="0" i="1" u="none" strike="noStrike" cap="none">
              <a:solidFill>
                <a:srgbClr val="7F7F7F"/>
              </a:solidFill>
              <a:latin typeface="Arial"/>
              <a:ea typeface="Arial"/>
              <a:cs typeface="Arial"/>
              <a:sym typeface="Arial"/>
            </a:endParaRPr>
          </a:p>
        </p:txBody>
      </p:sp>
    </p:spTree>
  </p:cSld>
  <p:clrMapOvr>
    <a:masterClrMapping/>
  </p:clrMapOvr>
  <p:extLst>
    <p:ext uri="{DCECCB84-F9BA-43D5-87BE-67443E8EF086}">
      <p15:sldGuideLst xmlns:p15="http://schemas.microsoft.com/office/powerpoint/2012/main">
        <p15:guide id="1" orient="horz" pos="799">
          <p15:clr>
            <a:srgbClr val="FBAE40"/>
          </p15:clr>
        </p15:guide>
        <p15:guide id="2" pos="301">
          <p15:clr>
            <a:srgbClr val="FBAE40"/>
          </p15:clr>
        </p15:guide>
        <p15:guide id="3" pos="7379">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Two Content">
  <p:cSld name="Two Content">
    <p:bg>
      <p:bgPr>
        <a:solidFill>
          <a:schemeClr val="lt1"/>
        </a:solidFill>
        <a:effectLst/>
      </p:bgPr>
    </p:bg>
    <p:spTree>
      <p:nvGrpSpPr>
        <p:cNvPr id="1" name="Shape 51"/>
        <p:cNvGrpSpPr/>
        <p:nvPr/>
      </p:nvGrpSpPr>
      <p:grpSpPr>
        <a:xfrm>
          <a:off x="0" y="0"/>
          <a:ext cx="0" cy="0"/>
          <a:chOff x="0" y="0"/>
          <a:chExt cx="0" cy="0"/>
        </a:xfrm>
      </p:grpSpPr>
      <p:sp>
        <p:nvSpPr>
          <p:cNvPr id="52" name="Google Shape;52;p23"/>
          <p:cNvSpPr/>
          <p:nvPr/>
        </p:nvSpPr>
        <p:spPr>
          <a:xfrm>
            <a:off x="1" y="0"/>
            <a:ext cx="739763" cy="720000"/>
          </a:xfrm>
          <a:custGeom>
            <a:avLst/>
            <a:gdLst/>
            <a:ahLst/>
            <a:cxnLst/>
            <a:rect l="l" t="t" r="r" b="b"/>
            <a:pathLst>
              <a:path w="1012" h="1013" extrusionOk="0">
                <a:moveTo>
                  <a:pt x="1012" y="0"/>
                </a:moveTo>
                <a:lnTo>
                  <a:pt x="506" y="0"/>
                </a:lnTo>
                <a:lnTo>
                  <a:pt x="0" y="0"/>
                </a:lnTo>
                <a:lnTo>
                  <a:pt x="0" y="506"/>
                </a:lnTo>
                <a:lnTo>
                  <a:pt x="0" y="1013"/>
                </a:lnTo>
                <a:lnTo>
                  <a:pt x="506" y="1013"/>
                </a:lnTo>
                <a:lnTo>
                  <a:pt x="506" y="506"/>
                </a:lnTo>
                <a:lnTo>
                  <a:pt x="1012" y="506"/>
                </a:lnTo>
                <a:lnTo>
                  <a:pt x="1012" y="0"/>
                </a:lnTo>
                <a:close/>
              </a:path>
            </a:pathLst>
          </a:custGeom>
          <a:solidFill>
            <a:srgbClr val="B0AAA7"/>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3" name="Google Shape;53;p23"/>
          <p:cNvSpPr txBox="1">
            <a:spLocks noGrp="1"/>
          </p:cNvSpPr>
          <p:nvPr>
            <p:ph type="body" idx="1"/>
          </p:nvPr>
        </p:nvSpPr>
        <p:spPr>
          <a:xfrm>
            <a:off x="6299497" y="2032000"/>
            <a:ext cx="5453299" cy="2880000"/>
          </a:xfrm>
          <a:prstGeom prst="rect">
            <a:avLst/>
          </a:prstGeom>
          <a:noFill/>
          <a:ln>
            <a:noFill/>
          </a:ln>
        </p:spPr>
        <p:txBody>
          <a:bodyPr spcFirstLastPara="1" wrap="square" lIns="0" tIns="0" rIns="0" bIns="0" anchor="t" anchorCtr="0">
            <a:noAutofit/>
          </a:bodyPr>
          <a:lstStyle>
            <a:lvl1pPr marL="457200" lvl="0" indent="-342900" algn="l">
              <a:lnSpc>
                <a:spcPct val="100000"/>
              </a:lnSpc>
              <a:spcBef>
                <a:spcPts val="0"/>
              </a:spcBef>
              <a:spcAft>
                <a:spcPts val="0"/>
              </a:spcAft>
              <a:buClr>
                <a:srgbClr val="C9122B"/>
              </a:buClr>
              <a:buSzPts val="1800"/>
              <a:buFont typeface="Merriweather Sans"/>
              <a:buChar char="■"/>
              <a:defRPr sz="1800"/>
            </a:lvl1pPr>
            <a:lvl2pPr marL="914400" lvl="1" indent="-333438" algn="l">
              <a:lnSpc>
                <a:spcPct val="100000"/>
              </a:lnSpc>
              <a:spcBef>
                <a:spcPts val="0"/>
              </a:spcBef>
              <a:spcAft>
                <a:spcPts val="0"/>
              </a:spcAft>
              <a:buClr>
                <a:srgbClr val="C9122B"/>
              </a:buClr>
              <a:buSzPts val="1651"/>
              <a:buFont typeface="Merriweather Sans"/>
              <a:buChar char="■"/>
              <a:defRPr sz="1651"/>
            </a:lvl2pPr>
            <a:lvl3pPr marL="1371600" lvl="2" indent="-323850" algn="l">
              <a:lnSpc>
                <a:spcPct val="100000"/>
              </a:lnSpc>
              <a:spcBef>
                <a:spcPts val="0"/>
              </a:spcBef>
              <a:spcAft>
                <a:spcPts val="0"/>
              </a:spcAft>
              <a:buClr>
                <a:srgbClr val="C9122B"/>
              </a:buClr>
              <a:buSzPts val="1500"/>
              <a:buFont typeface="Merriweather Sans"/>
              <a:buChar char="■"/>
              <a:defRPr sz="1500"/>
            </a:lvl3pPr>
            <a:lvl4pPr marL="1828800" lvl="3" indent="-314388" algn="l">
              <a:lnSpc>
                <a:spcPct val="100000"/>
              </a:lnSpc>
              <a:spcBef>
                <a:spcPts val="0"/>
              </a:spcBef>
              <a:spcAft>
                <a:spcPts val="0"/>
              </a:spcAft>
              <a:buClr>
                <a:srgbClr val="C9122B"/>
              </a:buClr>
              <a:buSzPts val="1351"/>
              <a:buFont typeface="Merriweather Sans"/>
              <a:buChar char="■"/>
              <a:defRPr sz="1351"/>
            </a:lvl4pPr>
            <a:lvl5pPr marL="2286000" lvl="4" indent="-304800" algn="l">
              <a:lnSpc>
                <a:spcPct val="100000"/>
              </a:lnSpc>
              <a:spcBef>
                <a:spcPts val="0"/>
              </a:spcBef>
              <a:spcAft>
                <a:spcPts val="0"/>
              </a:spcAft>
              <a:buClr>
                <a:srgbClr val="C9122B"/>
              </a:buClr>
              <a:buSzPts val="1200"/>
              <a:buFont typeface="Merriweather Sans"/>
              <a:buChar char="■"/>
              <a:defRPr sz="1200"/>
            </a:lvl5pPr>
            <a:lvl6pPr marL="2743200" lvl="5" indent="-314388" algn="l">
              <a:lnSpc>
                <a:spcPct val="100000"/>
              </a:lnSpc>
              <a:spcBef>
                <a:spcPts val="0"/>
              </a:spcBef>
              <a:spcAft>
                <a:spcPts val="0"/>
              </a:spcAft>
              <a:buClr>
                <a:schemeClr val="dk1"/>
              </a:buClr>
              <a:buSzPts val="1351"/>
              <a:buFont typeface="Arial"/>
              <a:buChar char="•"/>
              <a:defRPr sz="1351"/>
            </a:lvl6pPr>
            <a:lvl7pPr marL="3200400" lvl="6" indent="-314388" algn="l">
              <a:lnSpc>
                <a:spcPct val="100000"/>
              </a:lnSpc>
              <a:spcBef>
                <a:spcPts val="0"/>
              </a:spcBef>
              <a:spcAft>
                <a:spcPts val="0"/>
              </a:spcAft>
              <a:buClr>
                <a:schemeClr val="dk1"/>
              </a:buClr>
              <a:buSzPts val="1351"/>
              <a:buFont typeface="Arial"/>
              <a:buChar char="•"/>
              <a:defRPr sz="1351"/>
            </a:lvl7pPr>
            <a:lvl8pPr marL="3657600" lvl="7" indent="-314388" algn="l">
              <a:lnSpc>
                <a:spcPct val="100000"/>
              </a:lnSpc>
              <a:spcBef>
                <a:spcPts val="0"/>
              </a:spcBef>
              <a:spcAft>
                <a:spcPts val="0"/>
              </a:spcAft>
              <a:buClr>
                <a:schemeClr val="dk1"/>
              </a:buClr>
              <a:buSzPts val="1351"/>
              <a:buFont typeface="Arial"/>
              <a:buChar char="•"/>
              <a:defRPr sz="1351"/>
            </a:lvl8pPr>
            <a:lvl9pPr marL="4114800" lvl="8" indent="-314388" algn="l">
              <a:lnSpc>
                <a:spcPct val="100000"/>
              </a:lnSpc>
              <a:spcBef>
                <a:spcPts val="0"/>
              </a:spcBef>
              <a:spcAft>
                <a:spcPts val="0"/>
              </a:spcAft>
              <a:buClr>
                <a:schemeClr val="dk1"/>
              </a:buClr>
              <a:buSzPts val="1351"/>
              <a:buFont typeface="Arial"/>
              <a:buChar char="•"/>
              <a:defRPr sz="1351"/>
            </a:lvl9pPr>
          </a:lstStyle>
          <a:p>
            <a:endParaRPr/>
          </a:p>
        </p:txBody>
      </p:sp>
      <p:sp>
        <p:nvSpPr>
          <p:cNvPr id="54" name="Google Shape;54;p23"/>
          <p:cNvSpPr txBox="1">
            <a:spLocks noGrp="1"/>
          </p:cNvSpPr>
          <p:nvPr>
            <p:ph type="title"/>
          </p:nvPr>
        </p:nvSpPr>
        <p:spPr>
          <a:xfrm>
            <a:off x="437548" y="1076673"/>
            <a:ext cx="11315248" cy="785542"/>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1400"/>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23"/>
          <p:cNvSpPr txBox="1">
            <a:spLocks noGrp="1"/>
          </p:cNvSpPr>
          <p:nvPr>
            <p:ph type="body" idx="2"/>
          </p:nvPr>
        </p:nvSpPr>
        <p:spPr>
          <a:xfrm>
            <a:off x="437548" y="2032000"/>
            <a:ext cx="5658453" cy="4419600"/>
          </a:xfrm>
          <a:prstGeom prst="rect">
            <a:avLst/>
          </a:prstGeom>
          <a:noFill/>
          <a:ln>
            <a:noFill/>
          </a:ln>
        </p:spPr>
        <p:txBody>
          <a:bodyPr spcFirstLastPara="1" wrap="square" lIns="0" tIns="0" rIns="0" bIns="0" anchor="t" anchorCtr="0">
            <a:noAutofit/>
          </a:bodyPr>
          <a:lstStyle>
            <a:lvl1pPr marL="457200" lvl="0" indent="-342900" algn="l">
              <a:lnSpc>
                <a:spcPct val="100000"/>
              </a:lnSpc>
              <a:spcBef>
                <a:spcPts val="0"/>
              </a:spcBef>
              <a:spcAft>
                <a:spcPts val="0"/>
              </a:spcAft>
              <a:buClr>
                <a:srgbClr val="C9122B"/>
              </a:buClr>
              <a:buSzPts val="1800"/>
              <a:buFont typeface="Merriweather Sans"/>
              <a:buChar char="■"/>
              <a:defRPr>
                <a:solidFill>
                  <a:schemeClr val="dk1"/>
                </a:solidFill>
              </a:defRPr>
            </a:lvl1pPr>
            <a:lvl2pPr marL="914400" lvl="1" indent="-333438" algn="l">
              <a:lnSpc>
                <a:spcPct val="100000"/>
              </a:lnSpc>
              <a:spcBef>
                <a:spcPts val="0"/>
              </a:spcBef>
              <a:spcAft>
                <a:spcPts val="0"/>
              </a:spcAft>
              <a:buClr>
                <a:srgbClr val="C9122B"/>
              </a:buClr>
              <a:buSzPts val="1651"/>
              <a:buFont typeface="Merriweather Sans"/>
              <a:buChar char="■"/>
              <a:defRPr>
                <a:solidFill>
                  <a:schemeClr val="dk1"/>
                </a:solidFill>
              </a:defRPr>
            </a:lvl2pPr>
            <a:lvl3pPr marL="1371600" lvl="2" indent="-323850" algn="l">
              <a:lnSpc>
                <a:spcPct val="100000"/>
              </a:lnSpc>
              <a:spcBef>
                <a:spcPts val="0"/>
              </a:spcBef>
              <a:spcAft>
                <a:spcPts val="0"/>
              </a:spcAft>
              <a:buClr>
                <a:srgbClr val="C9122B"/>
              </a:buClr>
              <a:buSzPts val="1500"/>
              <a:buFont typeface="Merriweather Sans"/>
              <a:buChar char="■"/>
              <a:defRPr>
                <a:solidFill>
                  <a:schemeClr val="dk1"/>
                </a:solidFill>
              </a:defRPr>
            </a:lvl3pPr>
            <a:lvl4pPr marL="1828800" lvl="3" indent="-314388" algn="l">
              <a:lnSpc>
                <a:spcPct val="100000"/>
              </a:lnSpc>
              <a:spcBef>
                <a:spcPts val="0"/>
              </a:spcBef>
              <a:spcAft>
                <a:spcPts val="0"/>
              </a:spcAft>
              <a:buClr>
                <a:srgbClr val="C9122B"/>
              </a:buClr>
              <a:buSzPts val="1351"/>
              <a:buFont typeface="Merriweather Sans"/>
              <a:buChar char="■"/>
              <a:defRPr sz="1351">
                <a:solidFill>
                  <a:schemeClr val="dk1"/>
                </a:solidFill>
              </a:defRPr>
            </a:lvl4pPr>
            <a:lvl5pPr marL="2286000" lvl="4" indent="-314388" algn="l">
              <a:lnSpc>
                <a:spcPct val="100000"/>
              </a:lnSpc>
              <a:spcBef>
                <a:spcPts val="0"/>
              </a:spcBef>
              <a:spcAft>
                <a:spcPts val="0"/>
              </a:spcAft>
              <a:buClr>
                <a:srgbClr val="C9122B"/>
              </a:buClr>
              <a:buSzPts val="1351"/>
              <a:buFont typeface="Merriweather Sans"/>
              <a:buChar char="■"/>
              <a:defRPr sz="1351">
                <a:solidFill>
                  <a:schemeClr val="dk1"/>
                </a:solidFill>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sp>
        <p:nvSpPr>
          <p:cNvPr id="56" name="Google Shape;56;p23"/>
          <p:cNvSpPr/>
          <p:nvPr/>
        </p:nvSpPr>
        <p:spPr>
          <a:xfrm>
            <a:off x="7180796" y="190956"/>
            <a:ext cx="4572000" cy="430887"/>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Arial"/>
              <a:buNone/>
            </a:pPr>
            <a:r>
              <a:rPr lang="en-US" sz="1200" b="1" i="0" u="none" strike="noStrike" cap="none">
                <a:solidFill>
                  <a:schemeClr val="dk1"/>
                </a:solidFill>
                <a:latin typeface="Arial"/>
                <a:ea typeface="Arial"/>
                <a:cs typeface="Arial"/>
                <a:sym typeface="Arial"/>
              </a:rPr>
              <a:t>Centre for Charity Effectiveness</a:t>
            </a:r>
            <a:br>
              <a:rPr lang="en-US" sz="1800" b="0" i="0" u="none" strike="noStrike" cap="none">
                <a:solidFill>
                  <a:schemeClr val="dk1"/>
                </a:solidFill>
                <a:latin typeface="Arial"/>
                <a:ea typeface="Arial"/>
                <a:cs typeface="Arial"/>
                <a:sym typeface="Arial"/>
              </a:rPr>
            </a:br>
            <a:r>
              <a:rPr lang="en-US" sz="1000" b="0" i="1" u="none" strike="noStrike" cap="none">
                <a:solidFill>
                  <a:srgbClr val="7F7F7F"/>
                </a:solidFill>
                <a:latin typeface="Arial"/>
                <a:ea typeface="Arial"/>
                <a:cs typeface="Arial"/>
                <a:sym typeface="Arial"/>
              </a:rPr>
              <a:t>Intellectual leadership: developing talent, enhancing performance</a:t>
            </a:r>
            <a:endParaRPr sz="1000" b="0" i="1" u="none" strike="noStrike" cap="none">
              <a:solidFill>
                <a:srgbClr val="7F7F7F"/>
              </a:solidFill>
              <a:latin typeface="Arial"/>
              <a:ea typeface="Arial"/>
              <a:cs typeface="Arial"/>
              <a:sym typeface="Arial"/>
            </a:endParaRPr>
          </a:p>
        </p:txBody>
      </p:sp>
      <p:pic>
        <p:nvPicPr>
          <p:cNvPr id="57" name="Google Shape;57;p23"/>
          <p:cNvPicPr preferRelativeResize="0"/>
          <p:nvPr/>
        </p:nvPicPr>
        <p:blipFill rotWithShape="1">
          <a:blip r:embed="rId2">
            <a:alphaModFix/>
          </a:blip>
          <a:srcRect/>
          <a:stretch/>
        </p:blipFill>
        <p:spPr>
          <a:xfrm>
            <a:off x="10620075" y="5286075"/>
            <a:ext cx="1571924" cy="1571924"/>
          </a:xfrm>
          <a:prstGeom prst="rect">
            <a:avLst/>
          </a:prstGeom>
          <a:noFill/>
          <a:ln>
            <a:noFill/>
          </a:ln>
        </p:spPr>
      </p:pic>
    </p:spTree>
  </p:cSld>
  <p:clrMapOvr>
    <a:masterClrMapping/>
  </p:clrMapOvr>
  <p:extLst>
    <p:ext uri="{DCECCB84-F9BA-43D5-87BE-67443E8EF086}">
      <p15:sldGuideLst xmlns:p15="http://schemas.microsoft.com/office/powerpoint/2012/main">
        <p15:guide id="1" orient="horz" pos="4133">
          <p15:clr>
            <a:srgbClr val="FBAE40"/>
          </p15:clr>
        </p15:guide>
        <p15:guide id="2" pos="7379">
          <p15:clr>
            <a:srgbClr val="FBAE40"/>
          </p15:clr>
        </p15:guide>
        <p15:guide id="3" pos="3719">
          <p15:clr>
            <a:srgbClr val="FBAE40"/>
          </p15:clr>
        </p15:guide>
        <p15:guide id="4" pos="3961">
          <p15:clr>
            <a:srgbClr val="FBAE40"/>
          </p15:clr>
        </p15:guide>
        <p15:guide id="5" orient="horz" pos="3249">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2_Two Content">
  <p:cSld name="2_Two Content">
    <p:bg>
      <p:bgPr>
        <a:solidFill>
          <a:schemeClr val="lt1"/>
        </a:solidFill>
        <a:effectLst/>
      </p:bgPr>
    </p:bg>
    <p:spTree>
      <p:nvGrpSpPr>
        <p:cNvPr id="1" name="Shape 58"/>
        <p:cNvGrpSpPr/>
        <p:nvPr/>
      </p:nvGrpSpPr>
      <p:grpSpPr>
        <a:xfrm>
          <a:off x="0" y="0"/>
          <a:ext cx="0" cy="0"/>
          <a:chOff x="0" y="0"/>
          <a:chExt cx="0" cy="0"/>
        </a:xfrm>
      </p:grpSpPr>
      <p:sp>
        <p:nvSpPr>
          <p:cNvPr id="59" name="Google Shape;59;p24"/>
          <p:cNvSpPr/>
          <p:nvPr/>
        </p:nvSpPr>
        <p:spPr>
          <a:xfrm>
            <a:off x="1" y="0"/>
            <a:ext cx="739763" cy="720000"/>
          </a:xfrm>
          <a:custGeom>
            <a:avLst/>
            <a:gdLst/>
            <a:ahLst/>
            <a:cxnLst/>
            <a:rect l="l" t="t" r="r" b="b"/>
            <a:pathLst>
              <a:path w="1012" h="1013" extrusionOk="0">
                <a:moveTo>
                  <a:pt x="1012" y="0"/>
                </a:moveTo>
                <a:lnTo>
                  <a:pt x="506" y="0"/>
                </a:lnTo>
                <a:lnTo>
                  <a:pt x="0" y="0"/>
                </a:lnTo>
                <a:lnTo>
                  <a:pt x="0" y="506"/>
                </a:lnTo>
                <a:lnTo>
                  <a:pt x="0" y="1013"/>
                </a:lnTo>
                <a:lnTo>
                  <a:pt x="506" y="1013"/>
                </a:lnTo>
                <a:lnTo>
                  <a:pt x="506" y="506"/>
                </a:lnTo>
                <a:lnTo>
                  <a:pt x="1012" y="506"/>
                </a:lnTo>
                <a:lnTo>
                  <a:pt x="1012" y="0"/>
                </a:lnTo>
                <a:close/>
              </a:path>
            </a:pathLst>
          </a:custGeom>
          <a:solidFill>
            <a:srgbClr val="B0AAA7"/>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0" name="Google Shape;60;p24"/>
          <p:cNvSpPr txBox="1">
            <a:spLocks noGrp="1"/>
          </p:cNvSpPr>
          <p:nvPr>
            <p:ph type="body" idx="1"/>
          </p:nvPr>
        </p:nvSpPr>
        <p:spPr>
          <a:xfrm>
            <a:off x="6299497" y="2032000"/>
            <a:ext cx="5453299" cy="4419600"/>
          </a:xfrm>
          <a:prstGeom prst="rect">
            <a:avLst/>
          </a:prstGeom>
          <a:noFill/>
          <a:ln>
            <a:noFill/>
          </a:ln>
        </p:spPr>
        <p:txBody>
          <a:bodyPr spcFirstLastPara="1" wrap="square" lIns="0" tIns="0" rIns="0" bIns="0" anchor="t" anchorCtr="0">
            <a:noAutofit/>
          </a:bodyPr>
          <a:lstStyle>
            <a:lvl1pPr marL="457200" lvl="0" indent="-342900" algn="l">
              <a:lnSpc>
                <a:spcPct val="100000"/>
              </a:lnSpc>
              <a:spcBef>
                <a:spcPts val="0"/>
              </a:spcBef>
              <a:spcAft>
                <a:spcPts val="0"/>
              </a:spcAft>
              <a:buClr>
                <a:srgbClr val="C9122B"/>
              </a:buClr>
              <a:buSzPts val="1800"/>
              <a:buFont typeface="Merriweather Sans"/>
              <a:buChar char="■"/>
              <a:defRPr sz="1800"/>
            </a:lvl1pPr>
            <a:lvl2pPr marL="914400" lvl="1" indent="-333438" algn="l">
              <a:lnSpc>
                <a:spcPct val="100000"/>
              </a:lnSpc>
              <a:spcBef>
                <a:spcPts val="0"/>
              </a:spcBef>
              <a:spcAft>
                <a:spcPts val="0"/>
              </a:spcAft>
              <a:buClr>
                <a:srgbClr val="C9122B"/>
              </a:buClr>
              <a:buSzPts val="1651"/>
              <a:buFont typeface="Merriweather Sans"/>
              <a:buChar char="■"/>
              <a:defRPr sz="1651"/>
            </a:lvl2pPr>
            <a:lvl3pPr marL="1371600" lvl="2" indent="-323850" algn="l">
              <a:lnSpc>
                <a:spcPct val="100000"/>
              </a:lnSpc>
              <a:spcBef>
                <a:spcPts val="0"/>
              </a:spcBef>
              <a:spcAft>
                <a:spcPts val="0"/>
              </a:spcAft>
              <a:buClr>
                <a:srgbClr val="C9122B"/>
              </a:buClr>
              <a:buSzPts val="1500"/>
              <a:buFont typeface="Merriweather Sans"/>
              <a:buChar char="■"/>
              <a:defRPr sz="1500"/>
            </a:lvl3pPr>
            <a:lvl4pPr marL="1828800" lvl="3" indent="-314388" algn="l">
              <a:lnSpc>
                <a:spcPct val="100000"/>
              </a:lnSpc>
              <a:spcBef>
                <a:spcPts val="0"/>
              </a:spcBef>
              <a:spcAft>
                <a:spcPts val="0"/>
              </a:spcAft>
              <a:buClr>
                <a:srgbClr val="C9122B"/>
              </a:buClr>
              <a:buSzPts val="1351"/>
              <a:buFont typeface="Merriweather Sans"/>
              <a:buChar char="■"/>
              <a:defRPr sz="1351"/>
            </a:lvl4pPr>
            <a:lvl5pPr marL="2286000" lvl="4" indent="-304800" algn="l">
              <a:lnSpc>
                <a:spcPct val="100000"/>
              </a:lnSpc>
              <a:spcBef>
                <a:spcPts val="0"/>
              </a:spcBef>
              <a:spcAft>
                <a:spcPts val="0"/>
              </a:spcAft>
              <a:buClr>
                <a:srgbClr val="C9122B"/>
              </a:buClr>
              <a:buSzPts val="1200"/>
              <a:buFont typeface="Merriweather Sans"/>
              <a:buChar char="■"/>
              <a:defRPr sz="1200"/>
            </a:lvl5pPr>
            <a:lvl6pPr marL="2743200" lvl="5" indent="-314388" algn="l">
              <a:lnSpc>
                <a:spcPct val="100000"/>
              </a:lnSpc>
              <a:spcBef>
                <a:spcPts val="0"/>
              </a:spcBef>
              <a:spcAft>
                <a:spcPts val="0"/>
              </a:spcAft>
              <a:buClr>
                <a:schemeClr val="dk1"/>
              </a:buClr>
              <a:buSzPts val="1351"/>
              <a:buFont typeface="Arial"/>
              <a:buChar char="•"/>
              <a:defRPr sz="1351"/>
            </a:lvl6pPr>
            <a:lvl7pPr marL="3200400" lvl="6" indent="-314388" algn="l">
              <a:lnSpc>
                <a:spcPct val="100000"/>
              </a:lnSpc>
              <a:spcBef>
                <a:spcPts val="0"/>
              </a:spcBef>
              <a:spcAft>
                <a:spcPts val="0"/>
              </a:spcAft>
              <a:buClr>
                <a:schemeClr val="dk1"/>
              </a:buClr>
              <a:buSzPts val="1351"/>
              <a:buFont typeface="Arial"/>
              <a:buChar char="•"/>
              <a:defRPr sz="1351"/>
            </a:lvl7pPr>
            <a:lvl8pPr marL="3657600" lvl="7" indent="-314388" algn="l">
              <a:lnSpc>
                <a:spcPct val="100000"/>
              </a:lnSpc>
              <a:spcBef>
                <a:spcPts val="0"/>
              </a:spcBef>
              <a:spcAft>
                <a:spcPts val="0"/>
              </a:spcAft>
              <a:buClr>
                <a:schemeClr val="dk1"/>
              </a:buClr>
              <a:buSzPts val="1351"/>
              <a:buFont typeface="Arial"/>
              <a:buChar char="•"/>
              <a:defRPr sz="1351"/>
            </a:lvl8pPr>
            <a:lvl9pPr marL="4114800" lvl="8" indent="-314388" algn="l">
              <a:lnSpc>
                <a:spcPct val="100000"/>
              </a:lnSpc>
              <a:spcBef>
                <a:spcPts val="0"/>
              </a:spcBef>
              <a:spcAft>
                <a:spcPts val="0"/>
              </a:spcAft>
              <a:buClr>
                <a:schemeClr val="dk1"/>
              </a:buClr>
              <a:buSzPts val="1351"/>
              <a:buFont typeface="Arial"/>
              <a:buChar char="•"/>
              <a:defRPr sz="1351"/>
            </a:lvl9pPr>
          </a:lstStyle>
          <a:p>
            <a:endParaRPr/>
          </a:p>
        </p:txBody>
      </p:sp>
      <p:sp>
        <p:nvSpPr>
          <p:cNvPr id="61" name="Google Shape;61;p24"/>
          <p:cNvSpPr txBox="1">
            <a:spLocks noGrp="1"/>
          </p:cNvSpPr>
          <p:nvPr>
            <p:ph type="title"/>
          </p:nvPr>
        </p:nvSpPr>
        <p:spPr>
          <a:xfrm>
            <a:off x="437548" y="1076673"/>
            <a:ext cx="11315248" cy="785542"/>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1400"/>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24"/>
          <p:cNvSpPr txBox="1">
            <a:spLocks noGrp="1"/>
          </p:cNvSpPr>
          <p:nvPr>
            <p:ph type="body" idx="2"/>
          </p:nvPr>
        </p:nvSpPr>
        <p:spPr>
          <a:xfrm>
            <a:off x="437548" y="2032000"/>
            <a:ext cx="5658453" cy="4419600"/>
          </a:xfrm>
          <a:prstGeom prst="rect">
            <a:avLst/>
          </a:prstGeom>
          <a:noFill/>
          <a:ln>
            <a:noFill/>
          </a:ln>
        </p:spPr>
        <p:txBody>
          <a:bodyPr spcFirstLastPara="1" wrap="square" lIns="0" tIns="0" rIns="0" bIns="0" anchor="t" anchorCtr="0">
            <a:noAutofit/>
          </a:bodyPr>
          <a:lstStyle>
            <a:lvl1pPr marL="457200" lvl="0" indent="-342900" algn="l">
              <a:lnSpc>
                <a:spcPct val="100000"/>
              </a:lnSpc>
              <a:spcBef>
                <a:spcPts val="0"/>
              </a:spcBef>
              <a:spcAft>
                <a:spcPts val="0"/>
              </a:spcAft>
              <a:buClr>
                <a:srgbClr val="C9122B"/>
              </a:buClr>
              <a:buSzPts val="1800"/>
              <a:buFont typeface="Merriweather Sans"/>
              <a:buChar char="■"/>
              <a:defRPr>
                <a:solidFill>
                  <a:schemeClr val="dk1"/>
                </a:solidFill>
              </a:defRPr>
            </a:lvl1pPr>
            <a:lvl2pPr marL="914400" lvl="1" indent="-333438" algn="l">
              <a:lnSpc>
                <a:spcPct val="100000"/>
              </a:lnSpc>
              <a:spcBef>
                <a:spcPts val="0"/>
              </a:spcBef>
              <a:spcAft>
                <a:spcPts val="0"/>
              </a:spcAft>
              <a:buClr>
                <a:srgbClr val="C9122B"/>
              </a:buClr>
              <a:buSzPts val="1651"/>
              <a:buFont typeface="Merriweather Sans"/>
              <a:buChar char="■"/>
              <a:defRPr>
                <a:solidFill>
                  <a:schemeClr val="dk1"/>
                </a:solidFill>
              </a:defRPr>
            </a:lvl2pPr>
            <a:lvl3pPr marL="1371600" lvl="2" indent="-323850" algn="l">
              <a:lnSpc>
                <a:spcPct val="100000"/>
              </a:lnSpc>
              <a:spcBef>
                <a:spcPts val="0"/>
              </a:spcBef>
              <a:spcAft>
                <a:spcPts val="0"/>
              </a:spcAft>
              <a:buClr>
                <a:srgbClr val="C9122B"/>
              </a:buClr>
              <a:buSzPts val="1500"/>
              <a:buFont typeface="Merriweather Sans"/>
              <a:buChar char="■"/>
              <a:defRPr>
                <a:solidFill>
                  <a:schemeClr val="dk1"/>
                </a:solidFill>
              </a:defRPr>
            </a:lvl3pPr>
            <a:lvl4pPr marL="1828800" lvl="3" indent="-314388" algn="l">
              <a:lnSpc>
                <a:spcPct val="100000"/>
              </a:lnSpc>
              <a:spcBef>
                <a:spcPts val="0"/>
              </a:spcBef>
              <a:spcAft>
                <a:spcPts val="0"/>
              </a:spcAft>
              <a:buClr>
                <a:srgbClr val="C9122B"/>
              </a:buClr>
              <a:buSzPts val="1351"/>
              <a:buFont typeface="Merriweather Sans"/>
              <a:buChar char="■"/>
              <a:defRPr sz="1351">
                <a:solidFill>
                  <a:schemeClr val="dk1"/>
                </a:solidFill>
              </a:defRPr>
            </a:lvl4pPr>
            <a:lvl5pPr marL="2286000" lvl="4" indent="-314388" algn="l">
              <a:lnSpc>
                <a:spcPct val="100000"/>
              </a:lnSpc>
              <a:spcBef>
                <a:spcPts val="0"/>
              </a:spcBef>
              <a:spcAft>
                <a:spcPts val="0"/>
              </a:spcAft>
              <a:buClr>
                <a:srgbClr val="C9122B"/>
              </a:buClr>
              <a:buSzPts val="1351"/>
              <a:buFont typeface="Merriweather Sans"/>
              <a:buChar char="■"/>
              <a:defRPr sz="1351">
                <a:solidFill>
                  <a:schemeClr val="dk1"/>
                </a:solidFill>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sp>
        <p:nvSpPr>
          <p:cNvPr id="63" name="Google Shape;63;p24"/>
          <p:cNvSpPr/>
          <p:nvPr/>
        </p:nvSpPr>
        <p:spPr>
          <a:xfrm>
            <a:off x="7180796" y="190956"/>
            <a:ext cx="4572000" cy="430887"/>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Arial"/>
              <a:buNone/>
            </a:pPr>
            <a:r>
              <a:rPr lang="en-US" sz="1200" b="1" i="0" u="none" strike="noStrike" cap="none">
                <a:solidFill>
                  <a:schemeClr val="dk1"/>
                </a:solidFill>
                <a:latin typeface="Arial"/>
                <a:ea typeface="Arial"/>
                <a:cs typeface="Arial"/>
                <a:sym typeface="Arial"/>
              </a:rPr>
              <a:t>Centre for Charity Effectiveness</a:t>
            </a:r>
            <a:br>
              <a:rPr lang="en-US" sz="1800" b="0" i="0" u="none" strike="noStrike" cap="none">
                <a:solidFill>
                  <a:schemeClr val="dk1"/>
                </a:solidFill>
                <a:latin typeface="Arial"/>
                <a:ea typeface="Arial"/>
                <a:cs typeface="Arial"/>
                <a:sym typeface="Arial"/>
              </a:rPr>
            </a:br>
            <a:r>
              <a:rPr lang="en-US" sz="1000" b="0" i="1" u="none" strike="noStrike" cap="none">
                <a:solidFill>
                  <a:srgbClr val="7F7F7F"/>
                </a:solidFill>
                <a:latin typeface="Arial"/>
                <a:ea typeface="Arial"/>
                <a:cs typeface="Arial"/>
                <a:sym typeface="Arial"/>
              </a:rPr>
              <a:t>Intellectual leadership: developing talent, enhancing performance</a:t>
            </a:r>
            <a:endParaRPr sz="1000" b="0" i="1" u="none" strike="noStrike" cap="none">
              <a:solidFill>
                <a:srgbClr val="7F7F7F"/>
              </a:solidFill>
              <a:latin typeface="Arial"/>
              <a:ea typeface="Arial"/>
              <a:cs typeface="Arial"/>
              <a:sym typeface="Arial"/>
            </a:endParaRPr>
          </a:p>
        </p:txBody>
      </p:sp>
    </p:spTree>
  </p:cSld>
  <p:clrMapOvr>
    <a:masterClrMapping/>
  </p:clrMapOvr>
  <p:extLst>
    <p:ext uri="{DCECCB84-F9BA-43D5-87BE-67443E8EF086}">
      <p15:sldGuideLst xmlns:p15="http://schemas.microsoft.com/office/powerpoint/2012/main">
        <p15:guide id="1" orient="horz" pos="4133">
          <p15:clr>
            <a:srgbClr val="FBAE40"/>
          </p15:clr>
        </p15:guide>
        <p15:guide id="2" pos="7379">
          <p15:clr>
            <a:srgbClr val="FBAE40"/>
          </p15:clr>
        </p15:guide>
        <p15:guide id="3" pos="3719">
          <p15:clr>
            <a:srgbClr val="FBAE40"/>
          </p15:clr>
        </p15:guide>
        <p15:guide id="4" pos="3961">
          <p15:clr>
            <a:srgbClr val="FBAE40"/>
          </p15:clr>
        </p15:guide>
        <p15:guide id="5" orient="horz" pos="3249">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1_Two Content">
  <p:cSld name="1_Two Content">
    <p:bg>
      <p:bgPr>
        <a:solidFill>
          <a:schemeClr val="lt1"/>
        </a:solidFill>
        <a:effectLst/>
      </p:bgPr>
    </p:bg>
    <p:spTree>
      <p:nvGrpSpPr>
        <p:cNvPr id="1" name="Shape 64"/>
        <p:cNvGrpSpPr/>
        <p:nvPr/>
      </p:nvGrpSpPr>
      <p:grpSpPr>
        <a:xfrm>
          <a:off x="0" y="0"/>
          <a:ext cx="0" cy="0"/>
          <a:chOff x="0" y="0"/>
          <a:chExt cx="0" cy="0"/>
        </a:xfrm>
      </p:grpSpPr>
      <p:sp>
        <p:nvSpPr>
          <p:cNvPr id="65" name="Google Shape;65;p25"/>
          <p:cNvSpPr>
            <a:spLocks noGrp="1"/>
          </p:cNvSpPr>
          <p:nvPr>
            <p:ph type="pic" idx="2"/>
          </p:nvPr>
        </p:nvSpPr>
        <p:spPr>
          <a:xfrm>
            <a:off x="6299497" y="2032000"/>
            <a:ext cx="5453299" cy="2880000"/>
          </a:xfrm>
          <a:prstGeom prst="rect">
            <a:avLst/>
          </a:prstGeom>
          <a:noFill/>
          <a:ln>
            <a:noFill/>
          </a:ln>
        </p:spPr>
      </p:sp>
      <p:sp>
        <p:nvSpPr>
          <p:cNvPr id="66" name="Google Shape;66;p25"/>
          <p:cNvSpPr/>
          <p:nvPr/>
        </p:nvSpPr>
        <p:spPr>
          <a:xfrm>
            <a:off x="1" y="0"/>
            <a:ext cx="739763" cy="720000"/>
          </a:xfrm>
          <a:custGeom>
            <a:avLst/>
            <a:gdLst/>
            <a:ahLst/>
            <a:cxnLst/>
            <a:rect l="l" t="t" r="r" b="b"/>
            <a:pathLst>
              <a:path w="1012" h="1013" extrusionOk="0">
                <a:moveTo>
                  <a:pt x="1012" y="0"/>
                </a:moveTo>
                <a:lnTo>
                  <a:pt x="506" y="0"/>
                </a:lnTo>
                <a:lnTo>
                  <a:pt x="0" y="0"/>
                </a:lnTo>
                <a:lnTo>
                  <a:pt x="0" y="506"/>
                </a:lnTo>
                <a:lnTo>
                  <a:pt x="0" y="1013"/>
                </a:lnTo>
                <a:lnTo>
                  <a:pt x="506" y="1013"/>
                </a:lnTo>
                <a:lnTo>
                  <a:pt x="506" y="506"/>
                </a:lnTo>
                <a:lnTo>
                  <a:pt x="1012" y="506"/>
                </a:lnTo>
                <a:lnTo>
                  <a:pt x="1012" y="0"/>
                </a:lnTo>
                <a:close/>
              </a:path>
            </a:pathLst>
          </a:custGeom>
          <a:solidFill>
            <a:srgbClr val="B0AAA7"/>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7" name="Google Shape;67;p25"/>
          <p:cNvSpPr txBox="1">
            <a:spLocks noGrp="1"/>
          </p:cNvSpPr>
          <p:nvPr>
            <p:ph type="title"/>
          </p:nvPr>
        </p:nvSpPr>
        <p:spPr>
          <a:xfrm>
            <a:off x="437548" y="1076673"/>
            <a:ext cx="11315248" cy="785542"/>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1400"/>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25"/>
          <p:cNvSpPr txBox="1">
            <a:spLocks noGrp="1"/>
          </p:cNvSpPr>
          <p:nvPr>
            <p:ph type="body" idx="1"/>
          </p:nvPr>
        </p:nvSpPr>
        <p:spPr>
          <a:xfrm>
            <a:off x="437548" y="2032000"/>
            <a:ext cx="5658453" cy="4419600"/>
          </a:xfrm>
          <a:prstGeom prst="rect">
            <a:avLst/>
          </a:prstGeom>
          <a:noFill/>
          <a:ln>
            <a:noFill/>
          </a:ln>
        </p:spPr>
        <p:txBody>
          <a:bodyPr spcFirstLastPara="1" wrap="square" lIns="0" tIns="0" rIns="0" bIns="0" anchor="t" anchorCtr="0">
            <a:noAutofit/>
          </a:bodyPr>
          <a:lstStyle>
            <a:lvl1pPr marL="457200" lvl="0" indent="-342900" algn="l">
              <a:lnSpc>
                <a:spcPct val="100000"/>
              </a:lnSpc>
              <a:spcBef>
                <a:spcPts val="0"/>
              </a:spcBef>
              <a:spcAft>
                <a:spcPts val="0"/>
              </a:spcAft>
              <a:buClr>
                <a:srgbClr val="C9122B"/>
              </a:buClr>
              <a:buSzPts val="1800"/>
              <a:buFont typeface="Merriweather Sans"/>
              <a:buChar char="■"/>
              <a:defRPr>
                <a:solidFill>
                  <a:schemeClr val="dk1"/>
                </a:solidFill>
              </a:defRPr>
            </a:lvl1pPr>
            <a:lvl2pPr marL="914400" lvl="1" indent="-333438" algn="l">
              <a:lnSpc>
                <a:spcPct val="100000"/>
              </a:lnSpc>
              <a:spcBef>
                <a:spcPts val="0"/>
              </a:spcBef>
              <a:spcAft>
                <a:spcPts val="0"/>
              </a:spcAft>
              <a:buClr>
                <a:srgbClr val="C9122B"/>
              </a:buClr>
              <a:buSzPts val="1651"/>
              <a:buFont typeface="Merriweather Sans"/>
              <a:buChar char="■"/>
              <a:defRPr>
                <a:solidFill>
                  <a:schemeClr val="dk1"/>
                </a:solidFill>
              </a:defRPr>
            </a:lvl2pPr>
            <a:lvl3pPr marL="1371600" lvl="2" indent="-323850" algn="l">
              <a:lnSpc>
                <a:spcPct val="100000"/>
              </a:lnSpc>
              <a:spcBef>
                <a:spcPts val="0"/>
              </a:spcBef>
              <a:spcAft>
                <a:spcPts val="0"/>
              </a:spcAft>
              <a:buClr>
                <a:srgbClr val="C9122B"/>
              </a:buClr>
              <a:buSzPts val="1500"/>
              <a:buFont typeface="Merriweather Sans"/>
              <a:buChar char="■"/>
              <a:defRPr>
                <a:solidFill>
                  <a:schemeClr val="dk1"/>
                </a:solidFill>
              </a:defRPr>
            </a:lvl3pPr>
            <a:lvl4pPr marL="1828800" lvl="3" indent="-314388" algn="l">
              <a:lnSpc>
                <a:spcPct val="100000"/>
              </a:lnSpc>
              <a:spcBef>
                <a:spcPts val="0"/>
              </a:spcBef>
              <a:spcAft>
                <a:spcPts val="0"/>
              </a:spcAft>
              <a:buClr>
                <a:srgbClr val="C9122B"/>
              </a:buClr>
              <a:buSzPts val="1351"/>
              <a:buFont typeface="Merriweather Sans"/>
              <a:buChar char="■"/>
              <a:defRPr sz="1351">
                <a:solidFill>
                  <a:schemeClr val="dk1"/>
                </a:solidFill>
              </a:defRPr>
            </a:lvl4pPr>
            <a:lvl5pPr marL="2286000" lvl="4" indent="-314388" algn="l">
              <a:lnSpc>
                <a:spcPct val="100000"/>
              </a:lnSpc>
              <a:spcBef>
                <a:spcPts val="0"/>
              </a:spcBef>
              <a:spcAft>
                <a:spcPts val="0"/>
              </a:spcAft>
              <a:buClr>
                <a:srgbClr val="C9122B"/>
              </a:buClr>
              <a:buSzPts val="1351"/>
              <a:buFont typeface="Merriweather Sans"/>
              <a:buChar char="■"/>
              <a:defRPr sz="1351">
                <a:solidFill>
                  <a:schemeClr val="dk1"/>
                </a:solidFill>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sp>
        <p:nvSpPr>
          <p:cNvPr id="69" name="Google Shape;69;p25"/>
          <p:cNvSpPr/>
          <p:nvPr/>
        </p:nvSpPr>
        <p:spPr>
          <a:xfrm>
            <a:off x="7180796" y="190956"/>
            <a:ext cx="4572000" cy="430887"/>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Arial"/>
              <a:buNone/>
            </a:pPr>
            <a:r>
              <a:rPr lang="en-US" sz="1200" b="1" i="0" u="none" strike="noStrike" cap="none">
                <a:solidFill>
                  <a:schemeClr val="dk1"/>
                </a:solidFill>
                <a:latin typeface="Arial"/>
                <a:ea typeface="Arial"/>
                <a:cs typeface="Arial"/>
                <a:sym typeface="Arial"/>
              </a:rPr>
              <a:t>Centre for Charity Effectiveness</a:t>
            </a:r>
            <a:br>
              <a:rPr lang="en-US" sz="1800" b="0" i="0" u="none" strike="noStrike" cap="none">
                <a:solidFill>
                  <a:schemeClr val="dk1"/>
                </a:solidFill>
                <a:latin typeface="Arial"/>
                <a:ea typeface="Arial"/>
                <a:cs typeface="Arial"/>
                <a:sym typeface="Arial"/>
              </a:rPr>
            </a:br>
            <a:r>
              <a:rPr lang="en-US" sz="1000" b="0" i="1" u="none" strike="noStrike" cap="none">
                <a:solidFill>
                  <a:srgbClr val="7F7F7F"/>
                </a:solidFill>
                <a:latin typeface="Arial"/>
                <a:ea typeface="Arial"/>
                <a:cs typeface="Arial"/>
                <a:sym typeface="Arial"/>
              </a:rPr>
              <a:t>Intellectual leadership: developing talent, enhancing performance</a:t>
            </a:r>
            <a:endParaRPr sz="1000" b="0" i="1" u="none" strike="noStrike" cap="none">
              <a:solidFill>
                <a:srgbClr val="7F7F7F"/>
              </a:solidFill>
              <a:latin typeface="Arial"/>
              <a:ea typeface="Arial"/>
              <a:cs typeface="Arial"/>
              <a:sym typeface="Arial"/>
            </a:endParaRPr>
          </a:p>
        </p:txBody>
      </p:sp>
      <p:pic>
        <p:nvPicPr>
          <p:cNvPr id="70" name="Google Shape;70;p25"/>
          <p:cNvPicPr preferRelativeResize="0"/>
          <p:nvPr/>
        </p:nvPicPr>
        <p:blipFill rotWithShape="1">
          <a:blip r:embed="rId2">
            <a:alphaModFix/>
          </a:blip>
          <a:srcRect/>
          <a:stretch/>
        </p:blipFill>
        <p:spPr>
          <a:xfrm>
            <a:off x="10620075" y="5286075"/>
            <a:ext cx="1571924" cy="1571924"/>
          </a:xfrm>
          <a:prstGeom prst="rect">
            <a:avLst/>
          </a:prstGeom>
          <a:noFill/>
          <a:ln>
            <a:noFill/>
          </a:ln>
        </p:spPr>
      </p:pic>
    </p:spTree>
  </p:cSld>
  <p:clrMapOvr>
    <a:masterClrMapping/>
  </p:clrMapOvr>
  <p:extLst>
    <p:ext uri="{DCECCB84-F9BA-43D5-87BE-67443E8EF086}">
      <p15:sldGuideLst xmlns:p15="http://schemas.microsoft.com/office/powerpoint/2012/main">
        <p15:guide id="1" orient="horz" pos="3249">
          <p15:clr>
            <a:srgbClr val="FBAE40"/>
          </p15:clr>
        </p15:guide>
        <p15:guide id="2" pos="301">
          <p15:clr>
            <a:srgbClr val="FBAE40"/>
          </p15:clr>
        </p15:guide>
        <p15:guide id="3" pos="7379">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3_Two Content">
  <p:cSld name="3_Two Content">
    <p:bg>
      <p:bgPr>
        <a:solidFill>
          <a:schemeClr val="lt1"/>
        </a:solidFill>
        <a:effectLst/>
      </p:bgPr>
    </p:bg>
    <p:spTree>
      <p:nvGrpSpPr>
        <p:cNvPr id="1" name="Shape 71"/>
        <p:cNvGrpSpPr/>
        <p:nvPr/>
      </p:nvGrpSpPr>
      <p:grpSpPr>
        <a:xfrm>
          <a:off x="0" y="0"/>
          <a:ext cx="0" cy="0"/>
          <a:chOff x="0" y="0"/>
          <a:chExt cx="0" cy="0"/>
        </a:xfrm>
      </p:grpSpPr>
      <p:sp>
        <p:nvSpPr>
          <p:cNvPr id="72" name="Google Shape;72;p26"/>
          <p:cNvSpPr>
            <a:spLocks noGrp="1"/>
          </p:cNvSpPr>
          <p:nvPr>
            <p:ph type="pic" idx="2"/>
          </p:nvPr>
        </p:nvSpPr>
        <p:spPr>
          <a:xfrm>
            <a:off x="6299497" y="2032005"/>
            <a:ext cx="5453299" cy="4419599"/>
          </a:xfrm>
          <a:prstGeom prst="rect">
            <a:avLst/>
          </a:prstGeom>
          <a:noFill/>
          <a:ln>
            <a:noFill/>
          </a:ln>
        </p:spPr>
      </p:sp>
      <p:sp>
        <p:nvSpPr>
          <p:cNvPr id="73" name="Google Shape;73;p26"/>
          <p:cNvSpPr/>
          <p:nvPr/>
        </p:nvSpPr>
        <p:spPr>
          <a:xfrm>
            <a:off x="1" y="0"/>
            <a:ext cx="739763" cy="720000"/>
          </a:xfrm>
          <a:custGeom>
            <a:avLst/>
            <a:gdLst/>
            <a:ahLst/>
            <a:cxnLst/>
            <a:rect l="l" t="t" r="r" b="b"/>
            <a:pathLst>
              <a:path w="1012" h="1013" extrusionOk="0">
                <a:moveTo>
                  <a:pt x="1012" y="0"/>
                </a:moveTo>
                <a:lnTo>
                  <a:pt x="506" y="0"/>
                </a:lnTo>
                <a:lnTo>
                  <a:pt x="0" y="0"/>
                </a:lnTo>
                <a:lnTo>
                  <a:pt x="0" y="506"/>
                </a:lnTo>
                <a:lnTo>
                  <a:pt x="0" y="1013"/>
                </a:lnTo>
                <a:lnTo>
                  <a:pt x="506" y="1013"/>
                </a:lnTo>
                <a:lnTo>
                  <a:pt x="506" y="506"/>
                </a:lnTo>
                <a:lnTo>
                  <a:pt x="1012" y="506"/>
                </a:lnTo>
                <a:lnTo>
                  <a:pt x="1012" y="0"/>
                </a:lnTo>
                <a:close/>
              </a:path>
            </a:pathLst>
          </a:custGeom>
          <a:solidFill>
            <a:srgbClr val="B0AAA7"/>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4" name="Google Shape;74;p26"/>
          <p:cNvSpPr txBox="1">
            <a:spLocks noGrp="1"/>
          </p:cNvSpPr>
          <p:nvPr>
            <p:ph type="title"/>
          </p:nvPr>
        </p:nvSpPr>
        <p:spPr>
          <a:xfrm>
            <a:off x="437548" y="1076673"/>
            <a:ext cx="11315248" cy="785542"/>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1400"/>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5" name="Google Shape;75;p26"/>
          <p:cNvSpPr txBox="1">
            <a:spLocks noGrp="1"/>
          </p:cNvSpPr>
          <p:nvPr>
            <p:ph type="body" idx="1"/>
          </p:nvPr>
        </p:nvSpPr>
        <p:spPr>
          <a:xfrm>
            <a:off x="437548" y="2032000"/>
            <a:ext cx="5658453" cy="4419600"/>
          </a:xfrm>
          <a:prstGeom prst="rect">
            <a:avLst/>
          </a:prstGeom>
          <a:noFill/>
          <a:ln>
            <a:noFill/>
          </a:ln>
        </p:spPr>
        <p:txBody>
          <a:bodyPr spcFirstLastPara="1" wrap="square" lIns="0" tIns="0" rIns="0" bIns="0" anchor="t" anchorCtr="0">
            <a:noAutofit/>
          </a:bodyPr>
          <a:lstStyle>
            <a:lvl1pPr marL="457200" lvl="0" indent="-342900" algn="l">
              <a:lnSpc>
                <a:spcPct val="100000"/>
              </a:lnSpc>
              <a:spcBef>
                <a:spcPts val="0"/>
              </a:spcBef>
              <a:spcAft>
                <a:spcPts val="0"/>
              </a:spcAft>
              <a:buClr>
                <a:srgbClr val="C9122B"/>
              </a:buClr>
              <a:buSzPts val="1800"/>
              <a:buFont typeface="Merriweather Sans"/>
              <a:buChar char="■"/>
              <a:defRPr>
                <a:solidFill>
                  <a:schemeClr val="dk1"/>
                </a:solidFill>
              </a:defRPr>
            </a:lvl1pPr>
            <a:lvl2pPr marL="914400" lvl="1" indent="-333438" algn="l">
              <a:lnSpc>
                <a:spcPct val="100000"/>
              </a:lnSpc>
              <a:spcBef>
                <a:spcPts val="0"/>
              </a:spcBef>
              <a:spcAft>
                <a:spcPts val="0"/>
              </a:spcAft>
              <a:buClr>
                <a:srgbClr val="C9122B"/>
              </a:buClr>
              <a:buSzPts val="1651"/>
              <a:buFont typeface="Merriweather Sans"/>
              <a:buChar char="■"/>
              <a:defRPr>
                <a:solidFill>
                  <a:schemeClr val="dk1"/>
                </a:solidFill>
              </a:defRPr>
            </a:lvl2pPr>
            <a:lvl3pPr marL="1371600" lvl="2" indent="-323850" algn="l">
              <a:lnSpc>
                <a:spcPct val="100000"/>
              </a:lnSpc>
              <a:spcBef>
                <a:spcPts val="0"/>
              </a:spcBef>
              <a:spcAft>
                <a:spcPts val="0"/>
              </a:spcAft>
              <a:buClr>
                <a:srgbClr val="C9122B"/>
              </a:buClr>
              <a:buSzPts val="1500"/>
              <a:buFont typeface="Merriweather Sans"/>
              <a:buChar char="■"/>
              <a:defRPr>
                <a:solidFill>
                  <a:schemeClr val="dk1"/>
                </a:solidFill>
              </a:defRPr>
            </a:lvl3pPr>
            <a:lvl4pPr marL="1828800" lvl="3" indent="-314388" algn="l">
              <a:lnSpc>
                <a:spcPct val="100000"/>
              </a:lnSpc>
              <a:spcBef>
                <a:spcPts val="0"/>
              </a:spcBef>
              <a:spcAft>
                <a:spcPts val="0"/>
              </a:spcAft>
              <a:buClr>
                <a:srgbClr val="C9122B"/>
              </a:buClr>
              <a:buSzPts val="1351"/>
              <a:buFont typeface="Merriweather Sans"/>
              <a:buChar char="■"/>
              <a:defRPr sz="1351">
                <a:solidFill>
                  <a:schemeClr val="dk1"/>
                </a:solidFill>
              </a:defRPr>
            </a:lvl4pPr>
            <a:lvl5pPr marL="2286000" lvl="4" indent="-314388" algn="l">
              <a:lnSpc>
                <a:spcPct val="100000"/>
              </a:lnSpc>
              <a:spcBef>
                <a:spcPts val="0"/>
              </a:spcBef>
              <a:spcAft>
                <a:spcPts val="0"/>
              </a:spcAft>
              <a:buClr>
                <a:srgbClr val="C9122B"/>
              </a:buClr>
              <a:buSzPts val="1351"/>
              <a:buFont typeface="Merriweather Sans"/>
              <a:buChar char="■"/>
              <a:defRPr sz="1351">
                <a:solidFill>
                  <a:schemeClr val="dk1"/>
                </a:solidFill>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sp>
        <p:nvSpPr>
          <p:cNvPr id="76" name="Google Shape;76;p26"/>
          <p:cNvSpPr/>
          <p:nvPr/>
        </p:nvSpPr>
        <p:spPr>
          <a:xfrm>
            <a:off x="7180796" y="190956"/>
            <a:ext cx="4572000" cy="430887"/>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Arial"/>
              <a:buNone/>
            </a:pPr>
            <a:r>
              <a:rPr lang="en-US" sz="1200" b="1" i="0" u="none" strike="noStrike" cap="none">
                <a:solidFill>
                  <a:schemeClr val="dk1"/>
                </a:solidFill>
                <a:latin typeface="Arial"/>
                <a:ea typeface="Arial"/>
                <a:cs typeface="Arial"/>
                <a:sym typeface="Arial"/>
              </a:rPr>
              <a:t>Centre for Charity Effectiveness</a:t>
            </a:r>
            <a:br>
              <a:rPr lang="en-US" sz="1800" b="0" i="0" u="none" strike="noStrike" cap="none">
                <a:solidFill>
                  <a:schemeClr val="dk1"/>
                </a:solidFill>
                <a:latin typeface="Arial"/>
                <a:ea typeface="Arial"/>
                <a:cs typeface="Arial"/>
                <a:sym typeface="Arial"/>
              </a:rPr>
            </a:br>
            <a:r>
              <a:rPr lang="en-US" sz="1000" b="0" i="1" u="none" strike="noStrike" cap="none">
                <a:solidFill>
                  <a:srgbClr val="7F7F7F"/>
                </a:solidFill>
                <a:latin typeface="Arial"/>
                <a:ea typeface="Arial"/>
                <a:cs typeface="Arial"/>
                <a:sym typeface="Arial"/>
              </a:rPr>
              <a:t>Intellectual leadership: developing talent, enhancing performance</a:t>
            </a:r>
            <a:endParaRPr sz="1000" b="0" i="1" u="none" strike="noStrike" cap="none">
              <a:solidFill>
                <a:srgbClr val="7F7F7F"/>
              </a:solidFill>
              <a:latin typeface="Arial"/>
              <a:ea typeface="Arial"/>
              <a:cs typeface="Arial"/>
              <a:sym typeface="Arial"/>
            </a:endParaRPr>
          </a:p>
        </p:txBody>
      </p:sp>
    </p:spTree>
  </p:cSld>
  <p:clrMapOvr>
    <a:masterClrMapping/>
  </p:clrMapOvr>
  <p:extLst>
    <p:ext uri="{DCECCB84-F9BA-43D5-87BE-67443E8EF086}">
      <p15:sldGuideLst xmlns:p15="http://schemas.microsoft.com/office/powerpoint/2012/main">
        <p15:guide id="1" orient="horz" pos="3249">
          <p15:clr>
            <a:srgbClr val="FBAE40"/>
          </p15:clr>
        </p15:guide>
        <p15:guide id="2" pos="301">
          <p15:clr>
            <a:srgbClr val="FBAE40"/>
          </p15:clr>
        </p15:guide>
        <p15:guide id="3" pos="7379">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Picture with Caption">
  <p:cSld name="Picture with Caption">
    <p:bg>
      <p:bgPr>
        <a:solidFill>
          <a:schemeClr val="lt1"/>
        </a:solidFill>
        <a:effectLst/>
      </p:bgPr>
    </p:bg>
    <p:spTree>
      <p:nvGrpSpPr>
        <p:cNvPr id="1" name="Shape 77"/>
        <p:cNvGrpSpPr/>
        <p:nvPr/>
      </p:nvGrpSpPr>
      <p:grpSpPr>
        <a:xfrm>
          <a:off x="0" y="0"/>
          <a:ext cx="0" cy="0"/>
          <a:chOff x="0" y="0"/>
          <a:chExt cx="0" cy="0"/>
        </a:xfrm>
      </p:grpSpPr>
      <p:sp>
        <p:nvSpPr>
          <p:cNvPr id="78" name="Google Shape;78;p27"/>
          <p:cNvSpPr txBox="1">
            <a:spLocks noGrp="1"/>
          </p:cNvSpPr>
          <p:nvPr>
            <p:ph type="title"/>
          </p:nvPr>
        </p:nvSpPr>
        <p:spPr>
          <a:xfrm>
            <a:off x="437547" y="5107276"/>
            <a:ext cx="8565776" cy="515216"/>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SzPts val="1400"/>
              <a:buNone/>
              <a:defRPr sz="1500" b="1">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27"/>
          <p:cNvSpPr>
            <a:spLocks noGrp="1"/>
          </p:cNvSpPr>
          <p:nvPr>
            <p:ph type="pic" idx="2"/>
          </p:nvPr>
        </p:nvSpPr>
        <p:spPr>
          <a:xfrm>
            <a:off x="437548" y="1076678"/>
            <a:ext cx="11449653" cy="3835327"/>
          </a:xfrm>
          <a:prstGeom prst="rect">
            <a:avLst/>
          </a:prstGeom>
          <a:noFill/>
          <a:ln>
            <a:noFill/>
          </a:ln>
        </p:spPr>
      </p:sp>
      <p:sp>
        <p:nvSpPr>
          <p:cNvPr id="80" name="Google Shape;80;p27"/>
          <p:cNvSpPr txBox="1">
            <a:spLocks noGrp="1"/>
          </p:cNvSpPr>
          <p:nvPr>
            <p:ph type="body" idx="1"/>
          </p:nvPr>
        </p:nvSpPr>
        <p:spPr>
          <a:xfrm>
            <a:off x="437547" y="5684844"/>
            <a:ext cx="8565776" cy="731693"/>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051"/>
              <a:buNone/>
              <a:defRPr sz="1051"/>
            </a:lvl1pPr>
            <a:lvl2pPr marL="914400" lvl="1" indent="-228600" algn="l">
              <a:lnSpc>
                <a:spcPct val="100000"/>
              </a:lnSpc>
              <a:spcBef>
                <a:spcPts val="0"/>
              </a:spcBef>
              <a:spcAft>
                <a:spcPts val="0"/>
              </a:spcAft>
              <a:buSzPts val="900"/>
              <a:buNone/>
              <a:defRPr sz="900"/>
            </a:lvl2pPr>
            <a:lvl3pPr marL="1371600" lvl="2" indent="-228600" algn="l">
              <a:lnSpc>
                <a:spcPct val="100000"/>
              </a:lnSpc>
              <a:spcBef>
                <a:spcPts val="0"/>
              </a:spcBef>
              <a:spcAft>
                <a:spcPts val="0"/>
              </a:spcAft>
              <a:buSzPts val="751"/>
              <a:buNone/>
              <a:defRPr sz="751"/>
            </a:lvl3pPr>
            <a:lvl4pPr marL="1828800" lvl="3" indent="-228600" algn="l">
              <a:lnSpc>
                <a:spcPct val="100000"/>
              </a:lnSpc>
              <a:spcBef>
                <a:spcPts val="0"/>
              </a:spcBef>
              <a:spcAft>
                <a:spcPts val="0"/>
              </a:spcAft>
              <a:buSzPts val="675"/>
              <a:buNone/>
              <a:defRPr sz="675"/>
            </a:lvl4pPr>
            <a:lvl5pPr marL="2286000" lvl="4" indent="-228600" algn="l">
              <a:lnSpc>
                <a:spcPct val="100000"/>
              </a:lnSpc>
              <a:spcBef>
                <a:spcPts val="0"/>
              </a:spcBef>
              <a:spcAft>
                <a:spcPts val="0"/>
              </a:spcAft>
              <a:buSzPts val="675"/>
              <a:buNone/>
              <a:defRPr sz="675"/>
            </a:lvl5pPr>
            <a:lvl6pPr marL="2743200" lvl="5" indent="-228600" algn="l">
              <a:lnSpc>
                <a:spcPct val="100000"/>
              </a:lnSpc>
              <a:spcBef>
                <a:spcPts val="0"/>
              </a:spcBef>
              <a:spcAft>
                <a:spcPts val="0"/>
              </a:spcAft>
              <a:buClr>
                <a:schemeClr val="dk1"/>
              </a:buClr>
              <a:buSzPts val="675"/>
              <a:buFont typeface="Arial"/>
              <a:buNone/>
              <a:defRPr sz="675"/>
            </a:lvl6pPr>
            <a:lvl7pPr marL="3200400" lvl="6" indent="-228600" algn="l">
              <a:lnSpc>
                <a:spcPct val="100000"/>
              </a:lnSpc>
              <a:spcBef>
                <a:spcPts val="0"/>
              </a:spcBef>
              <a:spcAft>
                <a:spcPts val="0"/>
              </a:spcAft>
              <a:buClr>
                <a:schemeClr val="dk1"/>
              </a:buClr>
              <a:buSzPts val="675"/>
              <a:buFont typeface="Arial"/>
              <a:buNone/>
              <a:defRPr sz="675"/>
            </a:lvl7pPr>
            <a:lvl8pPr marL="3657600" lvl="7" indent="-228600" algn="l">
              <a:lnSpc>
                <a:spcPct val="100000"/>
              </a:lnSpc>
              <a:spcBef>
                <a:spcPts val="0"/>
              </a:spcBef>
              <a:spcAft>
                <a:spcPts val="0"/>
              </a:spcAft>
              <a:buClr>
                <a:schemeClr val="dk1"/>
              </a:buClr>
              <a:buSzPts val="675"/>
              <a:buFont typeface="Arial"/>
              <a:buNone/>
              <a:defRPr sz="675"/>
            </a:lvl8pPr>
            <a:lvl9pPr marL="4114800" lvl="8" indent="-228600" algn="l">
              <a:lnSpc>
                <a:spcPct val="100000"/>
              </a:lnSpc>
              <a:spcBef>
                <a:spcPts val="0"/>
              </a:spcBef>
              <a:spcAft>
                <a:spcPts val="0"/>
              </a:spcAft>
              <a:buClr>
                <a:schemeClr val="dk1"/>
              </a:buClr>
              <a:buSzPts val="675"/>
              <a:buFont typeface="Arial"/>
              <a:buNone/>
              <a:defRPr sz="675"/>
            </a:lvl9pPr>
          </a:lstStyle>
          <a:p>
            <a:endParaRPr/>
          </a:p>
        </p:txBody>
      </p:sp>
      <p:sp>
        <p:nvSpPr>
          <p:cNvPr id="81" name="Google Shape;81;p27"/>
          <p:cNvSpPr/>
          <p:nvPr/>
        </p:nvSpPr>
        <p:spPr>
          <a:xfrm>
            <a:off x="-1632" y="81"/>
            <a:ext cx="739763" cy="720000"/>
          </a:xfrm>
          <a:custGeom>
            <a:avLst/>
            <a:gdLst/>
            <a:ahLst/>
            <a:cxnLst/>
            <a:rect l="l" t="t" r="r" b="b"/>
            <a:pathLst>
              <a:path w="1012" h="1013" extrusionOk="0">
                <a:moveTo>
                  <a:pt x="1012" y="0"/>
                </a:moveTo>
                <a:lnTo>
                  <a:pt x="506" y="0"/>
                </a:lnTo>
                <a:lnTo>
                  <a:pt x="0" y="0"/>
                </a:lnTo>
                <a:lnTo>
                  <a:pt x="0" y="506"/>
                </a:lnTo>
                <a:lnTo>
                  <a:pt x="0" y="1013"/>
                </a:lnTo>
                <a:lnTo>
                  <a:pt x="506" y="1013"/>
                </a:lnTo>
                <a:lnTo>
                  <a:pt x="506" y="506"/>
                </a:lnTo>
                <a:lnTo>
                  <a:pt x="1012" y="506"/>
                </a:lnTo>
                <a:lnTo>
                  <a:pt x="1012" y="0"/>
                </a:lnTo>
                <a:close/>
              </a:path>
            </a:pathLst>
          </a:custGeom>
          <a:solidFill>
            <a:srgbClr val="B0AAA7"/>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2" name="Google Shape;82;p27"/>
          <p:cNvSpPr/>
          <p:nvPr/>
        </p:nvSpPr>
        <p:spPr>
          <a:xfrm>
            <a:off x="7180796" y="190956"/>
            <a:ext cx="4572000" cy="430887"/>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Arial"/>
              <a:buNone/>
            </a:pPr>
            <a:r>
              <a:rPr lang="en-US" sz="1200" b="1" i="0" u="none" strike="noStrike" cap="none">
                <a:solidFill>
                  <a:schemeClr val="dk1"/>
                </a:solidFill>
                <a:latin typeface="Arial"/>
                <a:ea typeface="Arial"/>
                <a:cs typeface="Arial"/>
                <a:sym typeface="Arial"/>
              </a:rPr>
              <a:t>Centre for Charity Effectiveness</a:t>
            </a:r>
            <a:br>
              <a:rPr lang="en-US" sz="1800" b="0" i="0" u="none" strike="noStrike" cap="none">
                <a:solidFill>
                  <a:schemeClr val="dk1"/>
                </a:solidFill>
                <a:latin typeface="Arial"/>
                <a:ea typeface="Arial"/>
                <a:cs typeface="Arial"/>
                <a:sym typeface="Arial"/>
              </a:rPr>
            </a:br>
            <a:r>
              <a:rPr lang="en-US" sz="1000" b="0" i="1" u="none" strike="noStrike" cap="none">
                <a:solidFill>
                  <a:srgbClr val="7F7F7F"/>
                </a:solidFill>
                <a:latin typeface="Arial"/>
                <a:ea typeface="Arial"/>
                <a:cs typeface="Arial"/>
                <a:sym typeface="Arial"/>
              </a:rPr>
              <a:t>Intellectual leadership: developing talent, enhancing performance</a:t>
            </a:r>
            <a:endParaRPr sz="1000" b="0" i="1" u="none" strike="noStrike" cap="none">
              <a:solidFill>
                <a:srgbClr val="7F7F7F"/>
              </a:solidFill>
              <a:latin typeface="Arial"/>
              <a:ea typeface="Arial"/>
              <a:cs typeface="Arial"/>
              <a:sym typeface="Arial"/>
            </a:endParaRPr>
          </a:p>
        </p:txBody>
      </p:sp>
      <p:pic>
        <p:nvPicPr>
          <p:cNvPr id="83" name="Google Shape;83;p27"/>
          <p:cNvPicPr preferRelativeResize="0"/>
          <p:nvPr/>
        </p:nvPicPr>
        <p:blipFill rotWithShape="1">
          <a:blip r:embed="rId2">
            <a:alphaModFix/>
          </a:blip>
          <a:srcRect/>
          <a:stretch/>
        </p:blipFill>
        <p:spPr>
          <a:xfrm>
            <a:off x="10620075" y="5286075"/>
            <a:ext cx="1571924" cy="1571924"/>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BAE40"/>
          </p15:clr>
        </p15:guide>
        <p15:guide id="2" pos="7379">
          <p15:clr>
            <a:srgbClr val="FBAE40"/>
          </p15:clr>
        </p15:guide>
        <p15:guide id="3" pos="30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1_Picture with Caption">
  <p:cSld name="1_Picture with Caption">
    <p:bg>
      <p:bgPr>
        <a:solidFill>
          <a:schemeClr val="lt1"/>
        </a:solidFill>
        <a:effectLst/>
      </p:bgPr>
    </p:bg>
    <p:spTree>
      <p:nvGrpSpPr>
        <p:cNvPr id="1" name="Shape 84"/>
        <p:cNvGrpSpPr/>
        <p:nvPr/>
      </p:nvGrpSpPr>
      <p:grpSpPr>
        <a:xfrm>
          <a:off x="0" y="0"/>
          <a:ext cx="0" cy="0"/>
          <a:chOff x="0" y="0"/>
          <a:chExt cx="0" cy="0"/>
        </a:xfrm>
      </p:grpSpPr>
      <p:sp>
        <p:nvSpPr>
          <p:cNvPr id="85" name="Google Shape;85;p28"/>
          <p:cNvSpPr txBox="1">
            <a:spLocks noGrp="1"/>
          </p:cNvSpPr>
          <p:nvPr>
            <p:ph type="title"/>
          </p:nvPr>
        </p:nvSpPr>
        <p:spPr>
          <a:xfrm>
            <a:off x="437547" y="5107276"/>
            <a:ext cx="8565776" cy="515216"/>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SzPts val="1400"/>
              <a:buNone/>
              <a:defRPr sz="1500" b="1">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6" name="Google Shape;86;p28"/>
          <p:cNvSpPr>
            <a:spLocks noGrp="1"/>
          </p:cNvSpPr>
          <p:nvPr>
            <p:ph type="pic" idx="2"/>
          </p:nvPr>
        </p:nvSpPr>
        <p:spPr>
          <a:xfrm>
            <a:off x="437548" y="1076678"/>
            <a:ext cx="11449653" cy="3835327"/>
          </a:xfrm>
          <a:prstGeom prst="rect">
            <a:avLst/>
          </a:prstGeom>
          <a:noFill/>
          <a:ln>
            <a:noFill/>
          </a:ln>
        </p:spPr>
      </p:sp>
      <p:sp>
        <p:nvSpPr>
          <p:cNvPr id="87" name="Google Shape;87;p28"/>
          <p:cNvSpPr txBox="1">
            <a:spLocks noGrp="1"/>
          </p:cNvSpPr>
          <p:nvPr>
            <p:ph type="body" idx="1"/>
          </p:nvPr>
        </p:nvSpPr>
        <p:spPr>
          <a:xfrm>
            <a:off x="437547" y="5684844"/>
            <a:ext cx="8565776" cy="731693"/>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051"/>
              <a:buNone/>
              <a:defRPr sz="1051"/>
            </a:lvl1pPr>
            <a:lvl2pPr marL="914400" lvl="1" indent="-228600" algn="l">
              <a:lnSpc>
                <a:spcPct val="100000"/>
              </a:lnSpc>
              <a:spcBef>
                <a:spcPts val="0"/>
              </a:spcBef>
              <a:spcAft>
                <a:spcPts val="0"/>
              </a:spcAft>
              <a:buSzPts val="900"/>
              <a:buNone/>
              <a:defRPr sz="900"/>
            </a:lvl2pPr>
            <a:lvl3pPr marL="1371600" lvl="2" indent="-228600" algn="l">
              <a:lnSpc>
                <a:spcPct val="100000"/>
              </a:lnSpc>
              <a:spcBef>
                <a:spcPts val="0"/>
              </a:spcBef>
              <a:spcAft>
                <a:spcPts val="0"/>
              </a:spcAft>
              <a:buSzPts val="751"/>
              <a:buNone/>
              <a:defRPr sz="751"/>
            </a:lvl3pPr>
            <a:lvl4pPr marL="1828800" lvl="3" indent="-228600" algn="l">
              <a:lnSpc>
                <a:spcPct val="100000"/>
              </a:lnSpc>
              <a:spcBef>
                <a:spcPts val="0"/>
              </a:spcBef>
              <a:spcAft>
                <a:spcPts val="0"/>
              </a:spcAft>
              <a:buSzPts val="675"/>
              <a:buNone/>
              <a:defRPr sz="675"/>
            </a:lvl4pPr>
            <a:lvl5pPr marL="2286000" lvl="4" indent="-228600" algn="l">
              <a:lnSpc>
                <a:spcPct val="100000"/>
              </a:lnSpc>
              <a:spcBef>
                <a:spcPts val="0"/>
              </a:spcBef>
              <a:spcAft>
                <a:spcPts val="0"/>
              </a:spcAft>
              <a:buSzPts val="675"/>
              <a:buNone/>
              <a:defRPr sz="675"/>
            </a:lvl5pPr>
            <a:lvl6pPr marL="2743200" lvl="5" indent="-228600" algn="l">
              <a:lnSpc>
                <a:spcPct val="100000"/>
              </a:lnSpc>
              <a:spcBef>
                <a:spcPts val="0"/>
              </a:spcBef>
              <a:spcAft>
                <a:spcPts val="0"/>
              </a:spcAft>
              <a:buClr>
                <a:schemeClr val="dk1"/>
              </a:buClr>
              <a:buSzPts val="675"/>
              <a:buFont typeface="Arial"/>
              <a:buNone/>
              <a:defRPr sz="675"/>
            </a:lvl6pPr>
            <a:lvl7pPr marL="3200400" lvl="6" indent="-228600" algn="l">
              <a:lnSpc>
                <a:spcPct val="100000"/>
              </a:lnSpc>
              <a:spcBef>
                <a:spcPts val="0"/>
              </a:spcBef>
              <a:spcAft>
                <a:spcPts val="0"/>
              </a:spcAft>
              <a:buClr>
                <a:schemeClr val="dk1"/>
              </a:buClr>
              <a:buSzPts val="675"/>
              <a:buFont typeface="Arial"/>
              <a:buNone/>
              <a:defRPr sz="675"/>
            </a:lvl7pPr>
            <a:lvl8pPr marL="3657600" lvl="7" indent="-228600" algn="l">
              <a:lnSpc>
                <a:spcPct val="100000"/>
              </a:lnSpc>
              <a:spcBef>
                <a:spcPts val="0"/>
              </a:spcBef>
              <a:spcAft>
                <a:spcPts val="0"/>
              </a:spcAft>
              <a:buClr>
                <a:schemeClr val="dk1"/>
              </a:buClr>
              <a:buSzPts val="675"/>
              <a:buFont typeface="Arial"/>
              <a:buNone/>
              <a:defRPr sz="675"/>
            </a:lvl8pPr>
            <a:lvl9pPr marL="4114800" lvl="8" indent="-228600" algn="l">
              <a:lnSpc>
                <a:spcPct val="100000"/>
              </a:lnSpc>
              <a:spcBef>
                <a:spcPts val="0"/>
              </a:spcBef>
              <a:spcAft>
                <a:spcPts val="0"/>
              </a:spcAft>
              <a:buClr>
                <a:schemeClr val="dk1"/>
              </a:buClr>
              <a:buSzPts val="675"/>
              <a:buFont typeface="Arial"/>
              <a:buNone/>
              <a:defRPr sz="675"/>
            </a:lvl9pPr>
          </a:lstStyle>
          <a:p>
            <a:endParaRPr/>
          </a:p>
        </p:txBody>
      </p:sp>
      <p:sp>
        <p:nvSpPr>
          <p:cNvPr id="88" name="Google Shape;88;p28"/>
          <p:cNvSpPr/>
          <p:nvPr/>
        </p:nvSpPr>
        <p:spPr>
          <a:xfrm>
            <a:off x="-1632" y="81"/>
            <a:ext cx="739763" cy="720000"/>
          </a:xfrm>
          <a:custGeom>
            <a:avLst/>
            <a:gdLst/>
            <a:ahLst/>
            <a:cxnLst/>
            <a:rect l="l" t="t" r="r" b="b"/>
            <a:pathLst>
              <a:path w="1012" h="1013" extrusionOk="0">
                <a:moveTo>
                  <a:pt x="1012" y="0"/>
                </a:moveTo>
                <a:lnTo>
                  <a:pt x="506" y="0"/>
                </a:lnTo>
                <a:lnTo>
                  <a:pt x="0" y="0"/>
                </a:lnTo>
                <a:lnTo>
                  <a:pt x="0" y="506"/>
                </a:lnTo>
                <a:lnTo>
                  <a:pt x="0" y="1013"/>
                </a:lnTo>
                <a:lnTo>
                  <a:pt x="506" y="1013"/>
                </a:lnTo>
                <a:lnTo>
                  <a:pt x="506" y="506"/>
                </a:lnTo>
                <a:lnTo>
                  <a:pt x="1012" y="506"/>
                </a:lnTo>
                <a:lnTo>
                  <a:pt x="1012" y="0"/>
                </a:lnTo>
                <a:close/>
              </a:path>
            </a:pathLst>
          </a:custGeom>
          <a:solidFill>
            <a:srgbClr val="B0AAA7"/>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9" name="Google Shape;89;p28"/>
          <p:cNvSpPr/>
          <p:nvPr/>
        </p:nvSpPr>
        <p:spPr>
          <a:xfrm>
            <a:off x="7180796" y="190956"/>
            <a:ext cx="4572000" cy="430887"/>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Arial"/>
              <a:buNone/>
            </a:pPr>
            <a:r>
              <a:rPr lang="en-US" sz="1200" b="1" i="0" u="none" strike="noStrike" cap="none">
                <a:solidFill>
                  <a:schemeClr val="dk1"/>
                </a:solidFill>
                <a:latin typeface="Arial"/>
                <a:ea typeface="Arial"/>
                <a:cs typeface="Arial"/>
                <a:sym typeface="Arial"/>
              </a:rPr>
              <a:t>Centre for Charity Effectiveness</a:t>
            </a:r>
            <a:br>
              <a:rPr lang="en-US" sz="1800" b="0" i="0" u="none" strike="noStrike" cap="none">
                <a:solidFill>
                  <a:schemeClr val="dk1"/>
                </a:solidFill>
                <a:latin typeface="Arial"/>
                <a:ea typeface="Arial"/>
                <a:cs typeface="Arial"/>
                <a:sym typeface="Arial"/>
              </a:rPr>
            </a:br>
            <a:r>
              <a:rPr lang="en-US" sz="1000" b="0" i="1" u="none" strike="noStrike" cap="none">
                <a:solidFill>
                  <a:srgbClr val="7F7F7F"/>
                </a:solidFill>
                <a:latin typeface="Arial"/>
                <a:ea typeface="Arial"/>
                <a:cs typeface="Arial"/>
                <a:sym typeface="Arial"/>
              </a:rPr>
              <a:t>Intellectual leadership: developing talent, enhancing performance</a:t>
            </a:r>
            <a:endParaRPr sz="1000" b="0" i="1" u="none" strike="noStrike" cap="none">
              <a:solidFill>
                <a:srgbClr val="7F7F7F"/>
              </a:solidFill>
              <a:latin typeface="Arial"/>
              <a:ea typeface="Arial"/>
              <a:cs typeface="Arial"/>
              <a:sym typeface="Arial"/>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7379">
          <p15:clr>
            <a:srgbClr val="FBAE40"/>
          </p15:clr>
        </p15:guide>
        <p15:guide id="3" pos="30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5"/>
          <p:cNvSpPr txBox="1">
            <a:spLocks noGrp="1"/>
          </p:cNvSpPr>
          <p:nvPr>
            <p:ph type="title"/>
          </p:nvPr>
        </p:nvSpPr>
        <p:spPr>
          <a:xfrm>
            <a:off x="711206" y="1991188"/>
            <a:ext cx="10759017" cy="606425"/>
          </a:xfrm>
          <a:prstGeom prst="rect">
            <a:avLst/>
          </a:prstGeom>
          <a:noFill/>
          <a:ln>
            <a:noFill/>
          </a:ln>
        </p:spPr>
        <p:txBody>
          <a:bodyPr spcFirstLastPara="1" wrap="square" lIns="0" tIns="0" rIns="0" bIns="0" anchor="t" anchorCtr="0">
            <a:noAutofit/>
          </a:bodyPr>
          <a:lstStyle>
            <a:lvl1pPr marR="0" lvl="0" algn="l" rtl="0">
              <a:lnSpc>
                <a:spcPct val="100000"/>
              </a:lnSpc>
              <a:spcBef>
                <a:spcPts val="0"/>
              </a:spcBef>
              <a:spcAft>
                <a:spcPts val="0"/>
              </a:spcAft>
              <a:buClr>
                <a:srgbClr val="000000"/>
              </a:buClr>
              <a:buSzPts val="1400"/>
              <a:buFont typeface="Arial"/>
              <a:buNone/>
              <a:defRPr sz="2100" b="1"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2100" b="1"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2100" b="1"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2100" b="1"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2100" b="1"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651" b="1" i="0" u="none" strike="noStrike" cap="none">
                <a:solidFill>
                  <a:schemeClr val="dk2"/>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651" b="1" i="0" u="none" strike="noStrike" cap="none">
                <a:solidFill>
                  <a:schemeClr val="dk2"/>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651" b="1" i="0" u="none" strike="noStrike" cap="none">
                <a:solidFill>
                  <a:schemeClr val="dk2"/>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651" b="1" i="0" u="none" strike="noStrike" cap="none">
                <a:solidFill>
                  <a:schemeClr val="dk2"/>
                </a:solidFill>
                <a:latin typeface="Arial"/>
                <a:ea typeface="Arial"/>
                <a:cs typeface="Arial"/>
                <a:sym typeface="Arial"/>
              </a:defRPr>
            </a:lvl9pPr>
          </a:lstStyle>
          <a:p>
            <a:endParaRPr/>
          </a:p>
        </p:txBody>
      </p:sp>
      <p:sp>
        <p:nvSpPr>
          <p:cNvPr id="11" name="Google Shape;11;p15"/>
          <p:cNvSpPr txBox="1">
            <a:spLocks noGrp="1"/>
          </p:cNvSpPr>
          <p:nvPr>
            <p:ph type="body" idx="1"/>
          </p:nvPr>
        </p:nvSpPr>
        <p:spPr>
          <a:xfrm>
            <a:off x="711200" y="2602367"/>
            <a:ext cx="10761133" cy="3634946"/>
          </a:xfrm>
          <a:prstGeom prst="rect">
            <a:avLst/>
          </a:prstGeom>
          <a:noFill/>
          <a:ln>
            <a:noFill/>
          </a:ln>
        </p:spPr>
        <p:txBody>
          <a:bodyPr spcFirstLastPara="1" wrap="square" lIns="0" tIns="0" rIns="0" bIns="0" anchor="t" anchorCtr="0">
            <a:noAutofit/>
          </a:bodyPr>
          <a:lstStyle>
            <a:lvl1pPr marL="457200" marR="0" lvl="0" indent="-342900" algn="l" rtl="0">
              <a:lnSpc>
                <a:spcPct val="100000"/>
              </a:lnSpc>
              <a:spcBef>
                <a:spcPts val="0"/>
              </a:spcBef>
              <a:spcAft>
                <a:spcPts val="0"/>
              </a:spcAft>
              <a:buClr>
                <a:srgbClr val="C9122B"/>
              </a:buClr>
              <a:buSzPts val="1800"/>
              <a:buFont typeface="Merriweather Sans"/>
              <a:buChar char="■"/>
              <a:defRPr sz="1800" b="0" i="0" u="none" strike="noStrike" cap="none">
                <a:solidFill>
                  <a:schemeClr val="dk1"/>
                </a:solidFill>
                <a:latin typeface="Arial"/>
                <a:ea typeface="Arial"/>
                <a:cs typeface="Arial"/>
                <a:sym typeface="Arial"/>
              </a:defRPr>
            </a:lvl1pPr>
            <a:lvl2pPr marL="914400" marR="0" lvl="1" indent="-333438" algn="l" rtl="0">
              <a:lnSpc>
                <a:spcPct val="100000"/>
              </a:lnSpc>
              <a:spcBef>
                <a:spcPts val="0"/>
              </a:spcBef>
              <a:spcAft>
                <a:spcPts val="0"/>
              </a:spcAft>
              <a:buClr>
                <a:srgbClr val="C9122B"/>
              </a:buClr>
              <a:buSzPts val="1651"/>
              <a:buFont typeface="Merriweather Sans"/>
              <a:buChar char="■"/>
              <a:defRPr sz="1651" b="0" i="0" u="none" strike="noStrike" cap="none">
                <a:solidFill>
                  <a:schemeClr val="dk1"/>
                </a:solidFill>
                <a:latin typeface="Arial"/>
                <a:ea typeface="Arial"/>
                <a:cs typeface="Arial"/>
                <a:sym typeface="Arial"/>
              </a:defRPr>
            </a:lvl2pPr>
            <a:lvl3pPr marL="1371600" marR="0" lvl="2" indent="-323850" algn="l" rtl="0">
              <a:lnSpc>
                <a:spcPct val="100000"/>
              </a:lnSpc>
              <a:spcBef>
                <a:spcPts val="0"/>
              </a:spcBef>
              <a:spcAft>
                <a:spcPts val="0"/>
              </a:spcAft>
              <a:buClr>
                <a:srgbClr val="C9122B"/>
              </a:buClr>
              <a:buSzPts val="1500"/>
              <a:buFont typeface="Merriweather Sans"/>
              <a:buChar char="■"/>
              <a:defRPr sz="1500" b="0" i="0" u="none" strike="noStrike" cap="none">
                <a:solidFill>
                  <a:schemeClr val="dk1"/>
                </a:solidFill>
                <a:latin typeface="Arial"/>
                <a:ea typeface="Arial"/>
                <a:cs typeface="Arial"/>
                <a:sym typeface="Arial"/>
              </a:defRPr>
            </a:lvl3pPr>
            <a:lvl4pPr marL="1828800" marR="0" lvl="3" indent="-314388" algn="l" rtl="0">
              <a:lnSpc>
                <a:spcPct val="100000"/>
              </a:lnSpc>
              <a:spcBef>
                <a:spcPts val="0"/>
              </a:spcBef>
              <a:spcAft>
                <a:spcPts val="0"/>
              </a:spcAft>
              <a:buClr>
                <a:srgbClr val="C9122B"/>
              </a:buClr>
              <a:buSzPts val="1351"/>
              <a:buFont typeface="Merriweather Sans"/>
              <a:buChar char="■"/>
              <a:defRPr sz="1351" b="0" i="0" u="none" strike="noStrike" cap="none">
                <a:solidFill>
                  <a:schemeClr val="dk1"/>
                </a:solidFill>
                <a:latin typeface="Arial"/>
                <a:ea typeface="Arial"/>
                <a:cs typeface="Arial"/>
                <a:sym typeface="Arial"/>
              </a:defRPr>
            </a:lvl4pPr>
            <a:lvl5pPr marL="2286000" marR="0" lvl="4" indent="-304800" algn="l" rtl="0">
              <a:lnSpc>
                <a:spcPct val="100000"/>
              </a:lnSpc>
              <a:spcBef>
                <a:spcPts val="0"/>
              </a:spcBef>
              <a:spcAft>
                <a:spcPts val="0"/>
              </a:spcAft>
              <a:buClr>
                <a:srgbClr val="C9122B"/>
              </a:buClr>
              <a:buSzPts val="1200"/>
              <a:buFont typeface="Merriweather Sans"/>
              <a:buChar char="■"/>
              <a:defRPr sz="1200" b="0" i="0" u="none" strike="noStrike" cap="none">
                <a:solidFill>
                  <a:schemeClr val="dk1"/>
                </a:solidFill>
                <a:latin typeface="Arial"/>
                <a:ea typeface="Arial"/>
                <a:cs typeface="Arial"/>
                <a:sym typeface="Arial"/>
              </a:defRPr>
            </a:lvl5pPr>
            <a:lvl6pPr marL="2743200" marR="0" lvl="5" indent="-333438" algn="l" rtl="0">
              <a:lnSpc>
                <a:spcPct val="100000"/>
              </a:lnSpc>
              <a:spcBef>
                <a:spcPts val="0"/>
              </a:spcBef>
              <a:spcAft>
                <a:spcPts val="0"/>
              </a:spcAft>
              <a:buClr>
                <a:schemeClr val="dk1"/>
              </a:buClr>
              <a:buSzPts val="1651"/>
              <a:buFont typeface="Arial"/>
              <a:buChar char="•"/>
              <a:defRPr sz="1651" b="0" i="0" u="none" strike="noStrike" cap="none">
                <a:solidFill>
                  <a:schemeClr val="dk1"/>
                </a:solidFill>
                <a:latin typeface="Arial"/>
                <a:ea typeface="Arial"/>
                <a:cs typeface="Arial"/>
                <a:sym typeface="Arial"/>
              </a:defRPr>
            </a:lvl6pPr>
            <a:lvl7pPr marL="3200400" marR="0" lvl="6" indent="-333438" algn="l" rtl="0">
              <a:lnSpc>
                <a:spcPct val="100000"/>
              </a:lnSpc>
              <a:spcBef>
                <a:spcPts val="0"/>
              </a:spcBef>
              <a:spcAft>
                <a:spcPts val="0"/>
              </a:spcAft>
              <a:buClr>
                <a:schemeClr val="dk1"/>
              </a:buClr>
              <a:buSzPts val="1651"/>
              <a:buFont typeface="Arial"/>
              <a:buChar char="•"/>
              <a:defRPr sz="1651" b="0" i="0" u="none" strike="noStrike" cap="none">
                <a:solidFill>
                  <a:schemeClr val="dk1"/>
                </a:solidFill>
                <a:latin typeface="Arial"/>
                <a:ea typeface="Arial"/>
                <a:cs typeface="Arial"/>
                <a:sym typeface="Arial"/>
              </a:defRPr>
            </a:lvl7pPr>
            <a:lvl8pPr marL="3657600" marR="0" lvl="7" indent="-333438" algn="l" rtl="0">
              <a:lnSpc>
                <a:spcPct val="100000"/>
              </a:lnSpc>
              <a:spcBef>
                <a:spcPts val="0"/>
              </a:spcBef>
              <a:spcAft>
                <a:spcPts val="0"/>
              </a:spcAft>
              <a:buClr>
                <a:schemeClr val="dk1"/>
              </a:buClr>
              <a:buSzPts val="1651"/>
              <a:buFont typeface="Arial"/>
              <a:buChar char="•"/>
              <a:defRPr sz="1651" b="0" i="0" u="none" strike="noStrike" cap="none">
                <a:solidFill>
                  <a:schemeClr val="dk1"/>
                </a:solidFill>
                <a:latin typeface="Arial"/>
                <a:ea typeface="Arial"/>
                <a:cs typeface="Arial"/>
                <a:sym typeface="Arial"/>
              </a:defRPr>
            </a:lvl8pPr>
            <a:lvl9pPr marL="4114800" marR="0" lvl="8" indent="-333438" algn="l" rtl="0">
              <a:lnSpc>
                <a:spcPct val="100000"/>
              </a:lnSpc>
              <a:spcBef>
                <a:spcPts val="0"/>
              </a:spcBef>
              <a:spcAft>
                <a:spcPts val="0"/>
              </a:spcAft>
              <a:buClr>
                <a:schemeClr val="dk1"/>
              </a:buClr>
              <a:buSzPts val="1651"/>
              <a:buFont typeface="Arial"/>
              <a:buChar char="•"/>
              <a:defRPr sz="1651" b="0" i="0" u="none" strike="noStrike" cap="none">
                <a:solidFill>
                  <a:schemeClr val="dk1"/>
                </a:solidFill>
                <a:latin typeface="Arial"/>
                <a:ea typeface="Arial"/>
                <a:cs typeface="Arial"/>
                <a:sym typeface="Arial"/>
              </a:defRPr>
            </a:lvl9pPr>
          </a:lstStyle>
          <a:p>
            <a:endParaRPr/>
          </a:p>
        </p:txBody>
      </p:sp>
      <p:pic>
        <p:nvPicPr>
          <p:cNvPr id="12" name="Google Shape;12;p15"/>
          <p:cNvPicPr preferRelativeResize="0"/>
          <p:nvPr/>
        </p:nvPicPr>
        <p:blipFill rotWithShape="1">
          <a:blip r:embed="rId16">
            <a:alphaModFix/>
          </a:blip>
          <a:srcRect/>
          <a:stretch/>
        </p:blipFill>
        <p:spPr>
          <a:xfrm>
            <a:off x="5064231" y="-77118"/>
            <a:ext cx="2063540" cy="206354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chart" Target="../charts/char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hyperlink" Target="https://www.amazon.co.uk/Measure-What-Matters-Simple-Drives/dp/024134848X" TargetMode="External"/><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hyperlink" Target="https://www.cancerresearchuk.org/get-involved/do-your-own-fundraising/get-fundraising-pack" TargetMode="External"/><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61.xml"/><Relationship Id="rId1" Type="http://schemas.openxmlformats.org/officeDocument/2006/relationships/slideLayout" Target="../slideLayouts/slideLayout3.xml"/><Relationship Id="rId6" Type="http://schemas.openxmlformats.org/officeDocument/2006/relationships/image" Target="../media/image24.png"/><Relationship Id="rId11" Type="http://schemas.openxmlformats.org/officeDocument/2006/relationships/image" Target="../media/image29.png"/><Relationship Id="rId5" Type="http://schemas.openxmlformats.org/officeDocument/2006/relationships/image" Target="../media/image23.pn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png"/></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4"/>
          <p:cNvSpPr txBox="1">
            <a:spLocks noGrp="1"/>
          </p:cNvSpPr>
          <p:nvPr>
            <p:ph type="body" idx="1"/>
          </p:nvPr>
        </p:nvSpPr>
        <p:spPr>
          <a:xfrm>
            <a:off x="-88900" y="5530850"/>
            <a:ext cx="5758543" cy="48315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Clr>
                <a:schemeClr val="dk1"/>
              </a:buClr>
              <a:buSzPts val="2000"/>
              <a:buFont typeface="Arial"/>
              <a:buNone/>
            </a:pPr>
            <a:r>
              <a:rPr lang="en-US" sz="1600" dirty="0"/>
              <a:t>Stephen Thorn </a:t>
            </a:r>
            <a:endParaRPr sz="1600" dirty="0"/>
          </a:p>
          <a:p>
            <a:pPr marL="0" lvl="0" indent="0" algn="ctr" rtl="0">
              <a:lnSpc>
                <a:spcPct val="100000"/>
              </a:lnSpc>
              <a:spcBef>
                <a:spcPts val="0"/>
              </a:spcBef>
              <a:spcAft>
                <a:spcPts val="0"/>
              </a:spcAft>
              <a:buClr>
                <a:schemeClr val="dk1"/>
              </a:buClr>
              <a:buSzPts val="2000"/>
              <a:buFont typeface="Arial"/>
              <a:buNone/>
            </a:pPr>
            <a:r>
              <a:rPr lang="en-US" sz="1600" dirty="0"/>
              <a:t>13</a:t>
            </a:r>
            <a:r>
              <a:rPr lang="en-US" sz="1600" baseline="30000" dirty="0"/>
              <a:t>th</a:t>
            </a:r>
            <a:r>
              <a:rPr lang="en-US" sz="1600" dirty="0"/>
              <a:t> June 2023</a:t>
            </a:r>
          </a:p>
        </p:txBody>
      </p:sp>
      <p:pic>
        <p:nvPicPr>
          <p:cNvPr id="9218" name="Picture 2" descr="Mencap - Wikipedia">
            <a:extLst>
              <a:ext uri="{FF2B5EF4-FFF2-40B4-BE49-F238E27FC236}">
                <a16:creationId xmlns:a16="http://schemas.microsoft.com/office/drawing/2014/main" id="{52CD6E3A-B27F-BEF5-42B6-5251D1BFE6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3526" y="2629210"/>
            <a:ext cx="3519424" cy="214599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1"/>
          <p:cNvSpPr txBox="1">
            <a:spLocks noGrp="1"/>
          </p:cNvSpPr>
          <p:nvPr>
            <p:ph type="title"/>
          </p:nvPr>
        </p:nvSpPr>
        <p:spPr>
          <a:xfrm>
            <a:off x="258298" y="1001198"/>
            <a:ext cx="11315100" cy="7854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a:t>Welcome: </a:t>
            </a:r>
            <a:r>
              <a:rPr lang="en-US" b="0"/>
              <a:t>Introduction</a:t>
            </a:r>
            <a:endParaRPr/>
          </a:p>
        </p:txBody>
      </p:sp>
      <p:sp>
        <p:nvSpPr>
          <p:cNvPr id="105" name="Google Shape;105;p1"/>
          <p:cNvSpPr txBox="1">
            <a:spLocks noGrp="1"/>
          </p:cNvSpPr>
          <p:nvPr>
            <p:ph type="body" idx="1"/>
          </p:nvPr>
        </p:nvSpPr>
        <p:spPr>
          <a:xfrm>
            <a:off x="1167148" y="1393898"/>
            <a:ext cx="9497400" cy="4363200"/>
          </a:xfrm>
          <a:prstGeom prst="rect">
            <a:avLst/>
          </a:prstGeom>
          <a:noFill/>
          <a:ln>
            <a:noFill/>
          </a:ln>
        </p:spPr>
        <p:txBody>
          <a:bodyPr spcFirstLastPara="1" wrap="square" lIns="0" tIns="0" rIns="0" bIns="0" anchor="ctr" anchorCtr="0">
            <a:noAutofit/>
          </a:bodyPr>
          <a:lstStyle/>
          <a:p>
            <a:pPr marL="134534" lvl="0" indent="-20234" algn="ctr" rtl="0">
              <a:lnSpc>
                <a:spcPct val="100000"/>
              </a:lnSpc>
              <a:spcBef>
                <a:spcPts val="0"/>
              </a:spcBef>
              <a:spcAft>
                <a:spcPts val="0"/>
              </a:spcAft>
              <a:buClr>
                <a:srgbClr val="C9122B"/>
              </a:buClr>
              <a:buSzPts val="1800"/>
              <a:buFont typeface="Merriweather Sans"/>
              <a:buNone/>
            </a:pPr>
            <a:r>
              <a:rPr lang="en-US" sz="4800" b="1" dirty="0"/>
              <a:t>Welcome to today’s session</a:t>
            </a:r>
            <a:endParaRPr sz="4800" b="1"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g1100e11c01a_0_75"/>
          <p:cNvSpPr txBox="1">
            <a:spLocks noGrp="1"/>
          </p:cNvSpPr>
          <p:nvPr>
            <p:ph type="title"/>
          </p:nvPr>
        </p:nvSpPr>
        <p:spPr>
          <a:xfrm>
            <a:off x="258298" y="1001198"/>
            <a:ext cx="11315100" cy="7854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Welcome: </a:t>
            </a:r>
            <a:r>
              <a:rPr lang="en-US" b="0" dirty="0"/>
              <a:t>Agenda</a:t>
            </a:r>
            <a:endParaRPr dirty="0"/>
          </a:p>
        </p:txBody>
      </p:sp>
      <p:sp>
        <p:nvSpPr>
          <p:cNvPr id="111" name="Google Shape;111;g1100e11c01a_0_75"/>
          <p:cNvSpPr txBox="1">
            <a:spLocks noGrp="1"/>
          </p:cNvSpPr>
          <p:nvPr>
            <p:ph type="body" idx="1"/>
          </p:nvPr>
        </p:nvSpPr>
        <p:spPr>
          <a:xfrm>
            <a:off x="437550" y="2032000"/>
            <a:ext cx="9497400" cy="4363200"/>
          </a:xfrm>
          <a:prstGeom prst="rect">
            <a:avLst/>
          </a:prstGeom>
          <a:noFill/>
          <a:ln>
            <a:noFill/>
          </a:ln>
        </p:spPr>
        <p:txBody>
          <a:bodyPr spcFirstLastPara="1" wrap="square" lIns="0" tIns="0" rIns="0" bIns="0" anchor="t" anchorCtr="0">
            <a:noAutofit/>
          </a:bodyPr>
          <a:lstStyle/>
          <a:p>
            <a:pPr marL="134534" indent="-20234">
              <a:buNone/>
            </a:pPr>
            <a:r>
              <a:rPr lang="en-GB" sz="2400" b="1" dirty="0"/>
              <a:t>How to produce a Marketing and Communications plan which supports fundraising activity </a:t>
            </a:r>
            <a:endParaRPr sz="2400" dirty="0"/>
          </a:p>
          <a:p>
            <a:pPr marL="134534" lvl="0" indent="-20234" algn="l" rtl="0">
              <a:lnSpc>
                <a:spcPct val="100000"/>
              </a:lnSpc>
              <a:spcBef>
                <a:spcPts val="0"/>
              </a:spcBef>
              <a:spcAft>
                <a:spcPts val="0"/>
              </a:spcAft>
              <a:buClr>
                <a:srgbClr val="C9122B"/>
              </a:buClr>
              <a:buSzPts val="1800"/>
              <a:buFont typeface="Merriweather Sans"/>
              <a:buNone/>
            </a:pPr>
            <a:endParaRPr lang="en-US" dirty="0"/>
          </a:p>
          <a:p>
            <a:pPr marL="914400" lvl="1" indent="-342900" algn="l" rtl="0">
              <a:lnSpc>
                <a:spcPct val="100000"/>
              </a:lnSpc>
              <a:spcBef>
                <a:spcPts val="0"/>
              </a:spcBef>
              <a:spcAft>
                <a:spcPts val="0"/>
              </a:spcAft>
              <a:buSzPts val="1800"/>
              <a:buChar char="■"/>
            </a:pPr>
            <a:r>
              <a:rPr lang="en-US" sz="1800" dirty="0"/>
              <a:t>Welcome &amp; Introduction – Jayne Thomas, Network Manager.</a:t>
            </a:r>
          </a:p>
          <a:p>
            <a:pPr marL="571500" lvl="1" indent="0" algn="l" rtl="0">
              <a:lnSpc>
                <a:spcPct val="100000"/>
              </a:lnSpc>
              <a:spcBef>
                <a:spcPts val="0"/>
              </a:spcBef>
              <a:spcAft>
                <a:spcPts val="0"/>
              </a:spcAft>
              <a:buSzPts val="1800"/>
              <a:buNone/>
            </a:pPr>
            <a:endParaRPr lang="en-US" sz="1800" dirty="0"/>
          </a:p>
          <a:p>
            <a:pPr marL="914400" lvl="1" indent="-342900" algn="l" rtl="0">
              <a:lnSpc>
                <a:spcPct val="100000"/>
              </a:lnSpc>
              <a:spcBef>
                <a:spcPts val="0"/>
              </a:spcBef>
              <a:spcAft>
                <a:spcPts val="0"/>
              </a:spcAft>
              <a:buSzPts val="1800"/>
              <a:buChar char="■"/>
            </a:pPr>
            <a:r>
              <a:rPr lang="en-US" sz="1800" dirty="0"/>
              <a:t>We will be recording today’s session.</a:t>
            </a:r>
          </a:p>
          <a:p>
            <a:pPr marL="914400" lvl="1" indent="-342900" algn="l" rtl="0">
              <a:lnSpc>
                <a:spcPct val="100000"/>
              </a:lnSpc>
              <a:spcBef>
                <a:spcPts val="0"/>
              </a:spcBef>
              <a:spcAft>
                <a:spcPts val="0"/>
              </a:spcAft>
              <a:buSzPts val="1800"/>
              <a:buChar char="■"/>
            </a:pPr>
            <a:endParaRPr lang="en-US" sz="1800" dirty="0"/>
          </a:p>
          <a:p>
            <a:pPr marL="571500" lvl="1" indent="0" algn="l" rtl="0">
              <a:lnSpc>
                <a:spcPct val="100000"/>
              </a:lnSpc>
              <a:spcBef>
                <a:spcPts val="0"/>
              </a:spcBef>
              <a:spcAft>
                <a:spcPts val="0"/>
              </a:spcAft>
              <a:buSzPts val="1800"/>
              <a:buNone/>
            </a:pPr>
            <a:endParaRPr lang="en-US" dirty="0"/>
          </a:p>
          <a:p>
            <a:pPr marL="571500" lvl="1" indent="0" algn="l" rtl="0">
              <a:lnSpc>
                <a:spcPct val="100000"/>
              </a:lnSpc>
              <a:spcBef>
                <a:spcPts val="0"/>
              </a:spcBef>
              <a:spcAft>
                <a:spcPts val="0"/>
              </a:spcAft>
              <a:buSzPts val="1800"/>
              <a:buNone/>
            </a:pPr>
            <a:endParaRPr lang="en-US" dirty="0"/>
          </a:p>
          <a:p>
            <a:pPr marL="134534" lvl="0" indent="-20234" algn="l" rtl="0">
              <a:lnSpc>
                <a:spcPct val="100000"/>
              </a:lnSpc>
              <a:spcBef>
                <a:spcPts val="0"/>
              </a:spcBef>
              <a:spcAft>
                <a:spcPts val="0"/>
              </a:spcAft>
              <a:buClr>
                <a:srgbClr val="C9122B"/>
              </a:buClr>
              <a:buSzPts val="1800"/>
              <a:buFont typeface="Merriweather Sans"/>
              <a:buNone/>
            </a:pP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g1100e11c01a_0_75"/>
          <p:cNvSpPr txBox="1">
            <a:spLocks noGrp="1"/>
          </p:cNvSpPr>
          <p:nvPr>
            <p:ph type="title"/>
          </p:nvPr>
        </p:nvSpPr>
        <p:spPr>
          <a:xfrm>
            <a:off x="258298" y="1001198"/>
            <a:ext cx="11315100" cy="7854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Welcome: </a:t>
            </a:r>
            <a:r>
              <a:rPr lang="en-US" b="0" dirty="0"/>
              <a:t>Agenda</a:t>
            </a:r>
            <a:endParaRPr dirty="0"/>
          </a:p>
        </p:txBody>
      </p:sp>
      <p:sp>
        <p:nvSpPr>
          <p:cNvPr id="111" name="Google Shape;111;g1100e11c01a_0_75"/>
          <p:cNvSpPr txBox="1">
            <a:spLocks noGrp="1"/>
          </p:cNvSpPr>
          <p:nvPr>
            <p:ph type="body" idx="1"/>
          </p:nvPr>
        </p:nvSpPr>
        <p:spPr>
          <a:xfrm>
            <a:off x="437550" y="2032000"/>
            <a:ext cx="9497400" cy="4363200"/>
          </a:xfrm>
          <a:prstGeom prst="rect">
            <a:avLst/>
          </a:prstGeom>
          <a:noFill/>
          <a:ln>
            <a:noFill/>
          </a:ln>
        </p:spPr>
        <p:txBody>
          <a:bodyPr spcFirstLastPara="1" wrap="square" lIns="0" tIns="0" rIns="0" bIns="0" anchor="t" anchorCtr="0">
            <a:noAutofit/>
          </a:bodyPr>
          <a:lstStyle/>
          <a:p>
            <a:pPr marL="134534" indent="-20234">
              <a:buNone/>
            </a:pPr>
            <a:r>
              <a:rPr lang="en-GB" sz="1800" b="1" dirty="0"/>
              <a:t>How to produce a Marketing and Communications plan which supports fundraising activity </a:t>
            </a:r>
            <a:r>
              <a:rPr lang="en-US" b="1" dirty="0"/>
              <a:t>:</a:t>
            </a:r>
            <a:endParaRPr dirty="0"/>
          </a:p>
          <a:p>
            <a:pPr marL="134534" lvl="0" indent="-20234" algn="l" rtl="0">
              <a:lnSpc>
                <a:spcPct val="100000"/>
              </a:lnSpc>
              <a:spcBef>
                <a:spcPts val="0"/>
              </a:spcBef>
              <a:spcAft>
                <a:spcPts val="0"/>
              </a:spcAft>
              <a:buClr>
                <a:srgbClr val="C9122B"/>
              </a:buClr>
              <a:buSzPts val="1800"/>
              <a:buFont typeface="Merriweather Sans"/>
              <a:buNone/>
            </a:pPr>
            <a:endParaRPr lang="en-US" dirty="0"/>
          </a:p>
          <a:p>
            <a:pPr marL="914400" lvl="1" indent="-342900" algn="l" rtl="0">
              <a:lnSpc>
                <a:spcPct val="100000"/>
              </a:lnSpc>
              <a:spcBef>
                <a:spcPts val="0"/>
              </a:spcBef>
              <a:spcAft>
                <a:spcPts val="0"/>
              </a:spcAft>
              <a:buSzPts val="1800"/>
              <a:buChar char="■"/>
            </a:pPr>
            <a:r>
              <a:rPr lang="en-US" sz="1800" dirty="0"/>
              <a:t>Firstly, we’ll look at your advanced feedback on the subject. </a:t>
            </a:r>
          </a:p>
          <a:p>
            <a:pPr marL="571500" lvl="1" indent="0" algn="l" rtl="0">
              <a:lnSpc>
                <a:spcPct val="100000"/>
              </a:lnSpc>
              <a:spcBef>
                <a:spcPts val="0"/>
              </a:spcBef>
              <a:spcAft>
                <a:spcPts val="0"/>
              </a:spcAft>
              <a:buSzPts val="1800"/>
              <a:buNone/>
            </a:pPr>
            <a:endParaRPr lang="en-US" sz="1800" dirty="0"/>
          </a:p>
          <a:p>
            <a:pPr marL="914400" lvl="1" indent="-342900" algn="l" rtl="0">
              <a:lnSpc>
                <a:spcPct val="100000"/>
              </a:lnSpc>
              <a:spcBef>
                <a:spcPts val="0"/>
              </a:spcBef>
              <a:spcAft>
                <a:spcPts val="0"/>
              </a:spcAft>
              <a:buSzPts val="1800"/>
              <a:buChar char="■"/>
            </a:pPr>
            <a:r>
              <a:rPr lang="en-US" sz="1800" dirty="0"/>
              <a:t>Then we’ll learn what constitutes a marketing and communications plan.</a:t>
            </a:r>
          </a:p>
          <a:p>
            <a:pPr marL="914400" lvl="1" indent="-342900" algn="l" rtl="0">
              <a:lnSpc>
                <a:spcPct val="100000"/>
              </a:lnSpc>
              <a:spcBef>
                <a:spcPts val="0"/>
              </a:spcBef>
              <a:spcAft>
                <a:spcPts val="0"/>
              </a:spcAft>
              <a:buSzPts val="1800"/>
              <a:buChar char="■"/>
            </a:pPr>
            <a:endParaRPr lang="en-US" sz="1800" dirty="0"/>
          </a:p>
          <a:p>
            <a:pPr lvl="1" indent="-342900">
              <a:buSzPts val="1800"/>
            </a:pPr>
            <a:r>
              <a:rPr lang="en-US" sz="1800" dirty="0"/>
              <a:t>It will demonstrate how good marketing and communication practice is the basis for all sustainable income generation – and so much else besides.</a:t>
            </a:r>
          </a:p>
          <a:p>
            <a:pPr marL="914400" lvl="1" indent="-342900" algn="l" rtl="0">
              <a:lnSpc>
                <a:spcPct val="100000"/>
              </a:lnSpc>
              <a:spcBef>
                <a:spcPts val="0"/>
              </a:spcBef>
              <a:spcAft>
                <a:spcPts val="0"/>
              </a:spcAft>
              <a:buSzPts val="1800"/>
              <a:buChar char="■"/>
            </a:pPr>
            <a:endParaRPr lang="en-US" sz="1800" dirty="0"/>
          </a:p>
          <a:p>
            <a:pPr marL="914400" lvl="1" indent="-342900" algn="l" rtl="0">
              <a:lnSpc>
                <a:spcPct val="100000"/>
              </a:lnSpc>
              <a:spcBef>
                <a:spcPts val="0"/>
              </a:spcBef>
              <a:spcAft>
                <a:spcPts val="0"/>
              </a:spcAft>
              <a:buSzPts val="1800"/>
              <a:buChar char="■"/>
            </a:pPr>
            <a:r>
              <a:rPr lang="en-US" sz="1800" dirty="0"/>
              <a:t>This webinar will include ‘quick win’ ideas for creating marketing and communication initiatives that could drive immediate income opportunities.</a:t>
            </a:r>
          </a:p>
          <a:p>
            <a:pPr marL="914400" lvl="1" indent="-342900" algn="l" rtl="0">
              <a:lnSpc>
                <a:spcPct val="100000"/>
              </a:lnSpc>
              <a:spcBef>
                <a:spcPts val="0"/>
              </a:spcBef>
              <a:spcAft>
                <a:spcPts val="0"/>
              </a:spcAft>
              <a:buSzPts val="1800"/>
              <a:buChar char="■"/>
            </a:pPr>
            <a:endParaRPr lang="en-US" sz="1800" dirty="0"/>
          </a:p>
          <a:p>
            <a:pPr marL="914400" lvl="1" indent="-342900" algn="l" rtl="0">
              <a:lnSpc>
                <a:spcPct val="100000"/>
              </a:lnSpc>
              <a:spcBef>
                <a:spcPts val="0"/>
              </a:spcBef>
              <a:spcAft>
                <a:spcPts val="0"/>
              </a:spcAft>
              <a:buSzPts val="1800"/>
              <a:buChar char="■"/>
            </a:pPr>
            <a:r>
              <a:rPr lang="en-US" sz="1800" b="1" dirty="0"/>
              <a:t>1.15pm finish </a:t>
            </a:r>
            <a:r>
              <a:rPr lang="en-US" sz="1800" dirty="0"/>
              <a:t>with another 15 minutes for those that have time for Q&amp;A on any specific issues</a:t>
            </a:r>
          </a:p>
          <a:p>
            <a:pPr marL="571500" lvl="1" indent="0" algn="l" rtl="0">
              <a:lnSpc>
                <a:spcPct val="100000"/>
              </a:lnSpc>
              <a:spcBef>
                <a:spcPts val="0"/>
              </a:spcBef>
              <a:spcAft>
                <a:spcPts val="0"/>
              </a:spcAft>
              <a:buSzPts val="1800"/>
              <a:buNone/>
            </a:pPr>
            <a:endParaRPr lang="en-US" dirty="0"/>
          </a:p>
          <a:p>
            <a:pPr marL="571500" lvl="1" indent="0" algn="l" rtl="0">
              <a:lnSpc>
                <a:spcPct val="100000"/>
              </a:lnSpc>
              <a:spcBef>
                <a:spcPts val="0"/>
              </a:spcBef>
              <a:spcAft>
                <a:spcPts val="0"/>
              </a:spcAft>
              <a:buSzPts val="1800"/>
              <a:buNone/>
            </a:pPr>
            <a:endParaRPr lang="en-US" dirty="0"/>
          </a:p>
          <a:p>
            <a:pPr marL="134534" lvl="0" indent="-20234" algn="l" rtl="0">
              <a:lnSpc>
                <a:spcPct val="100000"/>
              </a:lnSpc>
              <a:spcBef>
                <a:spcPts val="0"/>
              </a:spcBef>
              <a:spcAft>
                <a:spcPts val="0"/>
              </a:spcAft>
              <a:buClr>
                <a:srgbClr val="C9122B"/>
              </a:buClr>
              <a:buSzPts val="1800"/>
              <a:buFont typeface="Merriweather Sans"/>
              <a:buNone/>
            </a:pPr>
            <a:endParaRPr dirty="0"/>
          </a:p>
        </p:txBody>
      </p:sp>
    </p:spTree>
    <p:extLst>
      <p:ext uri="{BB962C8B-B14F-4D97-AF65-F5344CB8AC3E}">
        <p14:creationId xmlns:p14="http://schemas.microsoft.com/office/powerpoint/2010/main" val="27893900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g112041c000d_0_0"/>
          <p:cNvSpPr txBox="1">
            <a:spLocks noGrp="1"/>
          </p:cNvSpPr>
          <p:nvPr>
            <p:ph type="title"/>
          </p:nvPr>
        </p:nvSpPr>
        <p:spPr>
          <a:xfrm>
            <a:off x="439350" y="975150"/>
            <a:ext cx="11315100" cy="7854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Welcome: </a:t>
            </a:r>
            <a:r>
              <a:rPr lang="en-US" b="0" dirty="0"/>
              <a:t>Introduction</a:t>
            </a:r>
            <a:r>
              <a:rPr lang="en-US" dirty="0"/>
              <a:t> </a:t>
            </a:r>
            <a:endParaRPr dirty="0"/>
          </a:p>
        </p:txBody>
      </p:sp>
      <p:sp>
        <p:nvSpPr>
          <p:cNvPr id="117" name="Google Shape;117;g112041c000d_0_0"/>
          <p:cNvSpPr txBox="1">
            <a:spLocks noGrp="1"/>
          </p:cNvSpPr>
          <p:nvPr>
            <p:ph type="body" idx="1"/>
          </p:nvPr>
        </p:nvSpPr>
        <p:spPr>
          <a:xfrm>
            <a:off x="437550" y="1430228"/>
            <a:ext cx="9414374" cy="5106495"/>
          </a:xfrm>
          <a:prstGeom prst="rect">
            <a:avLst/>
          </a:prstGeom>
          <a:noFill/>
          <a:ln>
            <a:noFill/>
          </a:ln>
        </p:spPr>
        <p:txBody>
          <a:bodyPr spcFirstLastPara="1" wrap="square" lIns="0" tIns="0" rIns="0" bIns="0" anchor="t" anchorCtr="0">
            <a:noAutofit/>
          </a:bodyPr>
          <a:lstStyle/>
          <a:p>
            <a:pPr marL="0" lvl="0" indent="0" algn="l" rtl="0">
              <a:lnSpc>
                <a:spcPct val="101931"/>
              </a:lnSpc>
              <a:spcBef>
                <a:spcPts val="800"/>
              </a:spcBef>
              <a:spcAft>
                <a:spcPts val="0"/>
              </a:spcAft>
              <a:buClr>
                <a:schemeClr val="dk1"/>
              </a:buClr>
              <a:buSzPts val="1100"/>
              <a:buFont typeface="Arial"/>
              <a:buNone/>
            </a:pPr>
            <a:r>
              <a:rPr lang="en-US" sz="1600" b="1" dirty="0">
                <a:solidFill>
                  <a:srgbClr val="000099"/>
                </a:solidFill>
                <a:highlight>
                  <a:srgbClr val="FFFFFF"/>
                </a:highlight>
              </a:rPr>
              <a:t>Stephen Thorn</a:t>
            </a:r>
            <a:r>
              <a:rPr lang="en-US" sz="1600" b="1" dirty="0">
                <a:solidFill>
                  <a:srgbClr val="222222"/>
                </a:solidFill>
                <a:highlight>
                  <a:srgbClr val="FFFFFF"/>
                </a:highlight>
              </a:rPr>
              <a:t> </a:t>
            </a:r>
            <a:r>
              <a:rPr lang="en-US" sz="1600" dirty="0">
                <a:solidFill>
                  <a:srgbClr val="222222"/>
                </a:solidFill>
                <a:highlight>
                  <a:srgbClr val="FFFFFF"/>
                </a:highlight>
              </a:rPr>
              <a:t>has worked as a Senior Executive, Director and Board Member of commercial and nonprofit organisations where he has been responsible for marketing, fundraising, and business development functions. Over the last ten years he has developed a specialist focus on not-for-profit and charity sector strategic business planning, organisational design, and sustainable impact solutions.</a:t>
            </a:r>
            <a:endParaRPr sz="1600" dirty="0">
              <a:solidFill>
                <a:srgbClr val="222222"/>
              </a:solidFill>
              <a:highlight>
                <a:srgbClr val="FFFFFF"/>
              </a:highlight>
            </a:endParaRPr>
          </a:p>
          <a:p>
            <a:pPr marL="0" marR="342900" lvl="0" indent="0" algn="l" rtl="0">
              <a:lnSpc>
                <a:spcPct val="101931"/>
              </a:lnSpc>
              <a:spcBef>
                <a:spcPts val="0"/>
              </a:spcBef>
              <a:spcAft>
                <a:spcPts val="0"/>
              </a:spcAft>
              <a:buClr>
                <a:schemeClr val="dk1"/>
              </a:buClr>
              <a:buSzPts val="1100"/>
              <a:buFont typeface="Arial"/>
              <a:buNone/>
            </a:pPr>
            <a:endParaRPr sz="1600" dirty="0">
              <a:solidFill>
                <a:srgbClr val="222222"/>
              </a:solidFill>
              <a:highlight>
                <a:srgbClr val="FFFFFF"/>
              </a:highlight>
            </a:endParaRPr>
          </a:p>
          <a:p>
            <a:pPr marL="0" marR="342900" lvl="0" indent="0" algn="l" rtl="0">
              <a:lnSpc>
                <a:spcPct val="101931"/>
              </a:lnSpc>
              <a:spcBef>
                <a:spcPts val="0"/>
              </a:spcBef>
              <a:spcAft>
                <a:spcPts val="0"/>
              </a:spcAft>
              <a:buClr>
                <a:schemeClr val="dk1"/>
              </a:buClr>
              <a:buSzPts val="1100"/>
              <a:buFont typeface="Arial"/>
              <a:buNone/>
            </a:pPr>
            <a:r>
              <a:rPr lang="en-US" sz="1600" dirty="0">
                <a:solidFill>
                  <a:srgbClr val="222222"/>
                </a:solidFill>
                <a:highlight>
                  <a:srgbClr val="FFFFFF"/>
                </a:highlight>
              </a:rPr>
              <a:t>He has served as the Sales &amp; Marketing Director of Woodmansterne Publications, Fundraising Director and Interim CEO for international street children’s charity Toybox and is a Preferred Supplier to the City Bridge Trust. He was a consultant and then founding executive of the EY (previously Ernst &amp; Young) Foundation which supports disadvantaged young people into the workplace, where as Head of Business Development, Communications and External Relations he established a £multi-million fundraising operation from scratch.</a:t>
            </a:r>
            <a:endParaRPr sz="1600" dirty="0">
              <a:solidFill>
                <a:srgbClr val="222222"/>
              </a:solidFill>
              <a:highlight>
                <a:srgbClr val="FFFFFF"/>
              </a:highlight>
            </a:endParaRPr>
          </a:p>
          <a:p>
            <a:pPr marL="0" marR="342900" lvl="0" indent="0" algn="l" rtl="0">
              <a:lnSpc>
                <a:spcPct val="101931"/>
              </a:lnSpc>
              <a:spcBef>
                <a:spcPts val="0"/>
              </a:spcBef>
              <a:spcAft>
                <a:spcPts val="0"/>
              </a:spcAft>
              <a:buClr>
                <a:schemeClr val="dk1"/>
              </a:buClr>
              <a:buSzPts val="1100"/>
              <a:buFont typeface="Arial"/>
              <a:buNone/>
            </a:pPr>
            <a:endParaRPr sz="1600" dirty="0">
              <a:solidFill>
                <a:srgbClr val="222222"/>
              </a:solidFill>
              <a:highlight>
                <a:srgbClr val="FFFFFF"/>
              </a:highlight>
            </a:endParaRPr>
          </a:p>
          <a:p>
            <a:pPr marL="0" marR="355600" lvl="0" indent="0" algn="l" rtl="0">
              <a:lnSpc>
                <a:spcPct val="101931"/>
              </a:lnSpc>
              <a:spcBef>
                <a:spcPts val="0"/>
              </a:spcBef>
              <a:spcAft>
                <a:spcPts val="0"/>
              </a:spcAft>
              <a:buClr>
                <a:schemeClr val="dk1"/>
              </a:buClr>
              <a:buSzPts val="1100"/>
              <a:buFont typeface="Arial"/>
              <a:buNone/>
            </a:pPr>
            <a:r>
              <a:rPr lang="en-US" sz="1600" dirty="0">
                <a:solidFill>
                  <a:srgbClr val="222222"/>
                </a:solidFill>
                <a:highlight>
                  <a:srgbClr val="FFFFFF"/>
                </a:highlight>
              </a:rPr>
              <a:t>A Postgraduate (DipM) and Member of the Chartered Institute of Marketing (MCIM), Stephen also has an MSc in NGO Management and is an alumnus of the INSEAD Social Enterprise Programme (ISEP). He was previously the Chair of Trustees of Big Picture Learning UK. Recent clients have included business development strategy for international humanitarian initiative Response Innovation Lab, marketing and fundraising strategy and planning for the Cranfield Trust, performance management consultancy for Children and Families Across Borders and organisational development benchmarking and strategic recommendations for Versus Arthritis, NHS, Caritas, and the Samaritans.</a:t>
            </a:r>
            <a:endParaRPr sz="1600" dirty="0">
              <a:solidFill>
                <a:srgbClr val="222222"/>
              </a:solidFill>
              <a:highlight>
                <a:srgbClr val="FFFFFF"/>
              </a:highlight>
            </a:endParaRPr>
          </a:p>
          <a:p>
            <a:pPr marL="134534" lvl="0" indent="-20234" algn="l" rtl="0">
              <a:lnSpc>
                <a:spcPct val="100000"/>
              </a:lnSpc>
              <a:spcBef>
                <a:spcPts val="0"/>
              </a:spcBef>
              <a:spcAft>
                <a:spcPts val="0"/>
              </a:spcAft>
              <a:buClr>
                <a:srgbClr val="C9122B"/>
              </a:buClr>
              <a:buSzPts val="1800"/>
              <a:buFont typeface="Merriweather Sans"/>
              <a:buNone/>
            </a:pPr>
            <a:endParaRPr dirty="0"/>
          </a:p>
        </p:txBody>
      </p:sp>
      <p:pic>
        <p:nvPicPr>
          <p:cNvPr id="3" name="Google Shape;466;p47">
            <a:extLst>
              <a:ext uri="{FF2B5EF4-FFF2-40B4-BE49-F238E27FC236}">
                <a16:creationId xmlns:a16="http://schemas.microsoft.com/office/drawing/2014/main" id="{92DADCE7-0D73-631F-F8CF-6FC2BC40F5A8}"/>
              </a:ext>
            </a:extLst>
          </p:cNvPr>
          <p:cNvPicPr preferRelativeResize="0"/>
          <p:nvPr/>
        </p:nvPicPr>
        <p:blipFill rotWithShape="1">
          <a:blip r:embed="rId3">
            <a:alphaModFix/>
          </a:blip>
          <a:srcRect l="18451" r="15836"/>
          <a:stretch/>
        </p:blipFill>
        <p:spPr>
          <a:xfrm>
            <a:off x="10006998" y="1760550"/>
            <a:ext cx="1797341" cy="1822731"/>
          </a:xfrm>
          <a:prstGeom prst="ellipse">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5"/>
          <p:cNvSpPr txBox="1">
            <a:spLocks noGrp="1"/>
          </p:cNvSpPr>
          <p:nvPr>
            <p:ph type="title"/>
          </p:nvPr>
        </p:nvSpPr>
        <p:spPr>
          <a:xfrm>
            <a:off x="198300" y="2396359"/>
            <a:ext cx="5372700" cy="1536591"/>
          </a:xfrm>
          <a:prstGeom prst="rect">
            <a:avLst/>
          </a:prstGeom>
          <a:noFill/>
          <a:ln>
            <a:noFill/>
          </a:ln>
        </p:spPr>
        <p:txBody>
          <a:bodyPr spcFirstLastPara="1" wrap="square" lIns="0" tIns="0" rIns="0" bIns="0" anchor="ctr" anchorCtr="0">
            <a:noAutofit/>
          </a:bodyPr>
          <a:lstStyle/>
          <a:p>
            <a:pPr marL="134534" indent="-20234">
              <a:buNone/>
            </a:pPr>
            <a:r>
              <a:rPr lang="en-GB" sz="3600" b="1" dirty="0"/>
              <a:t>How to produce a Marketing and Communications plan which supports fundraising activity </a:t>
            </a:r>
            <a:endParaRPr lang="en-GB" sz="3600" dirty="0"/>
          </a:p>
        </p:txBody>
      </p:sp>
      <p:sp>
        <p:nvSpPr>
          <p:cNvPr id="123" name="Google Shape;123;p5"/>
          <p:cNvSpPr txBox="1">
            <a:spLocks noGrp="1"/>
          </p:cNvSpPr>
          <p:nvPr>
            <p:ph type="body" idx="2"/>
          </p:nvPr>
        </p:nvSpPr>
        <p:spPr>
          <a:xfrm>
            <a:off x="0" y="6381549"/>
            <a:ext cx="5769300" cy="3111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200"/>
              <a:buNone/>
            </a:pPr>
            <a:r>
              <a:rPr lang="en-US"/>
              <a:t>Bayes Business School (formerly Cass)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g12b0ee0048f_0_2"/>
          <p:cNvSpPr txBox="1">
            <a:spLocks noGrp="1"/>
          </p:cNvSpPr>
          <p:nvPr>
            <p:ph type="title"/>
          </p:nvPr>
        </p:nvSpPr>
        <p:spPr>
          <a:xfrm>
            <a:off x="401400" y="2924950"/>
            <a:ext cx="4966500" cy="10080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400"/>
              <a:buNone/>
            </a:pPr>
            <a:r>
              <a:rPr lang="en-US" dirty="0"/>
              <a:t>Your feedback in advance</a:t>
            </a:r>
            <a:endParaRPr dirty="0"/>
          </a:p>
        </p:txBody>
      </p:sp>
      <p:sp>
        <p:nvSpPr>
          <p:cNvPr id="206" name="Google Shape;206;g12b0ee0048f_0_2"/>
          <p:cNvSpPr txBox="1">
            <a:spLocks noGrp="1"/>
          </p:cNvSpPr>
          <p:nvPr>
            <p:ph type="body" idx="2"/>
          </p:nvPr>
        </p:nvSpPr>
        <p:spPr>
          <a:xfrm>
            <a:off x="0" y="6381549"/>
            <a:ext cx="5769300" cy="3111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200"/>
              <a:buNone/>
            </a:pPr>
            <a:r>
              <a:rPr lang="en-US"/>
              <a:t>Bayes Business School (formerly Cass)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g112041c000d_0_0"/>
          <p:cNvSpPr txBox="1">
            <a:spLocks noGrp="1"/>
          </p:cNvSpPr>
          <p:nvPr>
            <p:ph type="title"/>
          </p:nvPr>
        </p:nvSpPr>
        <p:spPr>
          <a:xfrm>
            <a:off x="439350" y="975150"/>
            <a:ext cx="11315100" cy="7854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Questions ahead of todays session:</a:t>
            </a:r>
            <a:endParaRPr dirty="0"/>
          </a:p>
        </p:txBody>
      </p:sp>
      <p:graphicFrame>
        <p:nvGraphicFramePr>
          <p:cNvPr id="4" name="Chart 3">
            <a:extLst>
              <a:ext uri="{FF2B5EF4-FFF2-40B4-BE49-F238E27FC236}">
                <a16:creationId xmlns:a16="http://schemas.microsoft.com/office/drawing/2014/main" id="{FB48896A-ECC6-FFFB-EDE6-DCAB2B335E7D}"/>
              </a:ext>
            </a:extLst>
          </p:cNvPr>
          <p:cNvGraphicFramePr>
            <a:graphicFrameLocks/>
          </p:cNvGraphicFramePr>
          <p:nvPr>
            <p:extLst>
              <p:ext uri="{D42A27DB-BD31-4B8C-83A1-F6EECF244321}">
                <p14:modId xmlns:p14="http://schemas.microsoft.com/office/powerpoint/2010/main" val="841141727"/>
              </p:ext>
            </p:extLst>
          </p:nvPr>
        </p:nvGraphicFramePr>
        <p:xfrm>
          <a:off x="2330450" y="1760550"/>
          <a:ext cx="7531100" cy="433545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a:extLst>
              <a:ext uri="{FF2B5EF4-FFF2-40B4-BE49-F238E27FC236}">
                <a16:creationId xmlns:a16="http://schemas.microsoft.com/office/drawing/2014/main" id="{9CB14231-AC44-E40B-FE9F-96D264310161}"/>
              </a:ext>
            </a:extLst>
          </p:cNvPr>
          <p:cNvSpPr txBox="1"/>
          <p:nvPr/>
        </p:nvSpPr>
        <p:spPr>
          <a:xfrm>
            <a:off x="9288850" y="2882900"/>
            <a:ext cx="2463800" cy="1754326"/>
          </a:xfrm>
          <a:prstGeom prst="rect">
            <a:avLst/>
          </a:prstGeom>
          <a:noFill/>
        </p:spPr>
        <p:txBody>
          <a:bodyPr wrap="square" rtlCol="0">
            <a:spAutoFit/>
          </a:bodyPr>
          <a:lstStyle/>
          <a:p>
            <a:r>
              <a:rPr lang="en-US" sz="1800" b="1" dirty="0">
                <a:solidFill>
                  <a:schemeClr val="accent2">
                    <a:lumMod val="60000"/>
                    <a:lumOff val="40000"/>
                  </a:schemeClr>
                </a:solidFill>
              </a:rPr>
              <a:t>Three quarters of you have either no or not updated marketing and communications plan </a:t>
            </a:r>
          </a:p>
        </p:txBody>
      </p:sp>
    </p:spTree>
    <p:extLst>
      <p:ext uri="{BB962C8B-B14F-4D97-AF65-F5344CB8AC3E}">
        <p14:creationId xmlns:p14="http://schemas.microsoft.com/office/powerpoint/2010/main" val="30387794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g112041c000d_0_0"/>
          <p:cNvSpPr txBox="1">
            <a:spLocks noGrp="1"/>
          </p:cNvSpPr>
          <p:nvPr>
            <p:ph type="title"/>
          </p:nvPr>
        </p:nvSpPr>
        <p:spPr>
          <a:xfrm>
            <a:off x="439350" y="975150"/>
            <a:ext cx="11315100" cy="7854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Questions ahead of todays session:</a:t>
            </a:r>
            <a:endParaRPr dirty="0"/>
          </a:p>
        </p:txBody>
      </p:sp>
      <p:graphicFrame>
        <p:nvGraphicFramePr>
          <p:cNvPr id="2" name="Chart 1">
            <a:extLst>
              <a:ext uri="{FF2B5EF4-FFF2-40B4-BE49-F238E27FC236}">
                <a16:creationId xmlns:a16="http://schemas.microsoft.com/office/drawing/2014/main" id="{B856F5EC-1CA0-6471-AC97-C23AB47B222D}"/>
              </a:ext>
            </a:extLst>
          </p:cNvPr>
          <p:cNvGraphicFramePr>
            <a:graphicFrameLocks/>
          </p:cNvGraphicFramePr>
          <p:nvPr>
            <p:extLst>
              <p:ext uri="{D42A27DB-BD31-4B8C-83A1-F6EECF244321}">
                <p14:modId xmlns:p14="http://schemas.microsoft.com/office/powerpoint/2010/main" val="3096082208"/>
              </p:ext>
            </p:extLst>
          </p:nvPr>
        </p:nvGraphicFramePr>
        <p:xfrm>
          <a:off x="2527300" y="1760550"/>
          <a:ext cx="7137400" cy="461485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1">
            <a:extLst>
              <a:ext uri="{FF2B5EF4-FFF2-40B4-BE49-F238E27FC236}">
                <a16:creationId xmlns:a16="http://schemas.microsoft.com/office/drawing/2014/main" id="{40340D29-6969-1F9F-9C15-0720E04EE0BC}"/>
              </a:ext>
            </a:extLst>
          </p:cNvPr>
          <p:cNvSpPr txBox="1"/>
          <p:nvPr/>
        </p:nvSpPr>
        <p:spPr>
          <a:xfrm>
            <a:off x="8523534" y="5626498"/>
            <a:ext cx="2186041" cy="55912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400" b="1" dirty="0"/>
              <a:t>YES, BUT NOT ENOUGH (TIME)</a:t>
            </a:r>
          </a:p>
        </p:txBody>
      </p:sp>
      <p:cxnSp>
        <p:nvCxnSpPr>
          <p:cNvPr id="6" name="Straight Arrow Connector 5">
            <a:extLst>
              <a:ext uri="{FF2B5EF4-FFF2-40B4-BE49-F238E27FC236}">
                <a16:creationId xmlns:a16="http://schemas.microsoft.com/office/drawing/2014/main" id="{9E1D4960-F279-FBE0-F407-996992616D72}"/>
              </a:ext>
            </a:extLst>
          </p:cNvPr>
          <p:cNvCxnSpPr>
            <a:cxnSpLocks/>
          </p:cNvCxnSpPr>
          <p:nvPr/>
        </p:nvCxnSpPr>
        <p:spPr>
          <a:xfrm flipH="1" flipV="1">
            <a:off x="7734300" y="5575300"/>
            <a:ext cx="683338" cy="28019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TextBox 1">
            <a:extLst>
              <a:ext uri="{FF2B5EF4-FFF2-40B4-BE49-F238E27FC236}">
                <a16:creationId xmlns:a16="http://schemas.microsoft.com/office/drawing/2014/main" id="{0E38E489-C6CA-B1C8-6223-5E777880DAD3}"/>
              </a:ext>
            </a:extLst>
          </p:cNvPr>
          <p:cNvSpPr txBox="1"/>
          <p:nvPr/>
        </p:nvSpPr>
        <p:spPr>
          <a:xfrm>
            <a:off x="2878841" y="3467557"/>
            <a:ext cx="703083" cy="51414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400" b="1" dirty="0"/>
              <a:t>NO</a:t>
            </a:r>
          </a:p>
        </p:txBody>
      </p:sp>
      <p:cxnSp>
        <p:nvCxnSpPr>
          <p:cNvPr id="9" name="Straight Arrow Connector 8">
            <a:extLst>
              <a:ext uri="{FF2B5EF4-FFF2-40B4-BE49-F238E27FC236}">
                <a16:creationId xmlns:a16="http://schemas.microsoft.com/office/drawing/2014/main" id="{7EFF4491-6E76-62AB-A607-6E070B03E373}"/>
              </a:ext>
            </a:extLst>
          </p:cNvPr>
          <p:cNvCxnSpPr>
            <a:cxnSpLocks/>
          </p:cNvCxnSpPr>
          <p:nvPr/>
        </p:nvCxnSpPr>
        <p:spPr>
          <a:xfrm>
            <a:off x="3340100" y="3616812"/>
            <a:ext cx="877487" cy="1078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TextBox 1">
            <a:extLst>
              <a:ext uri="{FF2B5EF4-FFF2-40B4-BE49-F238E27FC236}">
                <a16:creationId xmlns:a16="http://schemas.microsoft.com/office/drawing/2014/main" id="{819D86F3-31BC-4A0F-F61E-7FA6206A3DD6}"/>
              </a:ext>
            </a:extLst>
          </p:cNvPr>
          <p:cNvSpPr txBox="1"/>
          <p:nvPr/>
        </p:nvSpPr>
        <p:spPr>
          <a:xfrm>
            <a:off x="2878841" y="2298489"/>
            <a:ext cx="2172224" cy="51414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400" b="1" dirty="0"/>
              <a:t>NOT NEEDED</a:t>
            </a:r>
          </a:p>
        </p:txBody>
      </p:sp>
      <p:cxnSp>
        <p:nvCxnSpPr>
          <p:cNvPr id="13" name="Straight Arrow Connector 12">
            <a:extLst>
              <a:ext uri="{FF2B5EF4-FFF2-40B4-BE49-F238E27FC236}">
                <a16:creationId xmlns:a16="http://schemas.microsoft.com/office/drawing/2014/main" id="{B1C45088-CA4A-E388-510B-B5EB289F28C3}"/>
              </a:ext>
            </a:extLst>
          </p:cNvPr>
          <p:cNvCxnSpPr>
            <a:cxnSpLocks/>
          </p:cNvCxnSpPr>
          <p:nvPr/>
        </p:nvCxnSpPr>
        <p:spPr>
          <a:xfrm>
            <a:off x="4364741" y="2469597"/>
            <a:ext cx="1021908" cy="15270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D3EA8224-9716-A945-DFB0-78F93520E009}"/>
              </a:ext>
            </a:extLst>
          </p:cNvPr>
          <p:cNvSpPr txBox="1"/>
          <p:nvPr/>
        </p:nvSpPr>
        <p:spPr>
          <a:xfrm>
            <a:off x="9504047" y="3275637"/>
            <a:ext cx="2186041" cy="1200329"/>
          </a:xfrm>
          <a:prstGeom prst="rect">
            <a:avLst/>
          </a:prstGeom>
          <a:noFill/>
        </p:spPr>
        <p:txBody>
          <a:bodyPr wrap="square" rtlCol="0">
            <a:spAutoFit/>
          </a:bodyPr>
          <a:lstStyle/>
          <a:p>
            <a:r>
              <a:rPr lang="en-US" sz="1800" b="1" dirty="0">
                <a:solidFill>
                  <a:schemeClr val="accent2">
                    <a:lumMod val="60000"/>
                    <a:lumOff val="40000"/>
                  </a:schemeClr>
                </a:solidFill>
              </a:rPr>
              <a:t>Over half of you have no dedicated support or not enough support</a:t>
            </a:r>
          </a:p>
        </p:txBody>
      </p:sp>
    </p:spTree>
    <p:extLst>
      <p:ext uri="{BB962C8B-B14F-4D97-AF65-F5344CB8AC3E}">
        <p14:creationId xmlns:p14="http://schemas.microsoft.com/office/powerpoint/2010/main" val="31274260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g112041c000d_0_0"/>
          <p:cNvSpPr txBox="1">
            <a:spLocks noGrp="1"/>
          </p:cNvSpPr>
          <p:nvPr>
            <p:ph type="title"/>
          </p:nvPr>
        </p:nvSpPr>
        <p:spPr>
          <a:xfrm>
            <a:off x="439350" y="975150"/>
            <a:ext cx="11315100" cy="7854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Questions ahead of todays session:</a:t>
            </a:r>
            <a:endParaRPr dirty="0"/>
          </a:p>
        </p:txBody>
      </p:sp>
      <p:sp>
        <p:nvSpPr>
          <p:cNvPr id="5" name="TextBox 1">
            <a:extLst>
              <a:ext uri="{FF2B5EF4-FFF2-40B4-BE49-F238E27FC236}">
                <a16:creationId xmlns:a16="http://schemas.microsoft.com/office/drawing/2014/main" id="{40340D29-6969-1F9F-9C15-0720E04EE0BC}"/>
              </a:ext>
            </a:extLst>
          </p:cNvPr>
          <p:cNvSpPr txBox="1"/>
          <p:nvPr/>
        </p:nvSpPr>
        <p:spPr>
          <a:xfrm>
            <a:off x="8471537" y="2289007"/>
            <a:ext cx="1390196" cy="458173"/>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400" b="1" dirty="0"/>
              <a:t>STRONG</a:t>
            </a:r>
          </a:p>
        </p:txBody>
      </p:sp>
      <p:cxnSp>
        <p:nvCxnSpPr>
          <p:cNvPr id="6" name="Straight Arrow Connector 5">
            <a:extLst>
              <a:ext uri="{FF2B5EF4-FFF2-40B4-BE49-F238E27FC236}">
                <a16:creationId xmlns:a16="http://schemas.microsoft.com/office/drawing/2014/main" id="{9E1D4960-F279-FBE0-F407-996992616D72}"/>
              </a:ext>
            </a:extLst>
          </p:cNvPr>
          <p:cNvCxnSpPr>
            <a:cxnSpLocks/>
          </p:cNvCxnSpPr>
          <p:nvPr/>
        </p:nvCxnSpPr>
        <p:spPr>
          <a:xfrm flipH="1">
            <a:off x="7724254" y="2439636"/>
            <a:ext cx="772046" cy="2179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TextBox 1">
            <a:extLst>
              <a:ext uri="{FF2B5EF4-FFF2-40B4-BE49-F238E27FC236}">
                <a16:creationId xmlns:a16="http://schemas.microsoft.com/office/drawing/2014/main" id="{0E38E489-C6CA-B1C8-6223-5E777880DAD3}"/>
              </a:ext>
            </a:extLst>
          </p:cNvPr>
          <p:cNvSpPr txBox="1"/>
          <p:nvPr/>
        </p:nvSpPr>
        <p:spPr>
          <a:xfrm>
            <a:off x="2562616" y="5201005"/>
            <a:ext cx="703083" cy="51414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400" b="1" dirty="0"/>
              <a:t>LOW</a:t>
            </a:r>
          </a:p>
        </p:txBody>
      </p:sp>
      <p:cxnSp>
        <p:nvCxnSpPr>
          <p:cNvPr id="9" name="Straight Arrow Connector 8">
            <a:extLst>
              <a:ext uri="{FF2B5EF4-FFF2-40B4-BE49-F238E27FC236}">
                <a16:creationId xmlns:a16="http://schemas.microsoft.com/office/drawing/2014/main" id="{7EFF4491-6E76-62AB-A607-6E070B03E373}"/>
              </a:ext>
            </a:extLst>
          </p:cNvPr>
          <p:cNvCxnSpPr>
            <a:cxnSpLocks/>
          </p:cNvCxnSpPr>
          <p:nvPr/>
        </p:nvCxnSpPr>
        <p:spPr>
          <a:xfrm flipH="1" flipV="1">
            <a:off x="8342974" y="5009777"/>
            <a:ext cx="645541" cy="11923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TextBox 1">
            <a:extLst>
              <a:ext uri="{FF2B5EF4-FFF2-40B4-BE49-F238E27FC236}">
                <a16:creationId xmlns:a16="http://schemas.microsoft.com/office/drawing/2014/main" id="{819D86F3-31BC-4A0F-F61E-7FA6206A3DD6}"/>
              </a:ext>
            </a:extLst>
          </p:cNvPr>
          <p:cNvSpPr txBox="1"/>
          <p:nvPr/>
        </p:nvSpPr>
        <p:spPr>
          <a:xfrm>
            <a:off x="1786511" y="4292506"/>
            <a:ext cx="2172224" cy="51414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400" b="1" dirty="0"/>
              <a:t>HISTORIC</a:t>
            </a:r>
          </a:p>
        </p:txBody>
      </p:sp>
      <p:cxnSp>
        <p:nvCxnSpPr>
          <p:cNvPr id="13" name="Straight Arrow Connector 12">
            <a:extLst>
              <a:ext uri="{FF2B5EF4-FFF2-40B4-BE49-F238E27FC236}">
                <a16:creationId xmlns:a16="http://schemas.microsoft.com/office/drawing/2014/main" id="{B1C45088-CA4A-E388-510B-B5EB289F28C3}"/>
              </a:ext>
            </a:extLst>
          </p:cNvPr>
          <p:cNvCxnSpPr>
            <a:cxnSpLocks/>
          </p:cNvCxnSpPr>
          <p:nvPr/>
        </p:nvCxnSpPr>
        <p:spPr>
          <a:xfrm>
            <a:off x="3203485" y="5305370"/>
            <a:ext cx="1021908" cy="15270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D3EA8224-9716-A945-DFB0-78F93520E009}"/>
              </a:ext>
            </a:extLst>
          </p:cNvPr>
          <p:cNvSpPr txBox="1"/>
          <p:nvPr/>
        </p:nvSpPr>
        <p:spPr>
          <a:xfrm>
            <a:off x="9567029" y="3107413"/>
            <a:ext cx="2279388" cy="1200329"/>
          </a:xfrm>
          <a:prstGeom prst="rect">
            <a:avLst/>
          </a:prstGeom>
          <a:noFill/>
        </p:spPr>
        <p:txBody>
          <a:bodyPr wrap="square" rtlCol="0">
            <a:spAutoFit/>
          </a:bodyPr>
          <a:lstStyle/>
          <a:p>
            <a:r>
              <a:rPr lang="en-US" sz="1800" b="1" dirty="0">
                <a:solidFill>
                  <a:schemeClr val="accent2">
                    <a:lumMod val="60000"/>
                    <a:lumOff val="40000"/>
                  </a:schemeClr>
                </a:solidFill>
              </a:rPr>
              <a:t>80% of you could have a stronger profile in the local community</a:t>
            </a:r>
          </a:p>
        </p:txBody>
      </p:sp>
      <p:graphicFrame>
        <p:nvGraphicFramePr>
          <p:cNvPr id="3" name="Chart 2">
            <a:extLst>
              <a:ext uri="{FF2B5EF4-FFF2-40B4-BE49-F238E27FC236}">
                <a16:creationId xmlns:a16="http://schemas.microsoft.com/office/drawing/2014/main" id="{8B4AA35F-CF81-18A4-69CE-C516564096CD}"/>
              </a:ext>
            </a:extLst>
          </p:cNvPr>
          <p:cNvGraphicFramePr>
            <a:graphicFrameLocks/>
          </p:cNvGraphicFramePr>
          <p:nvPr>
            <p:extLst>
              <p:ext uri="{D42A27DB-BD31-4B8C-83A1-F6EECF244321}">
                <p14:modId xmlns:p14="http://schemas.microsoft.com/office/powerpoint/2010/main" val="3952740187"/>
              </p:ext>
            </p:extLst>
          </p:nvPr>
        </p:nvGraphicFramePr>
        <p:xfrm>
          <a:off x="2326030" y="1797172"/>
          <a:ext cx="5686262" cy="432151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Chart 3">
            <a:extLst>
              <a:ext uri="{FF2B5EF4-FFF2-40B4-BE49-F238E27FC236}">
                <a16:creationId xmlns:a16="http://schemas.microsoft.com/office/drawing/2014/main" id="{8B4AA35F-CF81-18A4-69CE-C516564096CD}"/>
              </a:ext>
            </a:extLst>
          </p:cNvPr>
          <p:cNvGraphicFramePr>
            <a:graphicFrameLocks/>
          </p:cNvGraphicFramePr>
          <p:nvPr>
            <p:extLst>
              <p:ext uri="{D42A27DB-BD31-4B8C-83A1-F6EECF244321}">
                <p14:modId xmlns:p14="http://schemas.microsoft.com/office/powerpoint/2010/main" val="1856370603"/>
              </p:ext>
            </p:extLst>
          </p:nvPr>
        </p:nvGraphicFramePr>
        <p:xfrm>
          <a:off x="2872623" y="1580407"/>
          <a:ext cx="6715226" cy="5060828"/>
        </p:xfrm>
        <a:graphic>
          <a:graphicData uri="http://schemas.openxmlformats.org/drawingml/2006/chart">
            <c:chart xmlns:c="http://schemas.openxmlformats.org/drawingml/2006/chart" xmlns:r="http://schemas.openxmlformats.org/officeDocument/2006/relationships" r:id="rId4"/>
          </a:graphicData>
        </a:graphic>
      </p:graphicFrame>
      <p:sp>
        <p:nvSpPr>
          <p:cNvPr id="10" name="TextBox 1">
            <a:extLst>
              <a:ext uri="{FF2B5EF4-FFF2-40B4-BE49-F238E27FC236}">
                <a16:creationId xmlns:a16="http://schemas.microsoft.com/office/drawing/2014/main" id="{86331AF0-5107-A9A0-D76F-3CD9029C074A}"/>
              </a:ext>
            </a:extLst>
          </p:cNvPr>
          <p:cNvSpPr txBox="1"/>
          <p:nvPr/>
        </p:nvSpPr>
        <p:spPr>
          <a:xfrm>
            <a:off x="9067171" y="5009777"/>
            <a:ext cx="1639552" cy="51414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400" b="1" dirty="0"/>
              <a:t>ACCEPTABLE</a:t>
            </a:r>
          </a:p>
        </p:txBody>
      </p:sp>
      <p:cxnSp>
        <p:nvCxnSpPr>
          <p:cNvPr id="15" name="Straight Arrow Connector 14">
            <a:extLst>
              <a:ext uri="{FF2B5EF4-FFF2-40B4-BE49-F238E27FC236}">
                <a16:creationId xmlns:a16="http://schemas.microsoft.com/office/drawing/2014/main" id="{2875A930-57C0-C406-086C-E46ED19ED5AC}"/>
              </a:ext>
            </a:extLst>
          </p:cNvPr>
          <p:cNvCxnSpPr>
            <a:cxnSpLocks/>
          </p:cNvCxnSpPr>
          <p:nvPr/>
        </p:nvCxnSpPr>
        <p:spPr>
          <a:xfrm>
            <a:off x="2914157" y="4449170"/>
            <a:ext cx="877487" cy="1078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22220FE2-B44F-C51C-4FAE-77D785450657}"/>
              </a:ext>
            </a:extLst>
          </p:cNvPr>
          <p:cNvCxnSpPr>
            <a:cxnSpLocks/>
          </p:cNvCxnSpPr>
          <p:nvPr/>
        </p:nvCxnSpPr>
        <p:spPr>
          <a:xfrm>
            <a:off x="3252869" y="2747180"/>
            <a:ext cx="1021908" cy="15270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TextBox 1">
            <a:extLst>
              <a:ext uri="{FF2B5EF4-FFF2-40B4-BE49-F238E27FC236}">
                <a16:creationId xmlns:a16="http://schemas.microsoft.com/office/drawing/2014/main" id="{AB970AC2-BC54-5735-3AAF-36BCD0E05FF0}"/>
              </a:ext>
            </a:extLst>
          </p:cNvPr>
          <p:cNvSpPr txBox="1"/>
          <p:nvPr/>
        </p:nvSpPr>
        <p:spPr>
          <a:xfrm>
            <a:off x="2161038" y="2575624"/>
            <a:ext cx="1298000" cy="51414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400" b="1" dirty="0"/>
              <a:t>MIXED</a:t>
            </a:r>
          </a:p>
        </p:txBody>
      </p:sp>
    </p:spTree>
    <p:extLst>
      <p:ext uri="{BB962C8B-B14F-4D97-AF65-F5344CB8AC3E}">
        <p14:creationId xmlns:p14="http://schemas.microsoft.com/office/powerpoint/2010/main" val="7672124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g112041c000d_0_0"/>
          <p:cNvSpPr txBox="1">
            <a:spLocks noGrp="1"/>
          </p:cNvSpPr>
          <p:nvPr>
            <p:ph type="title"/>
          </p:nvPr>
        </p:nvSpPr>
        <p:spPr>
          <a:xfrm>
            <a:off x="439350" y="975150"/>
            <a:ext cx="11315100" cy="7854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Questions ahead of todays session:</a:t>
            </a:r>
            <a:endParaRPr dirty="0"/>
          </a:p>
        </p:txBody>
      </p:sp>
      <p:sp>
        <p:nvSpPr>
          <p:cNvPr id="117" name="Google Shape;117;g112041c000d_0_0"/>
          <p:cNvSpPr txBox="1">
            <a:spLocks noGrp="1"/>
          </p:cNvSpPr>
          <p:nvPr>
            <p:ph type="body" idx="1"/>
          </p:nvPr>
        </p:nvSpPr>
        <p:spPr>
          <a:xfrm>
            <a:off x="437550" y="1506550"/>
            <a:ext cx="10852750" cy="5135550"/>
          </a:xfrm>
          <a:prstGeom prst="rect">
            <a:avLst/>
          </a:prstGeom>
          <a:noFill/>
          <a:ln>
            <a:noFill/>
          </a:ln>
        </p:spPr>
        <p:txBody>
          <a:bodyPr spcFirstLastPara="1" wrap="square" lIns="0" tIns="0" rIns="0" bIns="0" anchor="t" anchorCtr="0">
            <a:noAutofit/>
          </a:bodyPr>
          <a:lstStyle/>
          <a:p>
            <a:pPr marL="114300" indent="0" algn="l">
              <a:buNone/>
            </a:pPr>
            <a:r>
              <a:rPr lang="en-GB" b="0" i="0" dirty="0">
                <a:solidFill>
                  <a:srgbClr val="222222"/>
                </a:solidFill>
                <a:effectLst/>
                <a:latin typeface="Arial" panose="020B0604020202020204" pitchFamily="34" charset="0"/>
              </a:rPr>
              <a:t>If there was one solution you were hoping to find from this workshop, what would that be?</a:t>
            </a:r>
          </a:p>
          <a:p>
            <a:pPr marL="114300" indent="0" algn="l">
              <a:buNone/>
            </a:pPr>
            <a:endParaRPr lang="en-GB" sz="800" b="0" i="0" dirty="0">
              <a:solidFill>
                <a:srgbClr val="222222"/>
              </a:solidFill>
              <a:effectLst/>
              <a:latin typeface="Arial" panose="020B0604020202020204" pitchFamily="34" charset="0"/>
            </a:endParaRPr>
          </a:p>
          <a:p>
            <a:pPr algn="l"/>
            <a:r>
              <a:rPr lang="en-GB" b="0" i="0" dirty="0">
                <a:solidFill>
                  <a:srgbClr val="222222"/>
                </a:solidFill>
                <a:effectLst/>
                <a:latin typeface="Arial" panose="020B0604020202020204" pitchFamily="34" charset="0"/>
              </a:rPr>
              <a:t>New ideas to raise </a:t>
            </a:r>
            <a:r>
              <a:rPr lang="en-GB" b="1" i="0" dirty="0">
                <a:solidFill>
                  <a:schemeClr val="accent2">
                    <a:lumMod val="60000"/>
                    <a:lumOff val="40000"/>
                  </a:schemeClr>
                </a:solidFill>
                <a:effectLst/>
                <a:latin typeface="Arial" panose="020B0604020202020204" pitchFamily="34" charset="0"/>
              </a:rPr>
              <a:t>brand awareness </a:t>
            </a:r>
            <a:r>
              <a:rPr lang="en-GB" b="0" i="0" dirty="0">
                <a:solidFill>
                  <a:srgbClr val="222222"/>
                </a:solidFill>
                <a:effectLst/>
                <a:latin typeface="Arial" panose="020B0604020202020204" pitchFamily="34" charset="0"/>
              </a:rPr>
              <a:t>in the local community.</a:t>
            </a:r>
          </a:p>
          <a:p>
            <a:pPr marL="114300" indent="0" algn="l">
              <a:buNone/>
            </a:pPr>
            <a:endParaRPr lang="en-GB" sz="800" b="0" i="0" dirty="0">
              <a:solidFill>
                <a:srgbClr val="222222"/>
              </a:solidFill>
              <a:effectLst/>
              <a:latin typeface="Arial" panose="020B0604020202020204" pitchFamily="34" charset="0"/>
            </a:endParaRPr>
          </a:p>
          <a:p>
            <a:pPr algn="l"/>
            <a:r>
              <a:rPr lang="en-GB" b="0" i="0" dirty="0">
                <a:solidFill>
                  <a:srgbClr val="222222"/>
                </a:solidFill>
                <a:effectLst/>
                <a:latin typeface="Arial" panose="020B0604020202020204" pitchFamily="34" charset="0"/>
              </a:rPr>
              <a:t>Guidance and tips on developing our marketing and comms strategy and </a:t>
            </a:r>
            <a:r>
              <a:rPr lang="en-GB" b="1" i="0" dirty="0">
                <a:solidFill>
                  <a:schemeClr val="accent2">
                    <a:lumMod val="60000"/>
                    <a:lumOff val="40000"/>
                  </a:schemeClr>
                </a:solidFill>
                <a:effectLst/>
                <a:latin typeface="Arial" panose="020B0604020202020204" pitchFamily="34" charset="0"/>
              </a:rPr>
              <a:t>producing a plan</a:t>
            </a:r>
            <a:r>
              <a:rPr lang="en-GB" b="0" i="0" dirty="0">
                <a:solidFill>
                  <a:srgbClr val="222222"/>
                </a:solidFill>
                <a:effectLst/>
                <a:latin typeface="Arial" panose="020B0604020202020204" pitchFamily="34" charset="0"/>
              </a:rPr>
              <a:t>.</a:t>
            </a:r>
          </a:p>
          <a:p>
            <a:pPr algn="l"/>
            <a:endParaRPr lang="en-GB" sz="800" b="0" i="0" dirty="0">
              <a:solidFill>
                <a:srgbClr val="222222"/>
              </a:solidFill>
              <a:effectLst/>
              <a:latin typeface="Arial" panose="020B0604020202020204" pitchFamily="34" charset="0"/>
            </a:endParaRPr>
          </a:p>
          <a:p>
            <a:pPr algn="l"/>
            <a:r>
              <a:rPr lang="en-GB" b="1" i="0" dirty="0">
                <a:solidFill>
                  <a:schemeClr val="accent2">
                    <a:lumMod val="60000"/>
                    <a:lumOff val="40000"/>
                  </a:schemeClr>
                </a:solidFill>
                <a:effectLst/>
                <a:latin typeface="Arial" panose="020B0604020202020204" pitchFamily="34" charset="0"/>
              </a:rPr>
              <a:t>Marketing to commissioners</a:t>
            </a:r>
            <a:r>
              <a:rPr lang="en-GB" b="0" i="0" dirty="0">
                <a:solidFill>
                  <a:srgbClr val="222222"/>
                </a:solidFill>
                <a:effectLst/>
                <a:latin typeface="Arial" panose="020B0604020202020204" pitchFamily="34" charset="0"/>
              </a:rPr>
              <a:t>.</a:t>
            </a:r>
          </a:p>
          <a:p>
            <a:pPr marL="114300" indent="0" algn="l">
              <a:buNone/>
            </a:pPr>
            <a:endParaRPr lang="en-GB" sz="800" b="0" i="0" dirty="0">
              <a:solidFill>
                <a:srgbClr val="222222"/>
              </a:solidFill>
              <a:effectLst/>
              <a:latin typeface="Arial" panose="020B0604020202020204" pitchFamily="34" charset="0"/>
            </a:endParaRPr>
          </a:p>
          <a:p>
            <a:pPr algn="l"/>
            <a:r>
              <a:rPr lang="en-GB" b="0" i="0" dirty="0">
                <a:solidFill>
                  <a:srgbClr val="222222"/>
                </a:solidFill>
                <a:effectLst/>
                <a:latin typeface="Arial" panose="020B0604020202020204" pitchFamily="34" charset="0"/>
              </a:rPr>
              <a:t>To </a:t>
            </a:r>
            <a:r>
              <a:rPr lang="en-GB" b="1" i="0" dirty="0">
                <a:solidFill>
                  <a:schemeClr val="accent2">
                    <a:lumMod val="60000"/>
                    <a:lumOff val="40000"/>
                  </a:schemeClr>
                </a:solidFill>
                <a:effectLst/>
                <a:latin typeface="Arial" panose="020B0604020202020204" pitchFamily="34" charset="0"/>
              </a:rPr>
              <a:t>implement the plan </a:t>
            </a:r>
            <a:r>
              <a:rPr lang="en-GB" b="0" i="0" dirty="0">
                <a:solidFill>
                  <a:srgbClr val="222222"/>
                </a:solidFill>
                <a:effectLst/>
                <a:latin typeface="Arial" panose="020B0604020202020204" pitchFamily="34" charset="0"/>
              </a:rPr>
              <a:t>successfully with limited staff and financial resources.</a:t>
            </a:r>
          </a:p>
          <a:p>
            <a:pPr algn="l"/>
            <a:endParaRPr lang="en-GB" sz="800" b="0" i="0" dirty="0">
              <a:solidFill>
                <a:srgbClr val="222222"/>
              </a:solidFill>
              <a:effectLst/>
              <a:latin typeface="Arial" panose="020B0604020202020204" pitchFamily="34" charset="0"/>
            </a:endParaRPr>
          </a:p>
          <a:p>
            <a:pPr algn="l"/>
            <a:r>
              <a:rPr lang="en-GB" b="0" i="0" dirty="0">
                <a:solidFill>
                  <a:srgbClr val="222222"/>
                </a:solidFill>
                <a:effectLst/>
                <a:latin typeface="Arial" panose="020B0604020202020204" pitchFamily="34" charset="0"/>
              </a:rPr>
              <a:t>What are the differences when </a:t>
            </a:r>
            <a:r>
              <a:rPr lang="en-GB" b="1" i="0" dirty="0">
                <a:solidFill>
                  <a:schemeClr val="accent2">
                    <a:lumMod val="60000"/>
                    <a:lumOff val="40000"/>
                  </a:schemeClr>
                </a:solidFill>
                <a:effectLst/>
                <a:latin typeface="Arial" panose="020B0604020202020204" pitchFamily="34" charset="0"/>
              </a:rPr>
              <a:t>planning for a charity</a:t>
            </a:r>
            <a:r>
              <a:rPr lang="en-GB" b="0" i="0" dirty="0">
                <a:solidFill>
                  <a:srgbClr val="222222"/>
                </a:solidFill>
                <a:effectLst/>
                <a:latin typeface="Arial" panose="020B0604020202020204" pitchFamily="34" charset="0"/>
              </a:rPr>
              <a:t>.</a:t>
            </a:r>
          </a:p>
          <a:p>
            <a:pPr marL="114300" indent="0" algn="l">
              <a:buNone/>
            </a:pPr>
            <a:endParaRPr lang="en-GB" sz="800" b="0" i="0" dirty="0">
              <a:solidFill>
                <a:srgbClr val="222222"/>
              </a:solidFill>
              <a:effectLst/>
              <a:latin typeface="Arial" panose="020B0604020202020204" pitchFamily="34" charset="0"/>
            </a:endParaRPr>
          </a:p>
          <a:p>
            <a:pPr algn="l"/>
            <a:r>
              <a:rPr lang="en-GB" b="0" i="0" dirty="0">
                <a:solidFill>
                  <a:srgbClr val="222222"/>
                </a:solidFill>
                <a:effectLst/>
                <a:latin typeface="Arial" panose="020B0604020202020204" pitchFamily="34" charset="0"/>
              </a:rPr>
              <a:t>How to </a:t>
            </a:r>
            <a:r>
              <a:rPr lang="en-GB" b="1" i="0" dirty="0">
                <a:solidFill>
                  <a:srgbClr val="222222"/>
                </a:solidFill>
                <a:effectLst/>
                <a:latin typeface="Arial" panose="020B0604020202020204" pitchFamily="34" charset="0"/>
              </a:rPr>
              <a:t>collate data </a:t>
            </a:r>
            <a:r>
              <a:rPr lang="en-GB" b="0" i="0" dirty="0">
                <a:solidFill>
                  <a:srgbClr val="222222"/>
                </a:solidFill>
                <a:effectLst/>
                <a:latin typeface="Arial" panose="020B0604020202020204" pitchFamily="34" charset="0"/>
              </a:rPr>
              <a:t>across teams and use it effectively to talk to our audience. </a:t>
            </a:r>
            <a:r>
              <a:rPr lang="en-GB" b="1" i="0" dirty="0">
                <a:solidFill>
                  <a:schemeClr val="accent2">
                    <a:lumMod val="60000"/>
                    <a:lumOff val="40000"/>
                  </a:schemeClr>
                </a:solidFill>
                <a:effectLst/>
                <a:latin typeface="Arial" panose="020B0604020202020204" pitchFamily="34" charset="0"/>
              </a:rPr>
              <a:t>Identify our audience</a:t>
            </a:r>
            <a:r>
              <a:rPr lang="en-GB" b="1" i="0" dirty="0">
                <a:solidFill>
                  <a:srgbClr val="222222"/>
                </a:solidFill>
                <a:effectLst/>
                <a:latin typeface="Arial" panose="020B0604020202020204" pitchFamily="34" charset="0"/>
              </a:rPr>
              <a:t> </a:t>
            </a:r>
            <a:r>
              <a:rPr lang="en-GB" b="0" i="0" dirty="0">
                <a:solidFill>
                  <a:srgbClr val="222222"/>
                </a:solidFill>
                <a:effectLst/>
                <a:latin typeface="Arial" panose="020B0604020202020204" pitchFamily="34" charset="0"/>
              </a:rPr>
              <a:t>better.</a:t>
            </a:r>
          </a:p>
          <a:p>
            <a:pPr algn="l"/>
            <a:endParaRPr lang="en-GB" sz="800" dirty="0">
              <a:solidFill>
                <a:srgbClr val="222222"/>
              </a:solidFill>
              <a:latin typeface="Arial" panose="020B0604020202020204" pitchFamily="34" charset="0"/>
            </a:endParaRPr>
          </a:p>
          <a:p>
            <a:pPr algn="l"/>
            <a:r>
              <a:rPr lang="en-GB" dirty="0"/>
              <a:t>Getting the </a:t>
            </a:r>
            <a:r>
              <a:rPr lang="en-GB" b="1" dirty="0">
                <a:solidFill>
                  <a:schemeClr val="accent2">
                    <a:lumMod val="60000"/>
                    <a:lumOff val="40000"/>
                  </a:schemeClr>
                </a:solidFill>
              </a:rPr>
              <a:t>messaging</a:t>
            </a:r>
            <a:r>
              <a:rPr lang="en-GB" dirty="0"/>
              <a:t> right.</a:t>
            </a:r>
          </a:p>
          <a:p>
            <a:pPr algn="l"/>
            <a:endParaRPr lang="en-GB" sz="800" dirty="0"/>
          </a:p>
          <a:p>
            <a:pPr algn="l"/>
            <a:r>
              <a:rPr lang="en-GB" dirty="0"/>
              <a:t>To better understand the process of </a:t>
            </a:r>
            <a:r>
              <a:rPr lang="en-GB" b="1" dirty="0">
                <a:solidFill>
                  <a:schemeClr val="accent2">
                    <a:lumMod val="60000"/>
                    <a:lumOff val="40000"/>
                  </a:schemeClr>
                </a:solidFill>
              </a:rPr>
              <a:t>developing a marketing plan</a:t>
            </a:r>
            <a:r>
              <a:rPr lang="en-GB" dirty="0"/>
              <a:t>.</a:t>
            </a:r>
          </a:p>
          <a:p>
            <a:pPr algn="l"/>
            <a:endParaRPr lang="en-GB" sz="800" dirty="0"/>
          </a:p>
          <a:p>
            <a:pPr algn="l"/>
            <a:r>
              <a:rPr lang="en-GB" dirty="0"/>
              <a:t>Effective </a:t>
            </a:r>
            <a:r>
              <a:rPr lang="en-GB" b="1" dirty="0">
                <a:solidFill>
                  <a:schemeClr val="accent2">
                    <a:lumMod val="60000"/>
                    <a:lumOff val="40000"/>
                  </a:schemeClr>
                </a:solidFill>
              </a:rPr>
              <a:t>tools</a:t>
            </a:r>
            <a:r>
              <a:rPr lang="en-GB" dirty="0"/>
              <a:t> for keeping on top of updating our communications - especially online.</a:t>
            </a:r>
          </a:p>
          <a:p>
            <a:pPr algn="l"/>
            <a:endParaRPr lang="en-GB" sz="800" dirty="0"/>
          </a:p>
          <a:p>
            <a:pPr algn="l"/>
            <a:r>
              <a:rPr lang="en-GB" dirty="0"/>
              <a:t>How to </a:t>
            </a:r>
            <a:r>
              <a:rPr lang="en-GB" b="1" dirty="0">
                <a:solidFill>
                  <a:schemeClr val="accent2">
                    <a:lumMod val="60000"/>
                    <a:lumOff val="40000"/>
                  </a:schemeClr>
                </a:solidFill>
              </a:rPr>
              <a:t>market more effect</a:t>
            </a:r>
            <a:r>
              <a:rPr lang="en-GB" dirty="0">
                <a:solidFill>
                  <a:schemeClr val="accent2">
                    <a:lumMod val="60000"/>
                    <a:lumOff val="40000"/>
                  </a:schemeClr>
                </a:solidFill>
              </a:rPr>
              <a:t>i</a:t>
            </a:r>
            <a:r>
              <a:rPr lang="en-GB" b="1" dirty="0">
                <a:solidFill>
                  <a:schemeClr val="accent2">
                    <a:lumMod val="60000"/>
                    <a:lumOff val="40000"/>
                  </a:schemeClr>
                </a:solidFill>
              </a:rPr>
              <a:t>vely</a:t>
            </a:r>
            <a:r>
              <a:rPr lang="en-GB" dirty="0">
                <a:solidFill>
                  <a:schemeClr val="accent2">
                    <a:lumMod val="60000"/>
                    <a:lumOff val="40000"/>
                  </a:schemeClr>
                </a:solidFill>
              </a:rPr>
              <a:t> </a:t>
            </a:r>
            <a:r>
              <a:rPr lang="en-GB" dirty="0"/>
              <a:t>with the limited resources we have.</a:t>
            </a:r>
            <a:endParaRPr dirty="0"/>
          </a:p>
        </p:txBody>
      </p:sp>
    </p:spTree>
    <p:extLst>
      <p:ext uri="{BB962C8B-B14F-4D97-AF65-F5344CB8AC3E}">
        <p14:creationId xmlns:p14="http://schemas.microsoft.com/office/powerpoint/2010/main" val="29029666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g112041c000d_0_0"/>
          <p:cNvSpPr txBox="1">
            <a:spLocks noGrp="1"/>
          </p:cNvSpPr>
          <p:nvPr>
            <p:ph type="title"/>
          </p:nvPr>
        </p:nvSpPr>
        <p:spPr>
          <a:xfrm>
            <a:off x="439350" y="975150"/>
            <a:ext cx="11315100" cy="785400"/>
          </a:xfrm>
          <a:prstGeom prst="rect">
            <a:avLst/>
          </a:prstGeom>
          <a:noFill/>
          <a:ln>
            <a:noFill/>
          </a:ln>
        </p:spPr>
        <p:txBody>
          <a:bodyPr spcFirstLastPara="1" wrap="square" lIns="0" tIns="0" rIns="0" bIns="0" anchor="t" anchorCtr="0">
            <a:noAutofit/>
          </a:bodyPr>
          <a:lstStyle/>
          <a:p>
            <a:r>
              <a:rPr lang="en-US" sz="2000" dirty="0"/>
              <a:t>Recap of June 2022’s webinar - Using data, information and knowledge for growth and impact</a:t>
            </a:r>
            <a:endParaRPr sz="2000" dirty="0"/>
          </a:p>
        </p:txBody>
      </p:sp>
      <p:sp>
        <p:nvSpPr>
          <p:cNvPr id="117" name="Google Shape;117;g112041c000d_0_0"/>
          <p:cNvSpPr txBox="1">
            <a:spLocks noGrp="1"/>
          </p:cNvSpPr>
          <p:nvPr>
            <p:ph type="body" idx="1"/>
          </p:nvPr>
        </p:nvSpPr>
        <p:spPr>
          <a:xfrm>
            <a:off x="437549" y="1760549"/>
            <a:ext cx="10980727" cy="4675419"/>
          </a:xfrm>
          <a:prstGeom prst="rect">
            <a:avLst/>
          </a:prstGeom>
          <a:noFill/>
          <a:ln>
            <a:noFill/>
          </a:ln>
        </p:spPr>
        <p:txBody>
          <a:bodyPr spcFirstLastPara="1" wrap="square" lIns="0" tIns="0" rIns="0" bIns="0" anchor="t" anchorCtr="0">
            <a:noAutofit/>
          </a:bodyPr>
          <a:lstStyle/>
          <a:p>
            <a:pPr marL="114300" indent="0" algn="l">
              <a:buNone/>
            </a:pPr>
            <a:r>
              <a:rPr lang="en-GB" sz="2000" b="1" dirty="0">
                <a:solidFill>
                  <a:srgbClr val="222222"/>
                </a:solidFill>
                <a:latin typeface="Arial" panose="020B0604020202020204" pitchFamily="34" charset="0"/>
              </a:rPr>
              <a:t>Six themes, each with a homework: </a:t>
            </a:r>
          </a:p>
          <a:p>
            <a:pPr algn="l"/>
            <a:endParaRPr lang="en-GB" b="0" i="0" dirty="0">
              <a:solidFill>
                <a:srgbClr val="222222"/>
              </a:solidFill>
              <a:effectLst/>
              <a:latin typeface="Arial" panose="020B0604020202020204" pitchFamily="34" charset="0"/>
            </a:endParaRPr>
          </a:p>
          <a:p>
            <a:pPr algn="l"/>
            <a:r>
              <a:rPr lang="en-GB" b="0" i="0" dirty="0">
                <a:solidFill>
                  <a:srgbClr val="222222"/>
                </a:solidFill>
                <a:effectLst/>
                <a:latin typeface="Arial" panose="020B0604020202020204" pitchFamily="34" charset="0"/>
              </a:rPr>
              <a:t>Conduct a data mapping exercise</a:t>
            </a:r>
          </a:p>
          <a:p>
            <a:pPr algn="l"/>
            <a:endParaRPr lang="en-GB" b="0" i="0" dirty="0">
              <a:solidFill>
                <a:srgbClr val="222222"/>
              </a:solidFill>
              <a:effectLst/>
              <a:latin typeface="Arial" panose="020B0604020202020204" pitchFamily="34" charset="0"/>
            </a:endParaRPr>
          </a:p>
          <a:p>
            <a:pPr algn="l"/>
            <a:r>
              <a:rPr lang="en-US" sz="1800" dirty="0">
                <a:solidFill>
                  <a:schemeClr val="tx1"/>
                </a:solidFill>
                <a:highlight>
                  <a:srgbClr val="FFFFFF"/>
                </a:highlight>
              </a:rPr>
              <a:t>Get a small group together (it might be just two of you; one of them might be your aunt) to discuss data and information for income generation</a:t>
            </a:r>
          </a:p>
          <a:p>
            <a:pPr marL="114300" indent="0" algn="l">
              <a:buNone/>
            </a:pPr>
            <a:endParaRPr lang="en-GB" i="0" dirty="0">
              <a:solidFill>
                <a:schemeClr val="tx1"/>
              </a:solidFill>
              <a:effectLst/>
              <a:latin typeface="Arial" panose="020B0604020202020204" pitchFamily="34" charset="0"/>
            </a:endParaRPr>
          </a:p>
          <a:p>
            <a:pPr algn="l"/>
            <a:r>
              <a:rPr lang="en-GB" b="0" i="0" dirty="0">
                <a:solidFill>
                  <a:srgbClr val="222222"/>
                </a:solidFill>
                <a:effectLst/>
                <a:latin typeface="Arial" panose="020B0604020202020204" pitchFamily="34" charset="0"/>
              </a:rPr>
              <a:t>Write a Case for Support</a:t>
            </a:r>
          </a:p>
          <a:p>
            <a:pPr algn="l"/>
            <a:endParaRPr lang="en-GB" b="0" i="0" dirty="0">
              <a:solidFill>
                <a:srgbClr val="222222"/>
              </a:solidFill>
              <a:effectLst/>
              <a:latin typeface="Arial" panose="020B0604020202020204" pitchFamily="34" charset="0"/>
            </a:endParaRPr>
          </a:p>
          <a:p>
            <a:pPr algn="l"/>
            <a:r>
              <a:rPr lang="en-GB" b="0" i="0" dirty="0">
                <a:solidFill>
                  <a:srgbClr val="222222"/>
                </a:solidFill>
                <a:effectLst/>
                <a:latin typeface="Arial" panose="020B0604020202020204" pitchFamily="34" charset="0"/>
              </a:rPr>
              <a:t>Track a supporter journey. Build on that over time. </a:t>
            </a:r>
          </a:p>
          <a:p>
            <a:pPr algn="l"/>
            <a:endParaRPr lang="en-GB" b="0" i="0" dirty="0">
              <a:solidFill>
                <a:srgbClr val="222222"/>
              </a:solidFill>
              <a:effectLst/>
              <a:latin typeface="Arial" panose="020B0604020202020204" pitchFamily="34" charset="0"/>
            </a:endParaRPr>
          </a:p>
          <a:p>
            <a:pPr algn="l"/>
            <a:r>
              <a:rPr lang="en-GB" b="0" i="0" dirty="0">
                <a:solidFill>
                  <a:srgbClr val="222222"/>
                </a:solidFill>
                <a:effectLst/>
                <a:latin typeface="Arial" panose="020B0604020202020204" pitchFamily="34" charset="0"/>
              </a:rPr>
              <a:t>Create a couple of new stories and case studies.</a:t>
            </a:r>
          </a:p>
          <a:p>
            <a:pPr algn="l"/>
            <a:endParaRPr lang="en-GB" dirty="0">
              <a:solidFill>
                <a:srgbClr val="222222"/>
              </a:solidFill>
              <a:latin typeface="Arial" panose="020B0604020202020204" pitchFamily="34" charset="0"/>
            </a:endParaRPr>
          </a:p>
          <a:p>
            <a:pPr algn="l"/>
            <a:r>
              <a:rPr lang="en-GB" b="0" i="0" dirty="0">
                <a:solidFill>
                  <a:srgbClr val="222222"/>
                </a:solidFill>
                <a:effectLst/>
                <a:latin typeface="Arial" panose="020B0604020202020204" pitchFamily="34" charset="0"/>
              </a:rPr>
              <a:t>Write a simple fundraising, marketing and communications plan. </a:t>
            </a:r>
          </a:p>
          <a:p>
            <a:pPr algn="l"/>
            <a:endParaRPr lang="en-GB" dirty="0">
              <a:solidFill>
                <a:srgbClr val="222222"/>
              </a:solidFill>
              <a:latin typeface="Arial" panose="020B0604020202020204" pitchFamily="34" charset="0"/>
            </a:endParaRPr>
          </a:p>
          <a:p>
            <a:pPr marL="114300" indent="0" algn="l">
              <a:buNone/>
            </a:pPr>
            <a:r>
              <a:rPr lang="en-GB" b="0" i="0" dirty="0">
                <a:solidFill>
                  <a:srgbClr val="222222"/>
                </a:solidFill>
                <a:effectLst/>
                <a:latin typeface="Arial" panose="020B0604020202020204" pitchFamily="34" charset="0"/>
              </a:rPr>
              <a:t>Do request the slide deck if you would find that useful. </a:t>
            </a:r>
          </a:p>
          <a:p>
            <a:pPr algn="l"/>
            <a:endParaRPr lang="en-GB" dirty="0">
              <a:solidFill>
                <a:srgbClr val="222222"/>
              </a:solidFill>
              <a:latin typeface="Arial" panose="020B0604020202020204" pitchFamily="34" charset="0"/>
            </a:endParaRPr>
          </a:p>
          <a:p>
            <a:pPr algn="l"/>
            <a:endParaRPr lang="en-GB" b="0" i="0" dirty="0">
              <a:solidFill>
                <a:srgbClr val="222222"/>
              </a:solidFill>
              <a:effectLst/>
              <a:latin typeface="Arial" panose="020B0604020202020204" pitchFamily="34" charset="0"/>
            </a:endParaRPr>
          </a:p>
          <a:p>
            <a:pPr marL="114300" indent="0" algn="l">
              <a:buNone/>
            </a:pPr>
            <a:endParaRPr lang="en-GB" b="0" i="0" dirty="0">
              <a:solidFill>
                <a:srgbClr val="222222"/>
              </a:solidFill>
              <a:effectLst/>
              <a:latin typeface="Arial" panose="020B0604020202020204" pitchFamily="34" charset="0"/>
            </a:endParaRPr>
          </a:p>
        </p:txBody>
      </p:sp>
    </p:spTree>
    <p:extLst>
      <p:ext uri="{BB962C8B-B14F-4D97-AF65-F5344CB8AC3E}">
        <p14:creationId xmlns:p14="http://schemas.microsoft.com/office/powerpoint/2010/main" val="8132228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g112041c000d_0_0"/>
          <p:cNvSpPr txBox="1">
            <a:spLocks noGrp="1"/>
          </p:cNvSpPr>
          <p:nvPr>
            <p:ph type="title"/>
          </p:nvPr>
        </p:nvSpPr>
        <p:spPr>
          <a:xfrm>
            <a:off x="439350" y="975150"/>
            <a:ext cx="11315100" cy="785400"/>
          </a:xfrm>
          <a:prstGeom prst="rect">
            <a:avLst/>
          </a:prstGeom>
          <a:noFill/>
          <a:ln>
            <a:noFill/>
          </a:ln>
        </p:spPr>
        <p:txBody>
          <a:bodyPr spcFirstLastPara="1" wrap="square" lIns="0" tIns="0" rIns="0" bIns="0" anchor="t" anchorCtr="0">
            <a:noAutofit/>
          </a:bodyPr>
          <a:lstStyle/>
          <a:p>
            <a:r>
              <a:rPr lang="en-US" sz="2000" dirty="0"/>
              <a:t>Recap of January 2023’s webinar - </a:t>
            </a:r>
            <a:r>
              <a:rPr lang="en-US" sz="1600" b="1" dirty="0"/>
              <a:t>A new year, a new challenge - how to plan to thrive in tough times</a:t>
            </a:r>
            <a:br>
              <a:rPr lang="en-US" sz="1600" dirty="0"/>
            </a:br>
            <a:endParaRPr sz="2000" dirty="0"/>
          </a:p>
        </p:txBody>
      </p:sp>
      <p:sp>
        <p:nvSpPr>
          <p:cNvPr id="117" name="Google Shape;117;g112041c000d_0_0"/>
          <p:cNvSpPr txBox="1">
            <a:spLocks noGrp="1"/>
          </p:cNvSpPr>
          <p:nvPr>
            <p:ph type="body" idx="1"/>
          </p:nvPr>
        </p:nvSpPr>
        <p:spPr>
          <a:xfrm>
            <a:off x="437549" y="1760549"/>
            <a:ext cx="10980727" cy="4675419"/>
          </a:xfrm>
          <a:prstGeom prst="rect">
            <a:avLst/>
          </a:prstGeom>
          <a:noFill/>
          <a:ln>
            <a:noFill/>
          </a:ln>
        </p:spPr>
        <p:txBody>
          <a:bodyPr spcFirstLastPara="1" wrap="square" lIns="0" tIns="0" rIns="0" bIns="0" anchor="t" anchorCtr="0">
            <a:noAutofit/>
          </a:bodyPr>
          <a:lstStyle/>
          <a:p>
            <a:pPr marL="114300" indent="0" algn="l">
              <a:buNone/>
            </a:pPr>
            <a:r>
              <a:rPr lang="en-GB" sz="2000" b="1" dirty="0">
                <a:solidFill>
                  <a:srgbClr val="222222"/>
                </a:solidFill>
                <a:latin typeface="Arial" panose="020B0604020202020204" pitchFamily="34" charset="0"/>
              </a:rPr>
              <a:t>Six themes: </a:t>
            </a:r>
          </a:p>
          <a:p>
            <a:pPr algn="l"/>
            <a:endParaRPr lang="en-GB" b="0" i="0" dirty="0">
              <a:solidFill>
                <a:srgbClr val="222222"/>
              </a:solidFill>
              <a:effectLst/>
              <a:latin typeface="Arial" panose="020B0604020202020204" pitchFamily="34" charset="0"/>
            </a:endParaRPr>
          </a:p>
          <a:p>
            <a:pPr algn="l"/>
            <a:r>
              <a:rPr lang="en-GB" b="0" i="0" dirty="0">
                <a:solidFill>
                  <a:srgbClr val="222222"/>
                </a:solidFill>
                <a:effectLst/>
                <a:latin typeface="Arial" panose="020B0604020202020204" pitchFamily="34" charset="0"/>
              </a:rPr>
              <a:t>Minimise opportunities.</a:t>
            </a:r>
          </a:p>
          <a:p>
            <a:pPr algn="l"/>
            <a:endParaRPr lang="en-GB" b="0" i="0" dirty="0">
              <a:solidFill>
                <a:srgbClr val="222222"/>
              </a:solidFill>
              <a:effectLst/>
              <a:latin typeface="Arial" panose="020B0604020202020204" pitchFamily="34" charset="0"/>
            </a:endParaRPr>
          </a:p>
          <a:p>
            <a:pPr algn="l"/>
            <a:r>
              <a:rPr lang="en-US" sz="1800" dirty="0">
                <a:solidFill>
                  <a:schemeClr val="tx1"/>
                </a:solidFill>
                <a:highlight>
                  <a:srgbClr val="FFFFFF"/>
                </a:highlight>
              </a:rPr>
              <a:t>Minimise threats.</a:t>
            </a:r>
          </a:p>
          <a:p>
            <a:pPr marL="114300" indent="0" algn="l">
              <a:buNone/>
            </a:pPr>
            <a:endParaRPr lang="en-GB" i="0" dirty="0">
              <a:solidFill>
                <a:schemeClr val="tx1"/>
              </a:solidFill>
              <a:effectLst/>
              <a:latin typeface="Arial" panose="020B0604020202020204" pitchFamily="34" charset="0"/>
            </a:endParaRPr>
          </a:p>
          <a:p>
            <a:pPr algn="l"/>
            <a:r>
              <a:rPr lang="en-GB" b="0" i="0" dirty="0">
                <a:solidFill>
                  <a:srgbClr val="222222"/>
                </a:solidFill>
                <a:effectLst/>
                <a:latin typeface="Arial" panose="020B0604020202020204" pitchFamily="34" charset="0"/>
              </a:rPr>
              <a:t>Refresh your planning.</a:t>
            </a:r>
          </a:p>
          <a:p>
            <a:pPr algn="l"/>
            <a:endParaRPr lang="en-GB" b="0" i="0" dirty="0">
              <a:solidFill>
                <a:srgbClr val="222222"/>
              </a:solidFill>
              <a:effectLst/>
              <a:latin typeface="Arial" panose="020B0604020202020204" pitchFamily="34" charset="0"/>
            </a:endParaRPr>
          </a:p>
          <a:p>
            <a:pPr algn="l"/>
            <a:r>
              <a:rPr lang="en-GB" b="0" i="0" dirty="0">
                <a:solidFill>
                  <a:srgbClr val="222222"/>
                </a:solidFill>
                <a:effectLst/>
                <a:latin typeface="Arial" panose="020B0604020202020204" pitchFamily="34" charset="0"/>
              </a:rPr>
              <a:t>Quick wins for fundraising.</a:t>
            </a:r>
          </a:p>
          <a:p>
            <a:pPr algn="l"/>
            <a:endParaRPr lang="en-GB" b="0" i="0" dirty="0">
              <a:solidFill>
                <a:srgbClr val="222222"/>
              </a:solidFill>
              <a:effectLst/>
              <a:latin typeface="Arial" panose="020B0604020202020204" pitchFamily="34" charset="0"/>
            </a:endParaRPr>
          </a:p>
          <a:p>
            <a:pPr algn="l"/>
            <a:endParaRPr lang="en-GB" dirty="0">
              <a:solidFill>
                <a:srgbClr val="222222"/>
              </a:solidFill>
              <a:latin typeface="Arial" panose="020B0604020202020204" pitchFamily="34" charset="0"/>
            </a:endParaRPr>
          </a:p>
          <a:p>
            <a:pPr algn="l"/>
            <a:endParaRPr lang="en-GB" b="0" i="0" dirty="0">
              <a:solidFill>
                <a:srgbClr val="222222"/>
              </a:solidFill>
              <a:effectLst/>
              <a:latin typeface="Arial" panose="020B0604020202020204" pitchFamily="34" charset="0"/>
            </a:endParaRPr>
          </a:p>
          <a:p>
            <a:pPr marL="114300" indent="0" algn="l">
              <a:buNone/>
            </a:pPr>
            <a:endParaRPr lang="en-GB" b="0" i="0" dirty="0">
              <a:solidFill>
                <a:srgbClr val="222222"/>
              </a:solidFill>
              <a:effectLst/>
              <a:latin typeface="Arial" panose="020B0604020202020204" pitchFamily="34" charset="0"/>
            </a:endParaRPr>
          </a:p>
        </p:txBody>
      </p:sp>
    </p:spTree>
    <p:extLst>
      <p:ext uri="{BB962C8B-B14F-4D97-AF65-F5344CB8AC3E}">
        <p14:creationId xmlns:p14="http://schemas.microsoft.com/office/powerpoint/2010/main" val="10174725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g12b0ee0048f_0_2"/>
          <p:cNvSpPr txBox="1">
            <a:spLocks noGrp="1"/>
          </p:cNvSpPr>
          <p:nvPr>
            <p:ph type="title"/>
          </p:nvPr>
        </p:nvSpPr>
        <p:spPr>
          <a:xfrm>
            <a:off x="401400" y="2924950"/>
            <a:ext cx="4966500" cy="10080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400"/>
              <a:buNone/>
            </a:pPr>
            <a:r>
              <a:rPr lang="en-US" dirty="0"/>
              <a:t>Marketing</a:t>
            </a:r>
            <a:endParaRPr dirty="0"/>
          </a:p>
        </p:txBody>
      </p:sp>
      <p:sp>
        <p:nvSpPr>
          <p:cNvPr id="206" name="Google Shape;206;g12b0ee0048f_0_2"/>
          <p:cNvSpPr txBox="1">
            <a:spLocks noGrp="1"/>
          </p:cNvSpPr>
          <p:nvPr>
            <p:ph type="body" idx="2"/>
          </p:nvPr>
        </p:nvSpPr>
        <p:spPr>
          <a:xfrm>
            <a:off x="0" y="6381549"/>
            <a:ext cx="5769300" cy="3111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200"/>
              <a:buNone/>
            </a:pPr>
            <a:r>
              <a:rPr lang="en-US"/>
              <a:t>Bayes Business School (formerly Cass)</a:t>
            </a:r>
            <a:endParaRPr/>
          </a:p>
        </p:txBody>
      </p:sp>
    </p:spTree>
    <p:extLst>
      <p:ext uri="{BB962C8B-B14F-4D97-AF65-F5344CB8AC3E}">
        <p14:creationId xmlns:p14="http://schemas.microsoft.com/office/powerpoint/2010/main" val="19915152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g112041c000d_0_0"/>
          <p:cNvSpPr txBox="1">
            <a:spLocks noGrp="1"/>
          </p:cNvSpPr>
          <p:nvPr>
            <p:ph type="title"/>
          </p:nvPr>
        </p:nvSpPr>
        <p:spPr>
          <a:xfrm>
            <a:off x="439350" y="975150"/>
            <a:ext cx="11315100" cy="7854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What is marketing</a:t>
            </a:r>
            <a:endParaRPr dirty="0"/>
          </a:p>
        </p:txBody>
      </p:sp>
      <p:sp>
        <p:nvSpPr>
          <p:cNvPr id="117" name="Google Shape;117;g112041c000d_0_0"/>
          <p:cNvSpPr txBox="1">
            <a:spLocks noGrp="1"/>
          </p:cNvSpPr>
          <p:nvPr>
            <p:ph type="body" idx="1"/>
          </p:nvPr>
        </p:nvSpPr>
        <p:spPr>
          <a:xfrm>
            <a:off x="437549" y="1760549"/>
            <a:ext cx="10980727" cy="4675419"/>
          </a:xfrm>
          <a:prstGeom prst="rect">
            <a:avLst/>
          </a:prstGeom>
          <a:noFill/>
          <a:ln>
            <a:noFill/>
          </a:ln>
        </p:spPr>
        <p:txBody>
          <a:bodyPr spcFirstLastPara="1" wrap="square" lIns="0" tIns="0" rIns="0" bIns="0" anchor="t" anchorCtr="0">
            <a:noAutofit/>
          </a:bodyPr>
          <a:lstStyle/>
          <a:p>
            <a:pPr algn="l"/>
            <a:r>
              <a:rPr lang="en-GB" i="0" dirty="0">
                <a:solidFill>
                  <a:srgbClr val="222222"/>
                </a:solidFill>
                <a:effectLst/>
                <a:latin typeface="Arial" panose="020B0604020202020204" pitchFamily="34" charset="0"/>
              </a:rPr>
              <a:t>Marketing is the theory and practice of identifying, anticipating and meeting your stakeholders needs.</a:t>
            </a:r>
          </a:p>
          <a:p>
            <a:pPr marL="114300" indent="0" algn="l">
              <a:buNone/>
            </a:pPr>
            <a:endParaRPr lang="en-GB" sz="800" b="0" i="0" dirty="0">
              <a:solidFill>
                <a:srgbClr val="222222"/>
              </a:solidFill>
              <a:effectLst/>
              <a:latin typeface="Arial" panose="020B0604020202020204" pitchFamily="34" charset="0"/>
            </a:endParaRPr>
          </a:p>
          <a:p>
            <a:pPr marL="114300" indent="0" algn="l">
              <a:buNone/>
            </a:pPr>
            <a:endParaRPr lang="en-GB" sz="800" b="0" i="0" dirty="0">
              <a:solidFill>
                <a:srgbClr val="222222"/>
              </a:solidFill>
              <a:effectLst/>
              <a:latin typeface="Arial" panose="020B0604020202020204" pitchFamily="34" charset="0"/>
            </a:endParaRPr>
          </a:p>
          <a:p>
            <a:pPr algn="l"/>
            <a:r>
              <a:rPr lang="en-GB" b="0" i="0" dirty="0">
                <a:solidFill>
                  <a:srgbClr val="222222"/>
                </a:solidFill>
                <a:effectLst/>
                <a:latin typeface="Arial" panose="020B0604020202020204" pitchFamily="34" charset="0"/>
              </a:rPr>
              <a:t>Marketing is essential for nonprofits because to elicit support in th</a:t>
            </a:r>
            <a:r>
              <a:rPr lang="en-GB" dirty="0">
                <a:solidFill>
                  <a:srgbClr val="222222"/>
                </a:solidFill>
                <a:latin typeface="Arial" panose="020B0604020202020204" pitchFamily="34" charset="0"/>
              </a:rPr>
              <a:t>e form of donations, volunteers and other resources we need to have a process and a bunch of tools that we can use to build trusted relationships.  </a:t>
            </a:r>
          </a:p>
          <a:p>
            <a:pPr algn="l"/>
            <a:endParaRPr lang="en-GB" sz="800" dirty="0">
              <a:solidFill>
                <a:srgbClr val="222222"/>
              </a:solidFill>
              <a:latin typeface="Arial" panose="020B0604020202020204" pitchFamily="34" charset="0"/>
            </a:endParaRPr>
          </a:p>
          <a:p>
            <a:pPr algn="l"/>
            <a:r>
              <a:rPr lang="en-GB" dirty="0">
                <a:solidFill>
                  <a:srgbClr val="222222"/>
                </a:solidFill>
                <a:latin typeface="Arial" panose="020B0604020202020204" pitchFamily="34" charset="0"/>
              </a:rPr>
              <a:t>Marketing practice can include mapping supporter journeys, collecting and analysing supporter feedback, segmenting stakeholders into groups, creating ‘personas’ that represent these groups.  </a:t>
            </a:r>
            <a:endParaRPr lang="en-GB" b="0" i="0" dirty="0">
              <a:solidFill>
                <a:srgbClr val="222222"/>
              </a:solidFill>
              <a:effectLst/>
              <a:latin typeface="Arial" panose="020B0604020202020204" pitchFamily="34" charset="0"/>
            </a:endParaRPr>
          </a:p>
          <a:p>
            <a:pPr marL="114300" indent="0" algn="l">
              <a:buNone/>
            </a:pPr>
            <a:endParaRPr lang="en-GB" sz="800" b="0" i="0" dirty="0">
              <a:solidFill>
                <a:srgbClr val="222222"/>
              </a:solidFill>
              <a:effectLst/>
              <a:latin typeface="Arial" panose="020B0604020202020204" pitchFamily="34" charset="0"/>
            </a:endParaRPr>
          </a:p>
          <a:p>
            <a:pPr algn="l"/>
            <a:r>
              <a:rPr lang="en-GB" dirty="0">
                <a:solidFill>
                  <a:srgbClr val="222222"/>
                </a:solidFill>
                <a:latin typeface="Arial" panose="020B0604020202020204" pitchFamily="34" charset="0"/>
              </a:rPr>
              <a:t>Marketing tools can include CRM systems, digital marketing apps and platforms </a:t>
            </a:r>
            <a:endParaRPr lang="en-GB" i="0" dirty="0">
              <a:solidFill>
                <a:srgbClr val="222222"/>
              </a:solidFill>
              <a:effectLst/>
              <a:latin typeface="Arial" panose="020B0604020202020204" pitchFamily="34" charset="0"/>
            </a:endParaRPr>
          </a:p>
          <a:p>
            <a:pPr marL="114300" indent="0" algn="l">
              <a:buNone/>
            </a:pPr>
            <a:endParaRPr lang="en-GB" sz="800" b="0" i="0" dirty="0">
              <a:solidFill>
                <a:srgbClr val="222222"/>
              </a:solidFill>
              <a:effectLst/>
              <a:latin typeface="Arial" panose="020B0604020202020204" pitchFamily="34" charset="0"/>
            </a:endParaRPr>
          </a:p>
          <a:p>
            <a:pPr algn="l"/>
            <a:r>
              <a:rPr lang="en-GB" dirty="0">
                <a:solidFill>
                  <a:srgbClr val="222222"/>
                </a:solidFill>
                <a:latin typeface="Arial" panose="020B0604020202020204" pitchFamily="34" charset="0"/>
              </a:rPr>
              <a:t>Strategic marketing is the deployment of activity based on high-level analysis and planning based on stakeholder’s needs and expectations. </a:t>
            </a:r>
            <a:endParaRPr lang="en-GB" i="0" dirty="0">
              <a:solidFill>
                <a:srgbClr val="222222"/>
              </a:solidFill>
              <a:effectLst/>
              <a:latin typeface="Arial" panose="020B0604020202020204" pitchFamily="34" charset="0"/>
            </a:endParaRPr>
          </a:p>
          <a:p>
            <a:pPr marL="114300" indent="0" algn="l">
              <a:buNone/>
            </a:pPr>
            <a:endParaRPr lang="en-GB" sz="800" b="0" i="0" dirty="0">
              <a:solidFill>
                <a:srgbClr val="222222"/>
              </a:solidFill>
              <a:effectLst/>
              <a:latin typeface="Arial" panose="020B0604020202020204" pitchFamily="34" charset="0"/>
            </a:endParaRPr>
          </a:p>
          <a:p>
            <a:pPr algn="l"/>
            <a:r>
              <a:rPr lang="en-GB" i="0" dirty="0">
                <a:solidFill>
                  <a:srgbClr val="222222"/>
                </a:solidFill>
                <a:effectLst/>
                <a:latin typeface="Arial" panose="020B0604020202020204" pitchFamily="34" charset="0"/>
              </a:rPr>
              <a:t>Strategic marketing tools include planning tools like the BCG matrix and </a:t>
            </a:r>
            <a:r>
              <a:rPr lang="en-GB" dirty="0">
                <a:solidFill>
                  <a:srgbClr val="222222"/>
                </a:solidFill>
                <a:latin typeface="Arial" panose="020B0604020202020204" pitchFamily="34" charset="0"/>
              </a:rPr>
              <a:t>positioning and portfolio analysis</a:t>
            </a:r>
          </a:p>
        </p:txBody>
      </p:sp>
    </p:spTree>
    <p:extLst>
      <p:ext uri="{BB962C8B-B14F-4D97-AF65-F5344CB8AC3E}">
        <p14:creationId xmlns:p14="http://schemas.microsoft.com/office/powerpoint/2010/main" val="11308423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g12b0ee0048f_0_2"/>
          <p:cNvSpPr txBox="1">
            <a:spLocks noGrp="1"/>
          </p:cNvSpPr>
          <p:nvPr>
            <p:ph type="title"/>
          </p:nvPr>
        </p:nvSpPr>
        <p:spPr>
          <a:xfrm>
            <a:off x="401400" y="2924950"/>
            <a:ext cx="4966500" cy="10080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400"/>
              <a:buNone/>
            </a:pPr>
            <a:r>
              <a:rPr lang="en-US" dirty="0"/>
              <a:t>Communications</a:t>
            </a:r>
            <a:endParaRPr dirty="0"/>
          </a:p>
        </p:txBody>
      </p:sp>
      <p:sp>
        <p:nvSpPr>
          <p:cNvPr id="206" name="Google Shape;206;g12b0ee0048f_0_2"/>
          <p:cNvSpPr txBox="1">
            <a:spLocks noGrp="1"/>
          </p:cNvSpPr>
          <p:nvPr>
            <p:ph type="body" idx="2"/>
          </p:nvPr>
        </p:nvSpPr>
        <p:spPr>
          <a:xfrm>
            <a:off x="0" y="6381549"/>
            <a:ext cx="5769300" cy="3111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200"/>
              <a:buNone/>
            </a:pPr>
            <a:r>
              <a:rPr lang="en-US"/>
              <a:t>Bayes Business School (formerly Cass)</a:t>
            </a:r>
            <a:endParaRPr/>
          </a:p>
        </p:txBody>
      </p:sp>
    </p:spTree>
    <p:extLst>
      <p:ext uri="{BB962C8B-B14F-4D97-AF65-F5344CB8AC3E}">
        <p14:creationId xmlns:p14="http://schemas.microsoft.com/office/powerpoint/2010/main" val="2105338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g112041c000d_0_0"/>
          <p:cNvSpPr txBox="1">
            <a:spLocks noGrp="1"/>
          </p:cNvSpPr>
          <p:nvPr>
            <p:ph type="title"/>
          </p:nvPr>
        </p:nvSpPr>
        <p:spPr>
          <a:xfrm>
            <a:off x="439350" y="975150"/>
            <a:ext cx="11315100" cy="7854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What is communications</a:t>
            </a:r>
            <a:endParaRPr dirty="0"/>
          </a:p>
        </p:txBody>
      </p:sp>
      <p:sp>
        <p:nvSpPr>
          <p:cNvPr id="117" name="Google Shape;117;g112041c000d_0_0"/>
          <p:cNvSpPr txBox="1">
            <a:spLocks noGrp="1"/>
          </p:cNvSpPr>
          <p:nvPr>
            <p:ph type="body" idx="1"/>
          </p:nvPr>
        </p:nvSpPr>
        <p:spPr>
          <a:xfrm>
            <a:off x="437550" y="1519249"/>
            <a:ext cx="10980727" cy="4675419"/>
          </a:xfrm>
          <a:prstGeom prst="rect">
            <a:avLst/>
          </a:prstGeom>
          <a:noFill/>
          <a:ln>
            <a:noFill/>
          </a:ln>
        </p:spPr>
        <p:txBody>
          <a:bodyPr spcFirstLastPara="1" wrap="square" lIns="0" tIns="0" rIns="0" bIns="0" anchor="t" anchorCtr="0">
            <a:noAutofit/>
          </a:bodyPr>
          <a:lstStyle/>
          <a:p>
            <a:pPr algn="l"/>
            <a:r>
              <a:rPr lang="en-GB" b="0" i="0" dirty="0">
                <a:solidFill>
                  <a:srgbClr val="222222"/>
                </a:solidFill>
                <a:effectLst/>
                <a:latin typeface="Arial" panose="020B0604020202020204" pitchFamily="34" charset="0"/>
              </a:rPr>
              <a:t>Communications is getting a message out to an audience.  Ideally it’s a two-way dialogue.</a:t>
            </a:r>
          </a:p>
          <a:p>
            <a:pPr marL="114300" indent="0" algn="l">
              <a:buNone/>
            </a:pPr>
            <a:endParaRPr lang="en-GB" sz="800" b="0" i="0" dirty="0">
              <a:solidFill>
                <a:srgbClr val="222222"/>
              </a:solidFill>
              <a:effectLst/>
              <a:latin typeface="Arial" panose="020B0604020202020204" pitchFamily="34" charset="0"/>
            </a:endParaRPr>
          </a:p>
          <a:p>
            <a:pPr algn="l"/>
            <a:r>
              <a:rPr lang="en-GB" b="0" i="0" dirty="0">
                <a:solidFill>
                  <a:srgbClr val="222222"/>
                </a:solidFill>
                <a:effectLst/>
                <a:latin typeface="Arial" panose="020B0604020202020204" pitchFamily="34" charset="0"/>
              </a:rPr>
              <a:t>Communications is essential for nonprofits because it bridges the gap between the supporters and service users.  In a commercial organisations there is direct contact between the goods or services sold and the customer.  In nonprofits the supporter and service user may never meet.</a:t>
            </a:r>
          </a:p>
          <a:p>
            <a:pPr marL="114300" indent="0" algn="l">
              <a:buNone/>
            </a:pPr>
            <a:endParaRPr lang="en-GB" sz="800" b="0" i="0" dirty="0">
              <a:solidFill>
                <a:srgbClr val="222222"/>
              </a:solidFill>
              <a:effectLst/>
              <a:latin typeface="Arial" panose="020B0604020202020204" pitchFamily="34" charset="0"/>
            </a:endParaRPr>
          </a:p>
          <a:p>
            <a:pPr algn="l"/>
            <a:r>
              <a:rPr lang="en-GB" i="0" dirty="0">
                <a:solidFill>
                  <a:srgbClr val="222222"/>
                </a:solidFill>
                <a:effectLst/>
                <a:latin typeface="Arial" panose="020B0604020202020204" pitchFamily="34" charset="0"/>
              </a:rPr>
              <a:t>Communications practice includes creating a Case for Support to understand what inspires and motivates stakeholders and how the charity should respond to those motivations.  Based on this, communications plans the right messaging and content (which can be classed as Tier 1 and Tier 2) to go out via the right channels (online and offline) at the right time with th</a:t>
            </a:r>
            <a:r>
              <a:rPr lang="en-GB" dirty="0">
                <a:solidFill>
                  <a:srgbClr val="222222"/>
                </a:solidFill>
                <a:latin typeface="Arial" panose="020B0604020202020204" pitchFamily="34" charset="0"/>
              </a:rPr>
              <a:t>e intention to reach the right audience, creating the right effect.</a:t>
            </a:r>
            <a:endParaRPr lang="en-GB" i="0" dirty="0">
              <a:solidFill>
                <a:srgbClr val="222222"/>
              </a:solidFill>
              <a:effectLst/>
              <a:latin typeface="Arial" panose="020B0604020202020204" pitchFamily="34" charset="0"/>
            </a:endParaRPr>
          </a:p>
          <a:p>
            <a:pPr marL="114300" indent="0" algn="l">
              <a:buNone/>
            </a:pPr>
            <a:endParaRPr lang="en-GB" sz="800" b="0" i="0" dirty="0">
              <a:solidFill>
                <a:srgbClr val="222222"/>
              </a:solidFill>
              <a:effectLst/>
              <a:latin typeface="Arial" panose="020B0604020202020204" pitchFamily="34" charset="0"/>
            </a:endParaRPr>
          </a:p>
          <a:p>
            <a:pPr algn="l"/>
            <a:r>
              <a:rPr lang="en-GB" dirty="0">
                <a:solidFill>
                  <a:srgbClr val="222222"/>
                </a:solidFill>
                <a:latin typeface="Arial" panose="020B0604020202020204" pitchFamily="34" charset="0"/>
              </a:rPr>
              <a:t>Communications tools can include social media platform platforms such as Hootsuite and Social Bee, visual and branding tools such as Photoshop and Canva, SEO tools like Google Analytics, and applications such as Twitter, Instagram and Facebook. </a:t>
            </a:r>
            <a:endParaRPr lang="en-GB" i="0" dirty="0">
              <a:solidFill>
                <a:srgbClr val="222222"/>
              </a:solidFill>
              <a:effectLst/>
              <a:latin typeface="Arial" panose="020B0604020202020204" pitchFamily="34" charset="0"/>
            </a:endParaRPr>
          </a:p>
          <a:p>
            <a:pPr algn="l"/>
            <a:endParaRPr lang="en-GB" sz="800" b="0" i="0" dirty="0">
              <a:solidFill>
                <a:srgbClr val="222222"/>
              </a:solidFill>
              <a:effectLst/>
              <a:latin typeface="Arial" panose="020B0604020202020204" pitchFamily="34" charset="0"/>
            </a:endParaRPr>
          </a:p>
          <a:p>
            <a:pPr algn="l"/>
            <a:r>
              <a:rPr lang="en-GB" dirty="0">
                <a:solidFill>
                  <a:srgbClr val="222222"/>
                </a:solidFill>
                <a:latin typeface="Arial" panose="020B0604020202020204" pitchFamily="34" charset="0"/>
              </a:rPr>
              <a:t>Strategic communications involves high-level analysis and planning to influence behaviours and responses, typically for a campaign or outreach project.</a:t>
            </a:r>
          </a:p>
        </p:txBody>
      </p:sp>
    </p:spTree>
    <p:extLst>
      <p:ext uri="{BB962C8B-B14F-4D97-AF65-F5344CB8AC3E}">
        <p14:creationId xmlns:p14="http://schemas.microsoft.com/office/powerpoint/2010/main" val="15688714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g12b0ee0048f_0_2"/>
          <p:cNvSpPr txBox="1">
            <a:spLocks noGrp="1"/>
          </p:cNvSpPr>
          <p:nvPr>
            <p:ph type="title"/>
          </p:nvPr>
        </p:nvSpPr>
        <p:spPr>
          <a:xfrm>
            <a:off x="401400" y="2924950"/>
            <a:ext cx="4966500" cy="10080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400"/>
              <a:buNone/>
            </a:pPr>
            <a:r>
              <a:rPr lang="en-US" dirty="0"/>
              <a:t>What constitutes a marketing and communications plan</a:t>
            </a:r>
            <a:endParaRPr dirty="0"/>
          </a:p>
        </p:txBody>
      </p:sp>
      <p:sp>
        <p:nvSpPr>
          <p:cNvPr id="206" name="Google Shape;206;g12b0ee0048f_0_2"/>
          <p:cNvSpPr txBox="1">
            <a:spLocks noGrp="1"/>
          </p:cNvSpPr>
          <p:nvPr>
            <p:ph type="body" idx="2"/>
          </p:nvPr>
        </p:nvSpPr>
        <p:spPr>
          <a:xfrm>
            <a:off x="0" y="6381549"/>
            <a:ext cx="5769300" cy="3111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200"/>
              <a:buNone/>
            </a:pPr>
            <a:r>
              <a:rPr lang="en-US"/>
              <a:t>Bayes Business School (formerly Cass)</a:t>
            </a:r>
            <a:endParaRPr/>
          </a:p>
        </p:txBody>
      </p:sp>
    </p:spTree>
    <p:extLst>
      <p:ext uri="{BB962C8B-B14F-4D97-AF65-F5344CB8AC3E}">
        <p14:creationId xmlns:p14="http://schemas.microsoft.com/office/powerpoint/2010/main" val="8019673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g112041c000d_0_0"/>
          <p:cNvSpPr txBox="1">
            <a:spLocks noGrp="1"/>
          </p:cNvSpPr>
          <p:nvPr>
            <p:ph type="title"/>
          </p:nvPr>
        </p:nvSpPr>
        <p:spPr>
          <a:xfrm>
            <a:off x="439350" y="975150"/>
            <a:ext cx="11315100" cy="7854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Marketing and Communications (and fundraising too)</a:t>
            </a:r>
            <a:endParaRPr dirty="0"/>
          </a:p>
        </p:txBody>
      </p:sp>
      <p:sp>
        <p:nvSpPr>
          <p:cNvPr id="117" name="Google Shape;117;g112041c000d_0_0"/>
          <p:cNvSpPr txBox="1">
            <a:spLocks noGrp="1"/>
          </p:cNvSpPr>
          <p:nvPr>
            <p:ph type="body" idx="1"/>
          </p:nvPr>
        </p:nvSpPr>
        <p:spPr>
          <a:xfrm>
            <a:off x="437550" y="1519249"/>
            <a:ext cx="10980727" cy="4675419"/>
          </a:xfrm>
          <a:prstGeom prst="rect">
            <a:avLst/>
          </a:prstGeom>
          <a:noFill/>
          <a:ln>
            <a:noFill/>
          </a:ln>
        </p:spPr>
        <p:txBody>
          <a:bodyPr spcFirstLastPara="1" wrap="square" lIns="0" tIns="0" rIns="0" bIns="0" anchor="t" anchorCtr="0">
            <a:noAutofit/>
          </a:bodyPr>
          <a:lstStyle/>
          <a:p>
            <a:pPr algn="l"/>
            <a:r>
              <a:rPr lang="en-GB" b="0" i="0" dirty="0">
                <a:solidFill>
                  <a:srgbClr val="222222"/>
                </a:solidFill>
                <a:effectLst/>
                <a:latin typeface="Arial" panose="020B0604020202020204" pitchFamily="34" charset="0"/>
              </a:rPr>
              <a:t>There is a healthy crossover between the theory and practice of marketing and the theory and practice of communications. </a:t>
            </a:r>
          </a:p>
          <a:p>
            <a:pPr marL="114300" indent="0" algn="l">
              <a:buNone/>
            </a:pPr>
            <a:endParaRPr lang="en-GB" sz="800" b="0" i="0" dirty="0">
              <a:solidFill>
                <a:srgbClr val="222222"/>
              </a:solidFill>
              <a:effectLst/>
              <a:latin typeface="Arial" panose="020B0604020202020204" pitchFamily="34" charset="0"/>
            </a:endParaRPr>
          </a:p>
          <a:p>
            <a:pPr algn="l"/>
            <a:r>
              <a:rPr lang="en-GB" b="0" i="0" dirty="0">
                <a:solidFill>
                  <a:srgbClr val="222222"/>
                </a:solidFill>
                <a:effectLst/>
                <a:latin typeface="Arial" panose="020B0604020202020204" pitchFamily="34" charset="0"/>
              </a:rPr>
              <a:t>For example, it may be regarded as a marketing activity to segment supporters according to the geodemographic themes, then a joint marketing/communications activity to develop personas that represent those groups, and then communications creates messaging and content to create a response from those groups. </a:t>
            </a:r>
          </a:p>
          <a:p>
            <a:pPr marL="114300" indent="0" algn="l">
              <a:buNone/>
            </a:pPr>
            <a:endParaRPr lang="en-GB" sz="800" b="0" i="0" dirty="0">
              <a:solidFill>
                <a:srgbClr val="222222"/>
              </a:solidFill>
              <a:effectLst/>
              <a:latin typeface="Arial" panose="020B0604020202020204" pitchFamily="34" charset="0"/>
            </a:endParaRPr>
          </a:p>
          <a:p>
            <a:pPr algn="l"/>
            <a:r>
              <a:rPr lang="en-GB" i="0" dirty="0">
                <a:solidFill>
                  <a:srgbClr val="222222"/>
                </a:solidFill>
                <a:effectLst/>
                <a:latin typeface="Arial" panose="020B0604020202020204" pitchFamily="34" charset="0"/>
              </a:rPr>
              <a:t>Fundraising comes directly into the picture because the response planned may be th</a:t>
            </a:r>
            <a:r>
              <a:rPr lang="en-GB" dirty="0">
                <a:solidFill>
                  <a:srgbClr val="222222"/>
                </a:solidFill>
                <a:latin typeface="Arial" panose="020B0604020202020204" pitchFamily="34" charset="0"/>
              </a:rPr>
              <a:t>e motivation to provide a donation.   Without marketing and communications, the fundraising function may never have understood the right thing to say to the right people at the right time using the right channels.  It may never have known that that the particular group existed and how to reach them. </a:t>
            </a:r>
            <a:endParaRPr lang="en-GB" i="0" dirty="0">
              <a:solidFill>
                <a:srgbClr val="222222"/>
              </a:solidFill>
              <a:effectLst/>
              <a:latin typeface="Arial" panose="020B0604020202020204" pitchFamily="34" charset="0"/>
            </a:endParaRPr>
          </a:p>
          <a:p>
            <a:pPr marL="114300" indent="0" algn="l">
              <a:buNone/>
            </a:pPr>
            <a:endParaRPr lang="en-GB" sz="800" b="0" i="0" dirty="0">
              <a:solidFill>
                <a:srgbClr val="222222"/>
              </a:solidFill>
              <a:effectLst/>
              <a:latin typeface="Arial" panose="020B0604020202020204" pitchFamily="34" charset="0"/>
            </a:endParaRPr>
          </a:p>
          <a:p>
            <a:pPr algn="l"/>
            <a:r>
              <a:rPr lang="en-GB" dirty="0">
                <a:solidFill>
                  <a:srgbClr val="222222"/>
                </a:solidFill>
                <a:latin typeface="Arial" panose="020B0604020202020204" pitchFamily="34" charset="0"/>
              </a:rPr>
              <a:t>Fundraising is supported in an indirect way because marketing and communications helps to build trusted, long-term relationships between supporters and your cause, and even looks to find new audiences that will become supporters and donors in the future. </a:t>
            </a:r>
            <a:endParaRPr lang="en-GB" i="0" dirty="0">
              <a:solidFill>
                <a:srgbClr val="222222"/>
              </a:solidFill>
              <a:effectLst/>
              <a:latin typeface="Arial" panose="020B0604020202020204" pitchFamily="34" charset="0"/>
            </a:endParaRPr>
          </a:p>
          <a:p>
            <a:pPr algn="l"/>
            <a:endParaRPr lang="en-GB" sz="800" b="0" i="0" dirty="0">
              <a:solidFill>
                <a:srgbClr val="222222"/>
              </a:solidFill>
              <a:effectLst/>
              <a:latin typeface="Arial" panose="020B0604020202020204" pitchFamily="34" charset="0"/>
            </a:endParaRPr>
          </a:p>
          <a:p>
            <a:pPr algn="l"/>
            <a:r>
              <a:rPr lang="en-GB" dirty="0">
                <a:solidFill>
                  <a:srgbClr val="222222"/>
                </a:solidFill>
                <a:latin typeface="Arial" panose="020B0604020202020204" pitchFamily="34" charset="0"/>
              </a:rPr>
              <a:t>Sometime strategic fundraising is the bit of fundraising that seeks to bind in aspects of marketing and communications in the absence of those functions being available. </a:t>
            </a:r>
          </a:p>
        </p:txBody>
      </p:sp>
    </p:spTree>
    <p:extLst>
      <p:ext uri="{BB962C8B-B14F-4D97-AF65-F5344CB8AC3E}">
        <p14:creationId xmlns:p14="http://schemas.microsoft.com/office/powerpoint/2010/main" val="20175655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sp>
        <p:nvSpPr>
          <p:cNvPr id="362" name="Google Shape;362;g12b1940098a_1_30"/>
          <p:cNvSpPr txBox="1">
            <a:spLocks noGrp="1"/>
          </p:cNvSpPr>
          <p:nvPr>
            <p:ph type="title"/>
          </p:nvPr>
        </p:nvSpPr>
        <p:spPr>
          <a:xfrm>
            <a:off x="438450" y="796376"/>
            <a:ext cx="11315100" cy="7854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Here’s a planning framework that works for the whole business plan and/or the marketing and communications plan and/or the fundraising plan. </a:t>
            </a:r>
            <a:endParaRPr dirty="0"/>
          </a:p>
        </p:txBody>
      </p:sp>
      <p:pic>
        <p:nvPicPr>
          <p:cNvPr id="363" name="Google Shape;363;g12b1940098a_1_30"/>
          <p:cNvPicPr preferRelativeResize="0"/>
          <p:nvPr/>
        </p:nvPicPr>
        <p:blipFill rotWithShape="1">
          <a:blip r:embed="rId3">
            <a:alphaModFix/>
          </a:blip>
          <a:srcRect b="7621"/>
          <a:stretch/>
        </p:blipFill>
        <p:spPr>
          <a:xfrm>
            <a:off x="4076425" y="1980100"/>
            <a:ext cx="4242676" cy="4098423"/>
          </a:xfrm>
          <a:prstGeom prst="rect">
            <a:avLst/>
          </a:prstGeom>
          <a:noFill/>
          <a:ln>
            <a:noFill/>
          </a:ln>
        </p:spPr>
      </p:pic>
      <p:sp>
        <p:nvSpPr>
          <p:cNvPr id="364" name="Google Shape;364;g12b1940098a_1_30"/>
          <p:cNvSpPr/>
          <p:nvPr/>
        </p:nvSpPr>
        <p:spPr>
          <a:xfrm>
            <a:off x="4440350" y="3618650"/>
            <a:ext cx="123000" cy="1230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5" name="Google Shape;365;g12b1940098a_1_30"/>
          <p:cNvSpPr/>
          <p:nvPr/>
        </p:nvSpPr>
        <p:spPr>
          <a:xfrm>
            <a:off x="5007925" y="5288200"/>
            <a:ext cx="123000" cy="1230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6" name="Google Shape;366;g12b1940098a_1_30"/>
          <p:cNvSpPr/>
          <p:nvPr/>
        </p:nvSpPr>
        <p:spPr>
          <a:xfrm>
            <a:off x="6769750" y="5614900"/>
            <a:ext cx="123000" cy="1230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7" name="Google Shape;367;g12b1940098a_1_30"/>
          <p:cNvSpPr/>
          <p:nvPr/>
        </p:nvSpPr>
        <p:spPr>
          <a:xfrm>
            <a:off x="7916500" y="4265500"/>
            <a:ext cx="123000" cy="1230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8" name="Google Shape;368;g12b1940098a_1_30"/>
          <p:cNvSpPr/>
          <p:nvPr/>
        </p:nvSpPr>
        <p:spPr>
          <a:xfrm>
            <a:off x="7351300" y="2608575"/>
            <a:ext cx="123000" cy="1230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9" name="Google Shape;369;g12b1940098a_1_30"/>
          <p:cNvSpPr/>
          <p:nvPr/>
        </p:nvSpPr>
        <p:spPr>
          <a:xfrm>
            <a:off x="5602150" y="2289425"/>
            <a:ext cx="123000" cy="1230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370" name="Google Shape;370;g12b1940098a_1_30"/>
          <p:cNvCxnSpPr>
            <a:stCxn id="369" idx="0"/>
          </p:cNvCxnSpPr>
          <p:nvPr/>
        </p:nvCxnSpPr>
        <p:spPr>
          <a:xfrm rot="10800000">
            <a:off x="5663650" y="1865825"/>
            <a:ext cx="0" cy="423600"/>
          </a:xfrm>
          <a:prstGeom prst="straightConnector1">
            <a:avLst/>
          </a:prstGeom>
          <a:noFill/>
          <a:ln w="9525" cap="flat" cmpd="sng">
            <a:solidFill>
              <a:schemeClr val="dk1"/>
            </a:solidFill>
            <a:prstDash val="solid"/>
            <a:round/>
            <a:headEnd type="none" w="sm" len="sm"/>
            <a:tailEnd type="none" w="sm" len="sm"/>
          </a:ln>
        </p:spPr>
      </p:cxnSp>
      <p:cxnSp>
        <p:nvCxnSpPr>
          <p:cNvPr id="371" name="Google Shape;371;g12b1940098a_1_30"/>
          <p:cNvCxnSpPr>
            <a:stCxn id="368" idx="6"/>
          </p:cNvCxnSpPr>
          <p:nvPr/>
        </p:nvCxnSpPr>
        <p:spPr>
          <a:xfrm>
            <a:off x="7474300" y="2670075"/>
            <a:ext cx="1133100" cy="0"/>
          </a:xfrm>
          <a:prstGeom prst="straightConnector1">
            <a:avLst/>
          </a:prstGeom>
          <a:noFill/>
          <a:ln w="9525" cap="flat" cmpd="sng">
            <a:solidFill>
              <a:schemeClr val="dk1"/>
            </a:solidFill>
            <a:prstDash val="solid"/>
            <a:round/>
            <a:headEnd type="none" w="sm" len="sm"/>
            <a:tailEnd type="none" w="sm" len="sm"/>
          </a:ln>
        </p:spPr>
      </p:cxnSp>
      <p:cxnSp>
        <p:nvCxnSpPr>
          <p:cNvPr id="372" name="Google Shape;372;g12b1940098a_1_30"/>
          <p:cNvCxnSpPr>
            <a:stCxn id="367" idx="6"/>
          </p:cNvCxnSpPr>
          <p:nvPr/>
        </p:nvCxnSpPr>
        <p:spPr>
          <a:xfrm>
            <a:off x="8039500" y="4327000"/>
            <a:ext cx="767700" cy="0"/>
          </a:xfrm>
          <a:prstGeom prst="straightConnector1">
            <a:avLst/>
          </a:prstGeom>
          <a:noFill/>
          <a:ln w="9525" cap="flat" cmpd="sng">
            <a:solidFill>
              <a:schemeClr val="dk1"/>
            </a:solidFill>
            <a:prstDash val="solid"/>
            <a:round/>
            <a:headEnd type="none" w="sm" len="sm"/>
            <a:tailEnd type="none" w="sm" len="sm"/>
          </a:ln>
        </p:spPr>
      </p:cxnSp>
      <p:cxnSp>
        <p:nvCxnSpPr>
          <p:cNvPr id="373" name="Google Shape;373;g12b1940098a_1_30"/>
          <p:cNvCxnSpPr>
            <a:stCxn id="366" idx="4"/>
          </p:cNvCxnSpPr>
          <p:nvPr/>
        </p:nvCxnSpPr>
        <p:spPr>
          <a:xfrm>
            <a:off x="6831250" y="5737900"/>
            <a:ext cx="0" cy="433200"/>
          </a:xfrm>
          <a:prstGeom prst="straightConnector1">
            <a:avLst/>
          </a:prstGeom>
          <a:noFill/>
          <a:ln w="9525" cap="flat" cmpd="sng">
            <a:solidFill>
              <a:schemeClr val="dk1"/>
            </a:solidFill>
            <a:prstDash val="solid"/>
            <a:round/>
            <a:headEnd type="none" w="sm" len="sm"/>
            <a:tailEnd type="none" w="sm" len="sm"/>
          </a:ln>
        </p:spPr>
      </p:cxnSp>
      <p:cxnSp>
        <p:nvCxnSpPr>
          <p:cNvPr id="374" name="Google Shape;374;g12b1940098a_1_30"/>
          <p:cNvCxnSpPr>
            <a:stCxn id="365" idx="2"/>
          </p:cNvCxnSpPr>
          <p:nvPr/>
        </p:nvCxnSpPr>
        <p:spPr>
          <a:xfrm rot="10800000">
            <a:off x="3984325" y="5349700"/>
            <a:ext cx="1023600" cy="0"/>
          </a:xfrm>
          <a:prstGeom prst="straightConnector1">
            <a:avLst/>
          </a:prstGeom>
          <a:noFill/>
          <a:ln w="9525" cap="flat" cmpd="sng">
            <a:solidFill>
              <a:schemeClr val="dk1"/>
            </a:solidFill>
            <a:prstDash val="solid"/>
            <a:round/>
            <a:headEnd type="none" w="sm" len="sm"/>
            <a:tailEnd type="none" w="sm" len="sm"/>
          </a:ln>
        </p:spPr>
      </p:cxnSp>
      <p:cxnSp>
        <p:nvCxnSpPr>
          <p:cNvPr id="375" name="Google Shape;375;g12b1940098a_1_30"/>
          <p:cNvCxnSpPr>
            <a:stCxn id="364" idx="2"/>
          </p:cNvCxnSpPr>
          <p:nvPr/>
        </p:nvCxnSpPr>
        <p:spPr>
          <a:xfrm rot="10800000">
            <a:off x="3774050" y="3680150"/>
            <a:ext cx="666300" cy="0"/>
          </a:xfrm>
          <a:prstGeom prst="straightConnector1">
            <a:avLst/>
          </a:prstGeom>
          <a:noFill/>
          <a:ln w="9525" cap="flat" cmpd="sng">
            <a:solidFill>
              <a:schemeClr val="dk1"/>
            </a:solidFill>
            <a:prstDash val="solid"/>
            <a:round/>
            <a:headEnd type="none" w="sm" len="sm"/>
            <a:tailEnd type="none" w="sm" len="sm"/>
          </a:ln>
        </p:spPr>
      </p:cxnSp>
      <p:sp>
        <p:nvSpPr>
          <p:cNvPr id="376" name="Google Shape;376;g12b1940098a_1_30"/>
          <p:cNvSpPr txBox="1"/>
          <p:nvPr/>
        </p:nvSpPr>
        <p:spPr>
          <a:xfrm>
            <a:off x="4507300" y="1450325"/>
            <a:ext cx="2312700" cy="4155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1600"/>
              </a:spcAft>
              <a:buClr>
                <a:srgbClr val="000000"/>
              </a:buClr>
              <a:buSzPts val="1500"/>
              <a:buFont typeface="Arial"/>
              <a:buNone/>
            </a:pPr>
            <a:r>
              <a:rPr lang="en-US" sz="1500" b="0" i="0" u="none" strike="noStrike" cap="none">
                <a:solidFill>
                  <a:srgbClr val="595959"/>
                </a:solidFill>
                <a:latin typeface="Arial"/>
                <a:ea typeface="Arial"/>
                <a:cs typeface="Arial"/>
                <a:sym typeface="Arial"/>
              </a:rPr>
              <a:t>Where are we now?</a:t>
            </a:r>
            <a:endParaRPr sz="1400" b="1" i="1" u="none" strike="noStrike" cap="none">
              <a:solidFill>
                <a:srgbClr val="000000"/>
              </a:solidFill>
              <a:latin typeface="Arial"/>
              <a:ea typeface="Arial"/>
              <a:cs typeface="Arial"/>
              <a:sym typeface="Arial"/>
            </a:endParaRPr>
          </a:p>
        </p:txBody>
      </p:sp>
      <p:sp>
        <p:nvSpPr>
          <p:cNvPr id="377" name="Google Shape;377;g12b1940098a_1_30"/>
          <p:cNvSpPr txBox="1"/>
          <p:nvPr/>
        </p:nvSpPr>
        <p:spPr>
          <a:xfrm>
            <a:off x="8562550" y="2462325"/>
            <a:ext cx="2552700" cy="4155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1600"/>
              </a:spcAft>
              <a:buClr>
                <a:srgbClr val="000000"/>
              </a:buClr>
              <a:buSzPts val="1500"/>
              <a:buFont typeface="Arial"/>
              <a:buNone/>
            </a:pPr>
            <a:r>
              <a:rPr lang="en-US" sz="1500" b="0" i="0" u="none" strike="noStrike" cap="none">
                <a:solidFill>
                  <a:srgbClr val="595959"/>
                </a:solidFill>
                <a:latin typeface="Arial"/>
                <a:ea typeface="Arial"/>
                <a:cs typeface="Arial"/>
                <a:sym typeface="Arial"/>
              </a:rPr>
              <a:t>Where do we want to be?</a:t>
            </a:r>
            <a:endParaRPr sz="1400" b="1" i="1" u="none" strike="noStrike" cap="none">
              <a:solidFill>
                <a:srgbClr val="000000"/>
              </a:solidFill>
              <a:latin typeface="Arial"/>
              <a:ea typeface="Arial"/>
              <a:cs typeface="Arial"/>
              <a:sym typeface="Arial"/>
            </a:endParaRPr>
          </a:p>
        </p:txBody>
      </p:sp>
      <p:sp>
        <p:nvSpPr>
          <p:cNvPr id="378" name="Google Shape;378;g12b1940098a_1_30"/>
          <p:cNvSpPr txBox="1"/>
          <p:nvPr/>
        </p:nvSpPr>
        <p:spPr>
          <a:xfrm>
            <a:off x="8654800" y="4119250"/>
            <a:ext cx="2552700" cy="4155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1600"/>
              </a:spcAft>
              <a:buClr>
                <a:srgbClr val="000000"/>
              </a:buClr>
              <a:buSzPts val="1500"/>
              <a:buFont typeface="Arial"/>
              <a:buNone/>
            </a:pPr>
            <a:r>
              <a:rPr lang="en-US" sz="1500" b="0" i="0" u="none" strike="noStrike" cap="none">
                <a:solidFill>
                  <a:srgbClr val="595959"/>
                </a:solidFill>
                <a:latin typeface="Arial"/>
                <a:ea typeface="Arial"/>
                <a:cs typeface="Arial"/>
                <a:sym typeface="Arial"/>
              </a:rPr>
              <a:t>How do we get there?</a:t>
            </a:r>
            <a:endParaRPr sz="1400" b="1" i="1" u="none" strike="noStrike" cap="none">
              <a:solidFill>
                <a:srgbClr val="000000"/>
              </a:solidFill>
              <a:latin typeface="Arial"/>
              <a:ea typeface="Arial"/>
              <a:cs typeface="Arial"/>
              <a:sym typeface="Arial"/>
            </a:endParaRPr>
          </a:p>
        </p:txBody>
      </p:sp>
      <p:sp>
        <p:nvSpPr>
          <p:cNvPr id="379" name="Google Shape;379;g12b1940098a_1_30"/>
          <p:cNvSpPr txBox="1"/>
          <p:nvPr/>
        </p:nvSpPr>
        <p:spPr>
          <a:xfrm>
            <a:off x="5180050" y="6211475"/>
            <a:ext cx="3302400" cy="4155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1600"/>
              </a:spcAft>
              <a:buClr>
                <a:srgbClr val="000000"/>
              </a:buClr>
              <a:buSzPts val="1500"/>
              <a:buFont typeface="Arial"/>
              <a:buNone/>
            </a:pPr>
            <a:r>
              <a:rPr lang="en-US" sz="1500" b="0" i="0" u="none" strike="noStrike" cap="none">
                <a:solidFill>
                  <a:srgbClr val="595959"/>
                </a:solidFill>
                <a:latin typeface="Arial"/>
                <a:ea typeface="Arial"/>
                <a:cs typeface="Arial"/>
                <a:sym typeface="Arial"/>
              </a:rPr>
              <a:t>How exactly do we get there?</a:t>
            </a:r>
            <a:endParaRPr sz="1400" b="1" i="1" u="none" strike="noStrike" cap="none">
              <a:solidFill>
                <a:srgbClr val="000000"/>
              </a:solidFill>
              <a:latin typeface="Arial"/>
              <a:ea typeface="Arial"/>
              <a:cs typeface="Arial"/>
              <a:sym typeface="Arial"/>
            </a:endParaRPr>
          </a:p>
        </p:txBody>
      </p:sp>
      <p:sp>
        <p:nvSpPr>
          <p:cNvPr id="380" name="Google Shape;380;g12b1940098a_1_30"/>
          <p:cNvSpPr txBox="1"/>
          <p:nvPr/>
        </p:nvSpPr>
        <p:spPr>
          <a:xfrm>
            <a:off x="1137950" y="5141950"/>
            <a:ext cx="3302400" cy="4155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1600"/>
              </a:spcAft>
              <a:buClr>
                <a:srgbClr val="000000"/>
              </a:buClr>
              <a:buSzPts val="1500"/>
              <a:buFont typeface="Arial"/>
              <a:buNone/>
            </a:pPr>
            <a:r>
              <a:rPr lang="en-US" sz="1500" b="0" i="0" u="none" strike="noStrike" cap="none">
                <a:solidFill>
                  <a:srgbClr val="595959"/>
                </a:solidFill>
                <a:latin typeface="Arial"/>
                <a:ea typeface="Arial"/>
                <a:cs typeface="Arial"/>
                <a:sym typeface="Arial"/>
              </a:rPr>
              <a:t>The details of the tactics</a:t>
            </a:r>
            <a:endParaRPr sz="1400" b="1" i="1" u="none" strike="noStrike" cap="none">
              <a:solidFill>
                <a:srgbClr val="000000"/>
              </a:solidFill>
              <a:latin typeface="Arial"/>
              <a:ea typeface="Arial"/>
              <a:cs typeface="Arial"/>
              <a:sym typeface="Arial"/>
            </a:endParaRPr>
          </a:p>
        </p:txBody>
      </p:sp>
      <p:sp>
        <p:nvSpPr>
          <p:cNvPr id="381" name="Google Shape;381;g12b1940098a_1_30"/>
          <p:cNvSpPr txBox="1"/>
          <p:nvPr/>
        </p:nvSpPr>
        <p:spPr>
          <a:xfrm>
            <a:off x="554050" y="3466250"/>
            <a:ext cx="3302400" cy="4155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1600"/>
              </a:spcAft>
              <a:buClr>
                <a:srgbClr val="000000"/>
              </a:buClr>
              <a:buSzPts val="1500"/>
              <a:buFont typeface="Arial"/>
              <a:buNone/>
            </a:pPr>
            <a:r>
              <a:rPr lang="en-US" sz="1500" b="0" i="0" u="none" strike="noStrike" cap="none">
                <a:solidFill>
                  <a:srgbClr val="595959"/>
                </a:solidFill>
                <a:latin typeface="Arial"/>
                <a:ea typeface="Arial"/>
                <a:cs typeface="Arial"/>
                <a:sym typeface="Arial"/>
              </a:rPr>
              <a:t>How do we monitor performance?</a:t>
            </a:r>
            <a:endParaRPr sz="1400" b="1" i="1" u="none" strike="noStrike" cap="none">
              <a:solidFill>
                <a:srgbClr val="000000"/>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g112041c000d_0_0"/>
          <p:cNvSpPr txBox="1">
            <a:spLocks noGrp="1"/>
          </p:cNvSpPr>
          <p:nvPr>
            <p:ph type="title"/>
          </p:nvPr>
        </p:nvSpPr>
        <p:spPr>
          <a:xfrm>
            <a:off x="439350" y="975150"/>
            <a:ext cx="11315100" cy="7854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SOSTAC Planning Framework</a:t>
            </a:r>
            <a:endParaRPr dirty="0"/>
          </a:p>
        </p:txBody>
      </p:sp>
      <p:sp>
        <p:nvSpPr>
          <p:cNvPr id="117" name="Google Shape;117;g112041c000d_0_0"/>
          <p:cNvSpPr txBox="1">
            <a:spLocks noGrp="1"/>
          </p:cNvSpPr>
          <p:nvPr>
            <p:ph type="body" idx="1"/>
          </p:nvPr>
        </p:nvSpPr>
        <p:spPr>
          <a:xfrm>
            <a:off x="437549" y="1760549"/>
            <a:ext cx="10980727" cy="4675419"/>
          </a:xfrm>
          <a:prstGeom prst="rect">
            <a:avLst/>
          </a:prstGeom>
          <a:noFill/>
          <a:ln>
            <a:noFill/>
          </a:ln>
        </p:spPr>
        <p:txBody>
          <a:bodyPr spcFirstLastPara="1" wrap="square" lIns="0" tIns="0" rIns="0" bIns="0" anchor="t" anchorCtr="0">
            <a:noAutofit/>
          </a:bodyPr>
          <a:lstStyle/>
          <a:p>
            <a:pPr algn="l"/>
            <a:r>
              <a:rPr lang="en-GB" dirty="0">
                <a:solidFill>
                  <a:srgbClr val="222222"/>
                </a:solidFill>
                <a:latin typeface="Arial" panose="020B0604020202020204" pitchFamily="34" charset="0"/>
              </a:rPr>
              <a:t>Executive Summary</a:t>
            </a:r>
            <a:endParaRPr lang="en-GB" i="0" dirty="0">
              <a:solidFill>
                <a:srgbClr val="222222"/>
              </a:solidFill>
              <a:effectLst/>
              <a:latin typeface="Arial" panose="020B0604020202020204" pitchFamily="34" charset="0"/>
            </a:endParaRPr>
          </a:p>
          <a:p>
            <a:pPr marL="114300" indent="0" algn="l">
              <a:buNone/>
            </a:pPr>
            <a:endParaRPr lang="en-GB" b="0" i="0" dirty="0">
              <a:solidFill>
                <a:srgbClr val="222222"/>
              </a:solidFill>
              <a:effectLst/>
              <a:latin typeface="Arial" panose="020B0604020202020204" pitchFamily="34" charset="0"/>
            </a:endParaRPr>
          </a:p>
          <a:p>
            <a:pPr algn="l"/>
            <a:r>
              <a:rPr lang="en-GB" b="0" i="0" dirty="0">
                <a:solidFill>
                  <a:srgbClr val="222222"/>
                </a:solidFill>
                <a:effectLst/>
                <a:latin typeface="Arial" panose="020B0604020202020204" pitchFamily="34" charset="0"/>
              </a:rPr>
              <a:t>Vision, Mission, Values</a:t>
            </a:r>
          </a:p>
          <a:p>
            <a:pPr algn="l"/>
            <a:endParaRPr lang="en-GB" dirty="0">
              <a:solidFill>
                <a:srgbClr val="222222"/>
              </a:solidFill>
              <a:latin typeface="Arial" panose="020B0604020202020204" pitchFamily="34" charset="0"/>
            </a:endParaRPr>
          </a:p>
          <a:p>
            <a:pPr algn="l"/>
            <a:r>
              <a:rPr lang="en-GB" b="1" i="0" dirty="0">
                <a:solidFill>
                  <a:srgbClr val="222222"/>
                </a:solidFill>
                <a:effectLst/>
                <a:latin typeface="Arial" panose="020B0604020202020204" pitchFamily="34" charset="0"/>
              </a:rPr>
              <a:t>S</a:t>
            </a:r>
            <a:r>
              <a:rPr lang="en-GB" b="0" i="0" dirty="0">
                <a:solidFill>
                  <a:srgbClr val="222222"/>
                </a:solidFill>
                <a:effectLst/>
                <a:latin typeface="Arial" panose="020B0604020202020204" pitchFamily="34" charset="0"/>
              </a:rPr>
              <a:t>ituation – SWOT, PESTLE, Peers &amp; Partners,</a:t>
            </a:r>
          </a:p>
          <a:p>
            <a:pPr marL="114300" indent="0" algn="l">
              <a:buNone/>
            </a:pPr>
            <a:r>
              <a:rPr lang="en-GB" dirty="0">
                <a:solidFill>
                  <a:srgbClr val="222222"/>
                </a:solidFill>
                <a:latin typeface="Arial" panose="020B0604020202020204" pitchFamily="34" charset="0"/>
              </a:rPr>
              <a:t>                        </a:t>
            </a:r>
            <a:r>
              <a:rPr lang="en-GB" i="0" dirty="0">
                <a:solidFill>
                  <a:srgbClr val="222222"/>
                </a:solidFill>
                <a:effectLst/>
                <a:latin typeface="Arial" panose="020B0604020202020204" pitchFamily="34" charset="0"/>
              </a:rPr>
              <a:t>Stakeholder Mapping, Audience Typology</a:t>
            </a:r>
            <a:endParaRPr lang="en-GB" b="0" i="0" dirty="0">
              <a:solidFill>
                <a:srgbClr val="222222"/>
              </a:solidFill>
              <a:effectLst/>
              <a:latin typeface="Arial" panose="020B0604020202020204" pitchFamily="34" charset="0"/>
            </a:endParaRPr>
          </a:p>
          <a:p>
            <a:pPr marL="114300" indent="0" algn="l">
              <a:buNone/>
            </a:pPr>
            <a:endParaRPr lang="en-GB" b="0" i="0" dirty="0">
              <a:solidFill>
                <a:srgbClr val="222222"/>
              </a:solidFill>
              <a:effectLst/>
              <a:latin typeface="Arial" panose="020B0604020202020204" pitchFamily="34" charset="0"/>
            </a:endParaRPr>
          </a:p>
          <a:p>
            <a:pPr algn="l"/>
            <a:r>
              <a:rPr lang="en-GB" b="1" dirty="0">
                <a:solidFill>
                  <a:srgbClr val="222222"/>
                </a:solidFill>
                <a:latin typeface="Arial" panose="020B0604020202020204" pitchFamily="34" charset="0"/>
              </a:rPr>
              <a:t>O</a:t>
            </a:r>
            <a:r>
              <a:rPr lang="en-GB" dirty="0">
                <a:solidFill>
                  <a:srgbClr val="222222"/>
                </a:solidFill>
                <a:latin typeface="Arial" panose="020B0604020202020204" pitchFamily="34" charset="0"/>
              </a:rPr>
              <a:t>bjectives – SMART </a:t>
            </a:r>
            <a:endParaRPr lang="en-GB" b="0" i="0" dirty="0">
              <a:solidFill>
                <a:srgbClr val="222222"/>
              </a:solidFill>
              <a:effectLst/>
              <a:latin typeface="Arial" panose="020B0604020202020204" pitchFamily="34" charset="0"/>
            </a:endParaRPr>
          </a:p>
          <a:p>
            <a:pPr marL="114300" indent="0" algn="l">
              <a:buNone/>
            </a:pPr>
            <a:endParaRPr lang="en-GB" b="0" i="0" dirty="0">
              <a:solidFill>
                <a:srgbClr val="222222"/>
              </a:solidFill>
              <a:effectLst/>
              <a:latin typeface="Arial" panose="020B0604020202020204" pitchFamily="34" charset="0"/>
            </a:endParaRPr>
          </a:p>
          <a:p>
            <a:pPr algn="l"/>
            <a:r>
              <a:rPr lang="en-GB" b="1" i="0" dirty="0">
                <a:solidFill>
                  <a:srgbClr val="222222"/>
                </a:solidFill>
                <a:effectLst/>
                <a:latin typeface="Arial" panose="020B0604020202020204" pitchFamily="34" charset="0"/>
              </a:rPr>
              <a:t>S</a:t>
            </a:r>
            <a:r>
              <a:rPr lang="en-GB" i="0" dirty="0">
                <a:solidFill>
                  <a:srgbClr val="222222"/>
                </a:solidFill>
                <a:effectLst/>
                <a:latin typeface="Arial" panose="020B0604020202020204" pitchFamily="34" charset="0"/>
              </a:rPr>
              <a:t>trategy – Theory of Change, Porter’s Generic Strategy, </a:t>
            </a:r>
          </a:p>
          <a:p>
            <a:pPr marL="114300" indent="0" algn="l">
              <a:buNone/>
            </a:pPr>
            <a:endParaRPr lang="en-GB" b="0" i="0" dirty="0">
              <a:solidFill>
                <a:srgbClr val="222222"/>
              </a:solidFill>
              <a:effectLst/>
              <a:latin typeface="Arial" panose="020B0604020202020204" pitchFamily="34" charset="0"/>
            </a:endParaRPr>
          </a:p>
          <a:p>
            <a:pPr algn="l"/>
            <a:r>
              <a:rPr lang="en-GB" b="1" i="0" dirty="0">
                <a:solidFill>
                  <a:srgbClr val="222222"/>
                </a:solidFill>
                <a:effectLst/>
                <a:latin typeface="Arial" panose="020B0604020202020204" pitchFamily="34" charset="0"/>
              </a:rPr>
              <a:t>T</a:t>
            </a:r>
            <a:r>
              <a:rPr lang="en-GB" i="0" dirty="0">
                <a:solidFill>
                  <a:srgbClr val="222222"/>
                </a:solidFill>
                <a:effectLst/>
                <a:latin typeface="Arial" panose="020B0604020202020204" pitchFamily="34" charset="0"/>
              </a:rPr>
              <a:t>actics – Communication Content (Case for Support), Channels, Engagement, Income Streams</a:t>
            </a:r>
          </a:p>
          <a:p>
            <a:pPr algn="l"/>
            <a:endParaRPr lang="en-GB" dirty="0">
              <a:solidFill>
                <a:srgbClr val="222222"/>
              </a:solidFill>
              <a:latin typeface="Arial" panose="020B0604020202020204" pitchFamily="34" charset="0"/>
            </a:endParaRPr>
          </a:p>
          <a:p>
            <a:pPr algn="l"/>
            <a:r>
              <a:rPr lang="en-GB" b="1" i="0" dirty="0">
                <a:solidFill>
                  <a:srgbClr val="222222"/>
                </a:solidFill>
                <a:effectLst/>
                <a:latin typeface="Arial" panose="020B0604020202020204" pitchFamily="34" charset="0"/>
              </a:rPr>
              <a:t>A</a:t>
            </a:r>
            <a:r>
              <a:rPr lang="en-GB" i="0" dirty="0">
                <a:solidFill>
                  <a:srgbClr val="222222"/>
                </a:solidFill>
                <a:effectLst/>
                <a:latin typeface="Arial" panose="020B0604020202020204" pitchFamily="34" charset="0"/>
              </a:rPr>
              <a:t>ctions – what, how, when, who, what cost? (Gantt, Asana, MS Planner, Monday.com)</a:t>
            </a:r>
          </a:p>
          <a:p>
            <a:pPr algn="l"/>
            <a:endParaRPr lang="en-GB" b="0" i="0" dirty="0">
              <a:solidFill>
                <a:srgbClr val="222222"/>
              </a:solidFill>
              <a:effectLst/>
              <a:latin typeface="Arial" panose="020B0604020202020204" pitchFamily="34" charset="0"/>
            </a:endParaRPr>
          </a:p>
          <a:p>
            <a:pPr algn="l"/>
            <a:r>
              <a:rPr lang="en-GB" b="1" i="0" dirty="0">
                <a:solidFill>
                  <a:srgbClr val="222222"/>
                </a:solidFill>
                <a:effectLst/>
                <a:latin typeface="Arial" panose="020B0604020202020204" pitchFamily="34" charset="0"/>
              </a:rPr>
              <a:t>C</a:t>
            </a:r>
            <a:r>
              <a:rPr lang="en-GB" i="0" dirty="0">
                <a:solidFill>
                  <a:srgbClr val="222222"/>
                </a:solidFill>
                <a:effectLst/>
                <a:latin typeface="Arial" panose="020B0604020202020204" pitchFamily="34" charset="0"/>
              </a:rPr>
              <a:t>ontrol – Checking up on objectives.  </a:t>
            </a:r>
            <a:r>
              <a:rPr lang="en-GB" dirty="0">
                <a:solidFill>
                  <a:srgbClr val="222222"/>
                </a:solidFill>
                <a:latin typeface="Arial" panose="020B0604020202020204" pitchFamily="34" charset="0"/>
              </a:rPr>
              <a:t>Monitoring &amp; Evaluation.  Case Studies. Impact reports. </a:t>
            </a:r>
            <a:endParaRPr lang="en-GB" i="0" dirty="0">
              <a:solidFill>
                <a:srgbClr val="222222"/>
              </a:solidFill>
              <a:effectLst/>
              <a:latin typeface="Arial" panose="020B0604020202020204" pitchFamily="34" charset="0"/>
            </a:endParaRPr>
          </a:p>
        </p:txBody>
      </p:sp>
      <p:pic>
        <p:nvPicPr>
          <p:cNvPr id="2" name="Picture 1">
            <a:extLst>
              <a:ext uri="{FF2B5EF4-FFF2-40B4-BE49-F238E27FC236}">
                <a16:creationId xmlns:a16="http://schemas.microsoft.com/office/drawing/2014/main" id="{CBC83605-6229-1ABC-EF1E-99A442E8EE62}"/>
              </a:ext>
            </a:extLst>
          </p:cNvPr>
          <p:cNvPicPr>
            <a:picLocks noChangeAspect="1"/>
          </p:cNvPicPr>
          <p:nvPr/>
        </p:nvPicPr>
        <p:blipFill>
          <a:blip r:embed="rId3"/>
          <a:stretch>
            <a:fillRect/>
          </a:stretch>
        </p:blipFill>
        <p:spPr>
          <a:xfrm>
            <a:off x="6858000" y="1110047"/>
            <a:ext cx="4466796" cy="3260931"/>
          </a:xfrm>
          <a:prstGeom prst="rect">
            <a:avLst/>
          </a:prstGeom>
        </p:spPr>
      </p:pic>
    </p:spTree>
    <p:extLst>
      <p:ext uri="{BB962C8B-B14F-4D97-AF65-F5344CB8AC3E}">
        <p14:creationId xmlns:p14="http://schemas.microsoft.com/office/powerpoint/2010/main" val="29324220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g112041c000d_0_0"/>
          <p:cNvSpPr txBox="1">
            <a:spLocks noGrp="1"/>
          </p:cNvSpPr>
          <p:nvPr>
            <p:ph type="title"/>
          </p:nvPr>
        </p:nvSpPr>
        <p:spPr>
          <a:xfrm>
            <a:off x="439350" y="975150"/>
            <a:ext cx="11315100" cy="7854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Integration with fundraising </a:t>
            </a:r>
            <a:endParaRPr dirty="0"/>
          </a:p>
        </p:txBody>
      </p:sp>
      <p:sp>
        <p:nvSpPr>
          <p:cNvPr id="117" name="Google Shape;117;g112041c000d_0_0"/>
          <p:cNvSpPr txBox="1">
            <a:spLocks noGrp="1"/>
          </p:cNvSpPr>
          <p:nvPr>
            <p:ph type="body" idx="1"/>
          </p:nvPr>
        </p:nvSpPr>
        <p:spPr>
          <a:xfrm>
            <a:off x="437550" y="1375800"/>
            <a:ext cx="7347550" cy="5101200"/>
          </a:xfrm>
          <a:prstGeom prst="rect">
            <a:avLst/>
          </a:prstGeom>
          <a:noFill/>
          <a:ln>
            <a:noFill/>
          </a:ln>
        </p:spPr>
        <p:txBody>
          <a:bodyPr spcFirstLastPara="1" wrap="square" lIns="0" tIns="0" rIns="0" bIns="0" anchor="t" anchorCtr="0">
            <a:noAutofit/>
          </a:bodyPr>
          <a:lstStyle/>
          <a:p>
            <a:pPr algn="l"/>
            <a:r>
              <a:rPr lang="en-GB" dirty="0">
                <a:solidFill>
                  <a:srgbClr val="222222"/>
                </a:solidFill>
                <a:latin typeface="Arial" panose="020B0604020202020204" pitchFamily="34" charset="0"/>
              </a:rPr>
              <a:t>Remember that your fundraising team or other areas of the organisation may already have done some thinking that would be useful as a basis for the marketing and communications plan.</a:t>
            </a:r>
            <a:endParaRPr lang="en-GB" i="0" dirty="0">
              <a:solidFill>
                <a:srgbClr val="222222"/>
              </a:solidFill>
              <a:effectLst/>
              <a:latin typeface="Arial" panose="020B0604020202020204" pitchFamily="34" charset="0"/>
            </a:endParaRPr>
          </a:p>
          <a:p>
            <a:pPr marL="114300" indent="0" algn="l">
              <a:buNone/>
            </a:pPr>
            <a:endParaRPr lang="en-GB" sz="800" b="0" i="0" dirty="0">
              <a:solidFill>
                <a:srgbClr val="222222"/>
              </a:solidFill>
              <a:effectLst/>
              <a:latin typeface="Arial" panose="020B0604020202020204" pitchFamily="34" charset="0"/>
            </a:endParaRPr>
          </a:p>
          <a:p>
            <a:pPr algn="l"/>
            <a:r>
              <a:rPr lang="en-GB" b="0" i="0" dirty="0">
                <a:solidFill>
                  <a:srgbClr val="222222"/>
                </a:solidFill>
                <a:effectLst/>
                <a:latin typeface="Arial" panose="020B0604020202020204" pitchFamily="34" charset="0"/>
              </a:rPr>
              <a:t>This could include useful work around mission, vision, and values.</a:t>
            </a:r>
          </a:p>
          <a:p>
            <a:pPr algn="l"/>
            <a:endParaRPr lang="en-GB" sz="800" dirty="0">
              <a:solidFill>
                <a:srgbClr val="222222"/>
              </a:solidFill>
              <a:latin typeface="Arial" panose="020B0604020202020204" pitchFamily="34" charset="0"/>
            </a:endParaRPr>
          </a:p>
          <a:p>
            <a:pPr algn="l"/>
            <a:r>
              <a:rPr lang="en-GB" i="0" dirty="0">
                <a:solidFill>
                  <a:srgbClr val="222222"/>
                </a:solidFill>
                <a:effectLst/>
                <a:latin typeface="Arial" panose="020B0604020202020204" pitchFamily="34" charset="0"/>
              </a:rPr>
              <a:t>They may even have carried out a </a:t>
            </a:r>
            <a:r>
              <a:rPr lang="en-GB" b="0" i="0" dirty="0">
                <a:solidFill>
                  <a:srgbClr val="222222"/>
                </a:solidFill>
                <a:effectLst/>
                <a:latin typeface="Arial" panose="020B0604020202020204" pitchFamily="34" charset="0"/>
              </a:rPr>
              <a:t>SWOT, </a:t>
            </a:r>
            <a:r>
              <a:rPr lang="en-GB" dirty="0">
                <a:solidFill>
                  <a:srgbClr val="222222"/>
                </a:solidFill>
                <a:latin typeface="Arial" panose="020B0604020202020204" pitchFamily="34" charset="0"/>
              </a:rPr>
              <a:t>a </a:t>
            </a:r>
            <a:r>
              <a:rPr lang="en-GB" b="0" i="0" dirty="0">
                <a:solidFill>
                  <a:srgbClr val="222222"/>
                </a:solidFill>
                <a:effectLst/>
                <a:latin typeface="Arial" panose="020B0604020202020204" pitchFamily="34" charset="0"/>
              </a:rPr>
              <a:t>PESTLE, and perhaps research</a:t>
            </a:r>
            <a:r>
              <a:rPr lang="en-GB" dirty="0">
                <a:solidFill>
                  <a:srgbClr val="222222"/>
                </a:solidFill>
                <a:latin typeface="Arial" panose="020B0604020202020204" pitchFamily="34" charset="0"/>
              </a:rPr>
              <a:t>ed p</a:t>
            </a:r>
            <a:r>
              <a:rPr lang="en-GB" b="0" i="0" dirty="0">
                <a:solidFill>
                  <a:srgbClr val="222222"/>
                </a:solidFill>
                <a:effectLst/>
                <a:latin typeface="Arial" panose="020B0604020202020204" pitchFamily="34" charset="0"/>
              </a:rPr>
              <a:t>eers &amp; partners,</a:t>
            </a:r>
          </a:p>
          <a:p>
            <a:pPr marL="114300" indent="0" algn="l">
              <a:buNone/>
            </a:pPr>
            <a:r>
              <a:rPr lang="en-GB" sz="800" dirty="0">
                <a:solidFill>
                  <a:srgbClr val="222222"/>
                </a:solidFill>
                <a:latin typeface="Arial" panose="020B0604020202020204" pitchFamily="34" charset="0"/>
              </a:rPr>
              <a:t>                        </a:t>
            </a:r>
            <a:endParaRPr lang="en-GB" sz="800" b="0" i="0" dirty="0">
              <a:solidFill>
                <a:srgbClr val="222222"/>
              </a:solidFill>
              <a:effectLst/>
              <a:latin typeface="Arial" panose="020B0604020202020204" pitchFamily="34" charset="0"/>
            </a:endParaRPr>
          </a:p>
          <a:p>
            <a:pPr algn="l"/>
            <a:r>
              <a:rPr lang="en-GB" dirty="0">
                <a:solidFill>
                  <a:srgbClr val="222222"/>
                </a:solidFill>
                <a:latin typeface="Arial" panose="020B0604020202020204" pitchFamily="34" charset="0"/>
              </a:rPr>
              <a:t>If the fundraising team have been strategic, then they may have done some stakeholder mapping, audience segmentation or even created some personas. They may be running the CRM system?</a:t>
            </a:r>
            <a:endParaRPr lang="en-GB" i="0" dirty="0">
              <a:solidFill>
                <a:srgbClr val="222222"/>
              </a:solidFill>
              <a:effectLst/>
              <a:latin typeface="Arial" panose="020B0604020202020204" pitchFamily="34" charset="0"/>
            </a:endParaRPr>
          </a:p>
          <a:p>
            <a:pPr marL="114300" indent="0" algn="l">
              <a:buNone/>
            </a:pPr>
            <a:endParaRPr lang="en-GB" sz="800" b="0" i="0" dirty="0">
              <a:solidFill>
                <a:srgbClr val="222222"/>
              </a:solidFill>
              <a:effectLst/>
              <a:latin typeface="Arial" panose="020B0604020202020204" pitchFamily="34" charset="0"/>
            </a:endParaRPr>
          </a:p>
          <a:p>
            <a:pPr algn="l"/>
            <a:r>
              <a:rPr lang="en-GB" i="0" dirty="0">
                <a:solidFill>
                  <a:srgbClr val="222222"/>
                </a:solidFill>
                <a:effectLst/>
                <a:latin typeface="Arial" panose="020B0604020202020204" pitchFamily="34" charset="0"/>
              </a:rPr>
              <a:t>And some of your work to develop a marketing and communications plan may overlap and should align with their work.  What do they need from you to support their fundraising efforts?   And are there activities suc</a:t>
            </a:r>
            <a:r>
              <a:rPr lang="en-GB" dirty="0">
                <a:solidFill>
                  <a:srgbClr val="222222"/>
                </a:solidFill>
                <a:latin typeface="Arial" panose="020B0604020202020204" pitchFamily="34" charset="0"/>
              </a:rPr>
              <a:t>h as community events that work for all departments – raising brand awareness, building strong relationships and with an opportunity to do some fundraising too?</a:t>
            </a:r>
            <a:endParaRPr lang="en-GB" i="0" dirty="0">
              <a:solidFill>
                <a:srgbClr val="222222"/>
              </a:solidFill>
              <a:effectLst/>
              <a:latin typeface="Arial" panose="020B0604020202020204" pitchFamily="34" charset="0"/>
            </a:endParaRPr>
          </a:p>
          <a:p>
            <a:pPr algn="l"/>
            <a:endParaRPr lang="en-GB" dirty="0">
              <a:solidFill>
                <a:srgbClr val="222222"/>
              </a:solidFill>
              <a:latin typeface="Arial" panose="020B0604020202020204" pitchFamily="34" charset="0"/>
            </a:endParaRPr>
          </a:p>
          <a:p>
            <a:pPr algn="l"/>
            <a:endParaRPr lang="en-GB" b="0" i="0" dirty="0">
              <a:solidFill>
                <a:srgbClr val="222222"/>
              </a:solidFill>
              <a:effectLst/>
              <a:latin typeface="Arial" panose="020B0604020202020204" pitchFamily="34" charset="0"/>
            </a:endParaRPr>
          </a:p>
        </p:txBody>
      </p:sp>
      <p:pic>
        <p:nvPicPr>
          <p:cNvPr id="8194" name="Picture 2" descr="What is Fundraising? | Activities to help raise funds - Iberdrola">
            <a:extLst>
              <a:ext uri="{FF2B5EF4-FFF2-40B4-BE49-F238E27FC236}">
                <a16:creationId xmlns:a16="http://schemas.microsoft.com/office/drawing/2014/main" id="{27DD0C54-62D4-8604-61D8-817C25E6BD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85100" y="2161201"/>
            <a:ext cx="4406900" cy="24751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53916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g112041c000d_0_0"/>
          <p:cNvSpPr txBox="1">
            <a:spLocks noGrp="1"/>
          </p:cNvSpPr>
          <p:nvPr>
            <p:ph type="title"/>
          </p:nvPr>
        </p:nvSpPr>
        <p:spPr>
          <a:xfrm>
            <a:off x="439350" y="975150"/>
            <a:ext cx="11315100" cy="7854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SMART Objectives </a:t>
            </a:r>
            <a:endParaRPr dirty="0"/>
          </a:p>
        </p:txBody>
      </p:sp>
      <p:pic>
        <p:nvPicPr>
          <p:cNvPr id="4" name="Google Shape;351;p39">
            <a:extLst>
              <a:ext uri="{FF2B5EF4-FFF2-40B4-BE49-F238E27FC236}">
                <a16:creationId xmlns:a16="http://schemas.microsoft.com/office/drawing/2014/main" id="{A9D570EE-0D82-8F9A-9DBE-AC8DBDA10FC1}"/>
              </a:ext>
            </a:extLst>
          </p:cNvPr>
          <p:cNvPicPr preferRelativeResize="0"/>
          <p:nvPr/>
        </p:nvPicPr>
        <p:blipFill>
          <a:blip r:embed="rId3">
            <a:alphaModFix/>
          </a:blip>
          <a:stretch>
            <a:fillRect/>
          </a:stretch>
        </p:blipFill>
        <p:spPr>
          <a:xfrm>
            <a:off x="1989506" y="1706200"/>
            <a:ext cx="6979151" cy="4176650"/>
          </a:xfrm>
          <a:prstGeom prst="rect">
            <a:avLst/>
          </a:prstGeom>
          <a:noFill/>
          <a:ln>
            <a:noFill/>
          </a:ln>
        </p:spPr>
      </p:pic>
    </p:spTree>
    <p:extLst>
      <p:ext uri="{BB962C8B-B14F-4D97-AF65-F5344CB8AC3E}">
        <p14:creationId xmlns:p14="http://schemas.microsoft.com/office/powerpoint/2010/main" val="21292640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g112041c000d_0_0"/>
          <p:cNvSpPr txBox="1">
            <a:spLocks noGrp="1"/>
          </p:cNvSpPr>
          <p:nvPr>
            <p:ph type="title"/>
          </p:nvPr>
        </p:nvSpPr>
        <p:spPr>
          <a:xfrm>
            <a:off x="439350" y="975150"/>
            <a:ext cx="11315100" cy="7854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Gantt Chart</a:t>
            </a:r>
            <a:endParaRPr dirty="0"/>
          </a:p>
        </p:txBody>
      </p:sp>
      <p:pic>
        <p:nvPicPr>
          <p:cNvPr id="2" name="Picture 1">
            <a:extLst>
              <a:ext uri="{FF2B5EF4-FFF2-40B4-BE49-F238E27FC236}">
                <a16:creationId xmlns:a16="http://schemas.microsoft.com/office/drawing/2014/main" id="{D1B7274A-BD9B-2757-7912-3D1C079DF3DE}"/>
              </a:ext>
            </a:extLst>
          </p:cNvPr>
          <p:cNvPicPr>
            <a:picLocks noChangeAspect="1"/>
          </p:cNvPicPr>
          <p:nvPr/>
        </p:nvPicPr>
        <p:blipFill>
          <a:blip r:embed="rId3"/>
          <a:stretch>
            <a:fillRect/>
          </a:stretch>
        </p:blipFill>
        <p:spPr>
          <a:xfrm>
            <a:off x="2594918" y="1522582"/>
            <a:ext cx="6633519" cy="5110266"/>
          </a:xfrm>
          <a:prstGeom prst="rect">
            <a:avLst/>
          </a:prstGeom>
        </p:spPr>
      </p:pic>
    </p:spTree>
    <p:extLst>
      <p:ext uri="{BB962C8B-B14F-4D97-AF65-F5344CB8AC3E}">
        <p14:creationId xmlns:p14="http://schemas.microsoft.com/office/powerpoint/2010/main" val="18585284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g12b0ee0048f_0_2"/>
          <p:cNvSpPr txBox="1">
            <a:spLocks noGrp="1"/>
          </p:cNvSpPr>
          <p:nvPr>
            <p:ph type="title"/>
          </p:nvPr>
        </p:nvSpPr>
        <p:spPr>
          <a:xfrm>
            <a:off x="401400" y="2924950"/>
            <a:ext cx="4966500" cy="10080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400"/>
              <a:buNone/>
            </a:pPr>
            <a:r>
              <a:rPr lang="en-US" dirty="0"/>
              <a:t>Marketing and communications plan – the OKR Dashboard</a:t>
            </a:r>
            <a:endParaRPr dirty="0"/>
          </a:p>
        </p:txBody>
      </p:sp>
      <p:sp>
        <p:nvSpPr>
          <p:cNvPr id="206" name="Google Shape;206;g12b0ee0048f_0_2"/>
          <p:cNvSpPr txBox="1">
            <a:spLocks noGrp="1"/>
          </p:cNvSpPr>
          <p:nvPr>
            <p:ph type="body" idx="2"/>
          </p:nvPr>
        </p:nvSpPr>
        <p:spPr>
          <a:xfrm>
            <a:off x="0" y="6381549"/>
            <a:ext cx="5769300" cy="3111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200"/>
              <a:buNone/>
            </a:pPr>
            <a:r>
              <a:rPr lang="en-US"/>
              <a:t>Bayes Business School (formerly Cass)</a:t>
            </a:r>
            <a:endParaRPr/>
          </a:p>
        </p:txBody>
      </p:sp>
    </p:spTree>
    <p:extLst>
      <p:ext uri="{BB962C8B-B14F-4D97-AF65-F5344CB8AC3E}">
        <p14:creationId xmlns:p14="http://schemas.microsoft.com/office/powerpoint/2010/main" val="19298635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g112041c000d_0_0"/>
          <p:cNvSpPr txBox="1">
            <a:spLocks noGrp="1"/>
          </p:cNvSpPr>
          <p:nvPr>
            <p:ph type="title"/>
          </p:nvPr>
        </p:nvSpPr>
        <p:spPr>
          <a:xfrm>
            <a:off x="439350" y="975150"/>
            <a:ext cx="11315100" cy="38375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OKRs (Objectives, Key Results)</a:t>
            </a:r>
            <a:endParaRPr dirty="0"/>
          </a:p>
        </p:txBody>
      </p:sp>
      <p:sp>
        <p:nvSpPr>
          <p:cNvPr id="4" name="TextBox 3">
            <a:extLst>
              <a:ext uri="{FF2B5EF4-FFF2-40B4-BE49-F238E27FC236}">
                <a16:creationId xmlns:a16="http://schemas.microsoft.com/office/drawing/2014/main" id="{609279AD-BCA0-E2B8-96FE-2315930C1470}"/>
              </a:ext>
            </a:extLst>
          </p:cNvPr>
          <p:cNvSpPr txBox="1"/>
          <p:nvPr/>
        </p:nvSpPr>
        <p:spPr>
          <a:xfrm>
            <a:off x="673100" y="1615050"/>
            <a:ext cx="8940800" cy="4771050"/>
          </a:xfrm>
          <a:prstGeom prst="rect">
            <a:avLst/>
          </a:prstGeom>
          <a:noFill/>
        </p:spPr>
        <p:txBody>
          <a:bodyPr wrap="square">
            <a:spAutoFit/>
          </a:bodyPr>
          <a:lstStyle/>
          <a:p>
            <a:r>
              <a:rPr lang="en-GB" sz="1600" dirty="0">
                <a:effectLst/>
                <a:highlight>
                  <a:srgbClr val="FFFFFF"/>
                </a:highlight>
                <a:latin typeface="+mn-lt"/>
                <a:ea typeface="Arial" panose="020B0604020202020204" pitchFamily="34" charset="0"/>
              </a:rPr>
              <a:t>A key read is ‘Measure what Matters’ by John Doerr </a:t>
            </a:r>
            <a:endParaRPr lang="en-GB" sz="1600" dirty="0">
              <a:effectLst/>
              <a:latin typeface="+mn-lt"/>
              <a:ea typeface="Times New Roman" panose="02020603050405020304" pitchFamily="18" charset="0"/>
            </a:endParaRPr>
          </a:p>
          <a:p>
            <a:r>
              <a:rPr lang="en-GB" sz="800" dirty="0">
                <a:effectLst/>
                <a:highlight>
                  <a:srgbClr val="FFFFFF"/>
                </a:highlight>
                <a:latin typeface="+mn-lt"/>
                <a:ea typeface="Arial" panose="020B0604020202020204" pitchFamily="34" charset="0"/>
              </a:rPr>
              <a:t> </a:t>
            </a:r>
            <a:endParaRPr lang="en-GB" sz="800" dirty="0">
              <a:effectLst/>
              <a:latin typeface="+mn-lt"/>
              <a:ea typeface="Times New Roman" panose="02020603050405020304" pitchFamily="18" charset="0"/>
            </a:endParaRPr>
          </a:p>
          <a:p>
            <a:r>
              <a:rPr lang="en-GB" sz="1600" dirty="0">
                <a:solidFill>
                  <a:srgbClr val="1155CC"/>
                </a:solidFill>
                <a:effectLst/>
                <a:highlight>
                  <a:srgbClr val="FFFFFF"/>
                </a:highlight>
                <a:latin typeface="+mn-lt"/>
                <a:ea typeface="Arial" panose="020B0604020202020204" pitchFamily="34" charset="0"/>
                <a:hlinkClick r:id="rId3"/>
              </a:rPr>
              <a:t>https://www.amazon.co.uk/Measure-What-Matters-Simple-Drives/dp/024134848X</a:t>
            </a:r>
            <a:endParaRPr lang="en-GB" sz="1600" dirty="0">
              <a:effectLst/>
              <a:latin typeface="+mn-lt"/>
              <a:ea typeface="Times New Roman" panose="02020603050405020304" pitchFamily="18" charset="0"/>
            </a:endParaRPr>
          </a:p>
          <a:p>
            <a:r>
              <a:rPr lang="en-GB" sz="800" dirty="0">
                <a:effectLst/>
                <a:highlight>
                  <a:srgbClr val="FFFFFF"/>
                </a:highlight>
                <a:latin typeface="+mn-lt"/>
                <a:ea typeface="Arial" panose="020B0604020202020204" pitchFamily="34" charset="0"/>
              </a:rPr>
              <a:t> </a:t>
            </a:r>
            <a:endParaRPr lang="en-GB" sz="800" dirty="0">
              <a:effectLst/>
              <a:latin typeface="+mn-lt"/>
              <a:ea typeface="Times New Roman" panose="02020603050405020304" pitchFamily="18" charset="0"/>
            </a:endParaRPr>
          </a:p>
          <a:p>
            <a:pPr>
              <a:lnSpc>
                <a:spcPct val="115000"/>
              </a:lnSpc>
            </a:pPr>
            <a:r>
              <a:rPr lang="en-GB" sz="1600" dirty="0">
                <a:solidFill>
                  <a:srgbClr val="333333"/>
                </a:solidFill>
                <a:effectLst/>
                <a:highlight>
                  <a:srgbClr val="FFFFFF"/>
                </a:highlight>
                <a:latin typeface="+mn-lt"/>
                <a:ea typeface="Arial" panose="020B0604020202020204" pitchFamily="34" charset="0"/>
              </a:rPr>
              <a:t>The OKRs system is built on four key themes:</a:t>
            </a:r>
            <a:endParaRPr lang="en-GB" sz="1600" dirty="0">
              <a:effectLst/>
              <a:latin typeface="+mn-lt"/>
              <a:ea typeface="Times New Roman" panose="02020603050405020304" pitchFamily="18" charset="0"/>
            </a:endParaRPr>
          </a:p>
          <a:p>
            <a:pPr>
              <a:lnSpc>
                <a:spcPct val="115000"/>
              </a:lnSpc>
            </a:pPr>
            <a:r>
              <a:rPr lang="en-GB" sz="800" dirty="0">
                <a:solidFill>
                  <a:srgbClr val="333333"/>
                </a:solidFill>
                <a:effectLst/>
                <a:highlight>
                  <a:srgbClr val="FFFFFF"/>
                </a:highlight>
                <a:latin typeface="+mn-lt"/>
                <a:ea typeface="Arial" panose="020B0604020202020204" pitchFamily="34" charset="0"/>
              </a:rPr>
              <a:t> </a:t>
            </a:r>
            <a:endParaRPr lang="en-GB" sz="800" dirty="0">
              <a:effectLst/>
              <a:latin typeface="+mn-lt"/>
              <a:ea typeface="Times New Roman" panose="02020603050405020304" pitchFamily="18" charset="0"/>
            </a:endParaRPr>
          </a:p>
          <a:p>
            <a:pPr marL="285750" indent="-285750">
              <a:lnSpc>
                <a:spcPct val="115000"/>
              </a:lnSpc>
              <a:buFont typeface="Arial" panose="020B0604020202020204" pitchFamily="34" charset="0"/>
              <a:buChar char="•"/>
            </a:pPr>
            <a:r>
              <a:rPr lang="en-GB" sz="1600" b="1" dirty="0">
                <a:solidFill>
                  <a:srgbClr val="333333"/>
                </a:solidFill>
                <a:effectLst/>
                <a:highlight>
                  <a:srgbClr val="FFFFFF"/>
                </a:highlight>
                <a:latin typeface="+mn-lt"/>
                <a:ea typeface="Arial" panose="020B0604020202020204" pitchFamily="34" charset="0"/>
              </a:rPr>
              <a:t>The first is focusing </a:t>
            </a:r>
            <a:r>
              <a:rPr lang="en-GB" sz="1600" dirty="0">
                <a:solidFill>
                  <a:srgbClr val="333333"/>
                </a:solidFill>
                <a:effectLst/>
                <a:highlight>
                  <a:srgbClr val="FFFFFF"/>
                </a:highlight>
                <a:latin typeface="+mn-lt"/>
                <a:ea typeface="Arial" panose="020B0604020202020204" pitchFamily="34" charset="0"/>
              </a:rPr>
              <a:t>on the handful of initiatives that can make a real difference and deferring the less important ones; this allows leaders to commit to those choices and makes for a successful organisation.</a:t>
            </a:r>
            <a:endParaRPr lang="en-GB" sz="1600" dirty="0">
              <a:effectLst/>
              <a:latin typeface="+mn-lt"/>
              <a:ea typeface="Times New Roman" panose="02020603050405020304" pitchFamily="18" charset="0"/>
            </a:endParaRPr>
          </a:p>
          <a:p>
            <a:pPr>
              <a:lnSpc>
                <a:spcPct val="115000"/>
              </a:lnSpc>
            </a:pPr>
            <a:endParaRPr lang="en-GB" sz="800" dirty="0">
              <a:effectLst/>
              <a:latin typeface="+mn-lt"/>
              <a:ea typeface="Times New Roman" panose="02020603050405020304" pitchFamily="18" charset="0"/>
            </a:endParaRPr>
          </a:p>
          <a:p>
            <a:pPr marL="285750" indent="-285750">
              <a:lnSpc>
                <a:spcPct val="115000"/>
              </a:lnSpc>
              <a:buFont typeface="Arial" panose="020B0604020202020204" pitchFamily="34" charset="0"/>
              <a:buChar char="•"/>
            </a:pPr>
            <a:r>
              <a:rPr lang="en-GB" sz="1600" dirty="0">
                <a:solidFill>
                  <a:srgbClr val="333333"/>
                </a:solidFill>
                <a:effectLst/>
                <a:highlight>
                  <a:srgbClr val="FFFFFF"/>
                </a:highlight>
                <a:latin typeface="+mn-lt"/>
                <a:ea typeface="Arial" panose="020B0604020202020204" pitchFamily="34" charset="0"/>
              </a:rPr>
              <a:t>The second is the ability to </a:t>
            </a:r>
            <a:r>
              <a:rPr lang="en-GB" sz="1600" b="1" dirty="0">
                <a:solidFill>
                  <a:srgbClr val="333333"/>
                </a:solidFill>
                <a:effectLst/>
                <a:highlight>
                  <a:srgbClr val="FFFFFF"/>
                </a:highlight>
                <a:latin typeface="+mn-lt"/>
                <a:ea typeface="Arial" panose="020B0604020202020204" pitchFamily="34" charset="0"/>
              </a:rPr>
              <a:t>align and connect</a:t>
            </a:r>
            <a:r>
              <a:rPr lang="en-GB" sz="1600" dirty="0">
                <a:solidFill>
                  <a:srgbClr val="333333"/>
                </a:solidFill>
                <a:effectLst/>
                <a:highlight>
                  <a:srgbClr val="FFFFFF"/>
                </a:highlight>
                <a:latin typeface="+mn-lt"/>
                <a:ea typeface="Arial" panose="020B0604020202020204" pitchFamily="34" charset="0"/>
              </a:rPr>
              <a:t>. OKR transparency means that not only are everyone's goals openly shared, but individuals also link their objectives to the company's overall game plan, and coordinate with other teams.</a:t>
            </a:r>
            <a:endParaRPr lang="en-GB" sz="1600" dirty="0">
              <a:effectLst/>
              <a:latin typeface="+mn-lt"/>
              <a:ea typeface="Times New Roman" panose="02020603050405020304" pitchFamily="18" charset="0"/>
            </a:endParaRPr>
          </a:p>
          <a:p>
            <a:pPr>
              <a:lnSpc>
                <a:spcPct val="115000"/>
              </a:lnSpc>
            </a:pPr>
            <a:endParaRPr lang="en-GB" sz="800" dirty="0">
              <a:effectLst/>
              <a:latin typeface="+mn-lt"/>
              <a:ea typeface="Times New Roman" panose="02020603050405020304" pitchFamily="18" charset="0"/>
            </a:endParaRPr>
          </a:p>
          <a:p>
            <a:pPr marL="285750" indent="-285750">
              <a:lnSpc>
                <a:spcPct val="115000"/>
              </a:lnSpc>
              <a:buFont typeface="Arial" panose="020B0604020202020204" pitchFamily="34" charset="0"/>
              <a:buChar char="•"/>
            </a:pPr>
            <a:r>
              <a:rPr lang="en-GB" sz="1600" dirty="0">
                <a:solidFill>
                  <a:srgbClr val="333333"/>
                </a:solidFill>
                <a:effectLst/>
                <a:highlight>
                  <a:srgbClr val="FFFFFF"/>
                </a:highlight>
                <a:latin typeface="+mn-lt"/>
                <a:ea typeface="Arial" panose="020B0604020202020204" pitchFamily="34" charset="0"/>
              </a:rPr>
              <a:t>The third OKR theme is that they can be </a:t>
            </a:r>
            <a:r>
              <a:rPr lang="en-GB" sz="1600" b="1" dirty="0">
                <a:solidFill>
                  <a:srgbClr val="333333"/>
                </a:solidFill>
                <a:effectLst/>
                <a:highlight>
                  <a:srgbClr val="FFFFFF"/>
                </a:highlight>
                <a:latin typeface="+mn-lt"/>
                <a:ea typeface="Arial" panose="020B0604020202020204" pitchFamily="34" charset="0"/>
              </a:rPr>
              <a:t>tracked</a:t>
            </a:r>
            <a:r>
              <a:rPr lang="en-GB" sz="1600" dirty="0">
                <a:solidFill>
                  <a:srgbClr val="333333"/>
                </a:solidFill>
                <a:effectLst/>
                <a:highlight>
                  <a:srgbClr val="FFFFFF"/>
                </a:highlight>
                <a:latin typeface="+mn-lt"/>
                <a:ea typeface="Arial" panose="020B0604020202020204" pitchFamily="34" charset="0"/>
              </a:rPr>
              <a:t>; they are driven by data, with periodic check-ins, objective grading, and continuous reassessment.</a:t>
            </a:r>
            <a:endParaRPr lang="en-GB" sz="1600" dirty="0">
              <a:effectLst/>
              <a:latin typeface="+mn-lt"/>
              <a:ea typeface="Times New Roman" panose="02020603050405020304" pitchFamily="18" charset="0"/>
            </a:endParaRPr>
          </a:p>
          <a:p>
            <a:pPr>
              <a:lnSpc>
                <a:spcPct val="115000"/>
              </a:lnSpc>
            </a:pPr>
            <a:endParaRPr lang="en-GB" sz="800" dirty="0">
              <a:effectLst/>
              <a:latin typeface="+mn-lt"/>
              <a:ea typeface="Times New Roman" panose="02020603050405020304" pitchFamily="18" charset="0"/>
            </a:endParaRPr>
          </a:p>
          <a:p>
            <a:pPr marL="285750" indent="-285750">
              <a:lnSpc>
                <a:spcPct val="115000"/>
              </a:lnSpc>
              <a:buFont typeface="Arial" panose="020B0604020202020204" pitchFamily="34" charset="0"/>
              <a:buChar char="•"/>
            </a:pPr>
            <a:r>
              <a:rPr lang="en-GB" sz="1600" dirty="0">
                <a:solidFill>
                  <a:srgbClr val="333333"/>
                </a:solidFill>
                <a:effectLst/>
                <a:highlight>
                  <a:srgbClr val="FFFFFF"/>
                </a:highlight>
                <a:latin typeface="+mn-lt"/>
                <a:ea typeface="Arial" panose="020B0604020202020204" pitchFamily="34" charset="0"/>
              </a:rPr>
              <a:t>The final OKR theme is the system's ability to </a:t>
            </a:r>
            <a:r>
              <a:rPr lang="en-GB" sz="1600" b="1" dirty="0">
                <a:solidFill>
                  <a:srgbClr val="333333"/>
                </a:solidFill>
                <a:effectLst/>
                <a:highlight>
                  <a:srgbClr val="FFFFFF"/>
                </a:highlight>
                <a:latin typeface="+mn-lt"/>
                <a:ea typeface="Arial" panose="020B0604020202020204" pitchFamily="34" charset="0"/>
              </a:rPr>
              <a:t>motivate people to excel </a:t>
            </a:r>
            <a:r>
              <a:rPr lang="en-GB" sz="1600" dirty="0">
                <a:solidFill>
                  <a:srgbClr val="333333"/>
                </a:solidFill>
                <a:effectLst/>
                <a:highlight>
                  <a:srgbClr val="FFFFFF"/>
                </a:highlight>
                <a:latin typeface="+mn-lt"/>
                <a:ea typeface="Arial" panose="020B0604020202020204" pitchFamily="34" charset="0"/>
              </a:rPr>
              <a:t>by doing more than they had thought possible. Setting conservative goals stymies innovation; setting ambitious 'stretch' goals encourages people to go outside their comfort zones.</a:t>
            </a:r>
            <a:endParaRPr lang="en-GB" sz="1600" dirty="0">
              <a:effectLst/>
              <a:latin typeface="+mn-lt"/>
              <a:ea typeface="Times New Roman" panose="02020603050405020304" pitchFamily="18" charset="0"/>
            </a:endParaRPr>
          </a:p>
        </p:txBody>
      </p:sp>
    </p:spTree>
    <p:extLst>
      <p:ext uri="{BB962C8B-B14F-4D97-AF65-F5344CB8AC3E}">
        <p14:creationId xmlns:p14="http://schemas.microsoft.com/office/powerpoint/2010/main" val="10256043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g112041c000d_0_0"/>
          <p:cNvSpPr txBox="1">
            <a:spLocks noGrp="1"/>
          </p:cNvSpPr>
          <p:nvPr>
            <p:ph type="title"/>
          </p:nvPr>
        </p:nvSpPr>
        <p:spPr>
          <a:xfrm>
            <a:off x="439350" y="975150"/>
            <a:ext cx="11315100" cy="38375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OKRs Dashboard</a:t>
            </a:r>
            <a:endParaRPr dirty="0"/>
          </a:p>
        </p:txBody>
      </p:sp>
      <p:sp>
        <p:nvSpPr>
          <p:cNvPr id="4" name="TextBox 3">
            <a:extLst>
              <a:ext uri="{FF2B5EF4-FFF2-40B4-BE49-F238E27FC236}">
                <a16:creationId xmlns:a16="http://schemas.microsoft.com/office/drawing/2014/main" id="{609279AD-BCA0-E2B8-96FE-2315930C1470}"/>
              </a:ext>
            </a:extLst>
          </p:cNvPr>
          <p:cNvSpPr txBox="1"/>
          <p:nvPr/>
        </p:nvSpPr>
        <p:spPr>
          <a:xfrm>
            <a:off x="673100" y="1615050"/>
            <a:ext cx="8940800" cy="2308324"/>
          </a:xfrm>
          <a:prstGeom prst="rect">
            <a:avLst/>
          </a:prstGeom>
          <a:noFill/>
        </p:spPr>
        <p:txBody>
          <a:bodyPr wrap="square">
            <a:spAutoFit/>
          </a:bodyPr>
          <a:lstStyle/>
          <a:p>
            <a:r>
              <a:rPr lang="en-GB" sz="1600" dirty="0">
                <a:effectLst/>
                <a:highlight>
                  <a:srgbClr val="FFFFFF"/>
                </a:highlight>
                <a:latin typeface="+mn-lt"/>
                <a:ea typeface="Arial" panose="020B0604020202020204" pitchFamily="34" charset="0"/>
              </a:rPr>
              <a:t>You can build an OKR Dashboard in Excel to start with.</a:t>
            </a:r>
          </a:p>
          <a:p>
            <a:endParaRPr lang="en-GB" sz="1600" dirty="0">
              <a:highlight>
                <a:srgbClr val="FFFFFF"/>
              </a:highlight>
              <a:latin typeface="+mn-lt"/>
              <a:ea typeface="Times New Roman" panose="02020603050405020304" pitchFamily="18" charset="0"/>
            </a:endParaRPr>
          </a:p>
          <a:p>
            <a:r>
              <a:rPr lang="en-GB" sz="1600" dirty="0">
                <a:highlight>
                  <a:srgbClr val="FFFFFF"/>
                </a:highlight>
                <a:latin typeface="+mn-lt"/>
                <a:ea typeface="Times New Roman" panose="02020603050405020304" pitchFamily="18" charset="0"/>
              </a:rPr>
              <a:t>The headers can be anything you choose, but the </a:t>
            </a:r>
            <a:r>
              <a:rPr lang="en-GB" sz="1600" b="1" dirty="0">
                <a:highlight>
                  <a:srgbClr val="FFFFFF"/>
                </a:highlight>
                <a:latin typeface="+mn-lt"/>
                <a:ea typeface="Times New Roman" panose="02020603050405020304" pitchFamily="18" charset="0"/>
              </a:rPr>
              <a:t>Objective</a:t>
            </a:r>
            <a:r>
              <a:rPr lang="en-GB" sz="1600" dirty="0">
                <a:highlight>
                  <a:srgbClr val="FFFFFF"/>
                </a:highlight>
                <a:latin typeface="+mn-lt"/>
                <a:ea typeface="Times New Roman" panose="02020603050405020304" pitchFamily="18" charset="0"/>
              </a:rPr>
              <a:t> (SMART) has to be present (what are you trying to do, by when) as does the Action (what will you do, specifically) following by the Key Result (the Indicator that allows you to assess if the Action achieve the mission). </a:t>
            </a:r>
          </a:p>
          <a:p>
            <a:endParaRPr lang="en-GB" sz="1600" dirty="0">
              <a:highlight>
                <a:srgbClr val="FFFFFF"/>
              </a:highlight>
              <a:latin typeface="+mn-lt"/>
              <a:ea typeface="Times New Roman" panose="02020603050405020304" pitchFamily="18" charset="0"/>
            </a:endParaRPr>
          </a:p>
          <a:p>
            <a:endParaRPr lang="en-GB" sz="1600" dirty="0">
              <a:highlight>
                <a:srgbClr val="FFFFFF"/>
              </a:highlight>
              <a:latin typeface="+mn-lt"/>
              <a:ea typeface="Times New Roman" panose="02020603050405020304" pitchFamily="18" charset="0"/>
            </a:endParaRPr>
          </a:p>
          <a:p>
            <a:endParaRPr lang="en-GB" sz="1600" dirty="0">
              <a:effectLst/>
              <a:highlight>
                <a:srgbClr val="FFFFFF"/>
              </a:highlight>
              <a:latin typeface="+mn-lt"/>
              <a:ea typeface="Times New Roman" panose="02020603050405020304" pitchFamily="18" charset="0"/>
            </a:endParaRPr>
          </a:p>
          <a:p>
            <a:endParaRPr lang="en-GB" sz="1600" dirty="0">
              <a:effectLst/>
              <a:latin typeface="+mn-lt"/>
              <a:ea typeface="Times New Roman" panose="02020603050405020304" pitchFamily="18" charset="0"/>
            </a:endParaRPr>
          </a:p>
        </p:txBody>
      </p:sp>
      <p:graphicFrame>
        <p:nvGraphicFramePr>
          <p:cNvPr id="2" name="Table 1">
            <a:extLst>
              <a:ext uri="{FF2B5EF4-FFF2-40B4-BE49-F238E27FC236}">
                <a16:creationId xmlns:a16="http://schemas.microsoft.com/office/drawing/2014/main" id="{0C6296F7-213D-947B-6733-5993A2823933}"/>
              </a:ext>
            </a:extLst>
          </p:cNvPr>
          <p:cNvGraphicFramePr>
            <a:graphicFrameLocks noGrp="1"/>
          </p:cNvGraphicFramePr>
          <p:nvPr>
            <p:extLst>
              <p:ext uri="{D42A27DB-BD31-4B8C-83A1-F6EECF244321}">
                <p14:modId xmlns:p14="http://schemas.microsoft.com/office/powerpoint/2010/main" val="728396183"/>
              </p:ext>
            </p:extLst>
          </p:nvPr>
        </p:nvGraphicFramePr>
        <p:xfrm>
          <a:off x="2018508" y="3324225"/>
          <a:ext cx="7073899" cy="2012950"/>
        </p:xfrm>
        <a:graphic>
          <a:graphicData uri="http://schemas.openxmlformats.org/drawingml/2006/table">
            <a:tbl>
              <a:tblPr>
                <a:tableStyleId>{2B192E61-C93A-4138-8FD8-C9462318A372}</a:tableStyleId>
              </a:tblPr>
              <a:tblGrid>
                <a:gridCol w="549057">
                  <a:extLst>
                    <a:ext uri="{9D8B030D-6E8A-4147-A177-3AD203B41FA5}">
                      <a16:colId xmlns:a16="http://schemas.microsoft.com/office/drawing/2014/main" val="1904892334"/>
                    </a:ext>
                  </a:extLst>
                </a:gridCol>
                <a:gridCol w="663976">
                  <a:extLst>
                    <a:ext uri="{9D8B030D-6E8A-4147-A177-3AD203B41FA5}">
                      <a16:colId xmlns:a16="http://schemas.microsoft.com/office/drawing/2014/main" val="2351219946"/>
                    </a:ext>
                  </a:extLst>
                </a:gridCol>
                <a:gridCol w="663976">
                  <a:extLst>
                    <a:ext uri="{9D8B030D-6E8A-4147-A177-3AD203B41FA5}">
                      <a16:colId xmlns:a16="http://schemas.microsoft.com/office/drawing/2014/main" val="2847838578"/>
                    </a:ext>
                  </a:extLst>
                </a:gridCol>
                <a:gridCol w="791664">
                  <a:extLst>
                    <a:ext uri="{9D8B030D-6E8A-4147-A177-3AD203B41FA5}">
                      <a16:colId xmlns:a16="http://schemas.microsoft.com/office/drawing/2014/main" val="1535810656"/>
                    </a:ext>
                  </a:extLst>
                </a:gridCol>
                <a:gridCol w="791664">
                  <a:extLst>
                    <a:ext uri="{9D8B030D-6E8A-4147-A177-3AD203B41FA5}">
                      <a16:colId xmlns:a16="http://schemas.microsoft.com/office/drawing/2014/main" val="1685352911"/>
                    </a:ext>
                  </a:extLst>
                </a:gridCol>
                <a:gridCol w="855508">
                  <a:extLst>
                    <a:ext uri="{9D8B030D-6E8A-4147-A177-3AD203B41FA5}">
                      <a16:colId xmlns:a16="http://schemas.microsoft.com/office/drawing/2014/main" val="3066041111"/>
                    </a:ext>
                  </a:extLst>
                </a:gridCol>
                <a:gridCol w="868276">
                  <a:extLst>
                    <a:ext uri="{9D8B030D-6E8A-4147-A177-3AD203B41FA5}">
                      <a16:colId xmlns:a16="http://schemas.microsoft.com/office/drawing/2014/main" val="1819711154"/>
                    </a:ext>
                  </a:extLst>
                </a:gridCol>
                <a:gridCol w="676745">
                  <a:extLst>
                    <a:ext uri="{9D8B030D-6E8A-4147-A177-3AD203B41FA5}">
                      <a16:colId xmlns:a16="http://schemas.microsoft.com/office/drawing/2014/main" val="4111324822"/>
                    </a:ext>
                  </a:extLst>
                </a:gridCol>
                <a:gridCol w="1213033">
                  <a:extLst>
                    <a:ext uri="{9D8B030D-6E8A-4147-A177-3AD203B41FA5}">
                      <a16:colId xmlns:a16="http://schemas.microsoft.com/office/drawing/2014/main" val="3880366768"/>
                    </a:ext>
                  </a:extLst>
                </a:gridCol>
              </a:tblGrid>
              <a:tr h="2012950">
                <a:tc>
                  <a:txBody>
                    <a:bodyPr/>
                    <a:lstStyle/>
                    <a:p>
                      <a:pPr algn="ctr">
                        <a:lnSpc>
                          <a:spcPct val="115000"/>
                        </a:lnSpc>
                      </a:pPr>
                      <a:r>
                        <a:rPr lang="en-GB" sz="800">
                          <a:effectLst/>
                          <a:highlight>
                            <a:srgbClr val="FFFFFF"/>
                          </a:highlight>
                        </a:rPr>
                        <a:t>Key Theme</a:t>
                      </a:r>
                      <a:endParaRPr lang="en-GB" sz="1200">
                        <a:effectLst/>
                        <a:latin typeface="Times New Roman" panose="02020603050405020304" pitchFamily="18" charset="0"/>
                        <a:ea typeface="Times New Roman" panose="02020603050405020304" pitchFamily="18" charset="0"/>
                      </a:endParaRPr>
                    </a:p>
                  </a:txBody>
                  <a:tcPr marL="12700" marR="12700" marT="12700" marB="63500" anchor="ctr"/>
                </a:tc>
                <a:tc>
                  <a:txBody>
                    <a:bodyPr/>
                    <a:lstStyle/>
                    <a:p>
                      <a:pPr algn="ctr">
                        <a:lnSpc>
                          <a:spcPct val="115000"/>
                        </a:lnSpc>
                      </a:pPr>
                      <a:r>
                        <a:rPr lang="en-GB" sz="800">
                          <a:effectLst/>
                          <a:highlight>
                            <a:srgbClr val="FFFFFF"/>
                          </a:highlight>
                        </a:rPr>
                        <a:t>Why important</a:t>
                      </a:r>
                      <a:endParaRPr lang="en-GB" sz="1200">
                        <a:effectLst/>
                        <a:latin typeface="Times New Roman" panose="02020603050405020304" pitchFamily="18" charset="0"/>
                        <a:ea typeface="Times New Roman" panose="02020603050405020304" pitchFamily="18" charset="0"/>
                      </a:endParaRPr>
                    </a:p>
                  </a:txBody>
                  <a:tcPr marL="12700" marR="12700" marT="12700" marB="63500" anchor="ctr"/>
                </a:tc>
                <a:tc>
                  <a:txBody>
                    <a:bodyPr/>
                    <a:lstStyle/>
                    <a:p>
                      <a:pPr algn="ctr">
                        <a:lnSpc>
                          <a:spcPct val="115000"/>
                        </a:lnSpc>
                      </a:pPr>
                      <a:r>
                        <a:rPr lang="en-GB" sz="800">
                          <a:effectLst/>
                          <a:highlight>
                            <a:srgbClr val="FFFFFF"/>
                          </a:highlight>
                        </a:rPr>
                        <a:t>Objective</a:t>
                      </a:r>
                      <a:endParaRPr lang="en-GB" sz="1200">
                        <a:effectLst/>
                        <a:latin typeface="Times New Roman" panose="02020603050405020304" pitchFamily="18" charset="0"/>
                        <a:ea typeface="Times New Roman" panose="02020603050405020304" pitchFamily="18" charset="0"/>
                      </a:endParaRPr>
                    </a:p>
                  </a:txBody>
                  <a:tcPr marL="12700" marR="12700" marT="12700" marB="63500" anchor="ctr"/>
                </a:tc>
                <a:tc>
                  <a:txBody>
                    <a:bodyPr/>
                    <a:lstStyle/>
                    <a:p>
                      <a:pPr algn="ctr">
                        <a:lnSpc>
                          <a:spcPct val="115000"/>
                        </a:lnSpc>
                      </a:pPr>
                      <a:r>
                        <a:rPr lang="en-GB" sz="800">
                          <a:effectLst/>
                          <a:highlight>
                            <a:srgbClr val="FFFFFF"/>
                          </a:highlight>
                        </a:rPr>
                        <a:t>Key Result Output</a:t>
                      </a:r>
                      <a:endParaRPr lang="en-GB" sz="1200">
                        <a:effectLst/>
                        <a:latin typeface="Times New Roman" panose="02020603050405020304" pitchFamily="18" charset="0"/>
                        <a:ea typeface="Times New Roman" panose="02020603050405020304" pitchFamily="18" charset="0"/>
                      </a:endParaRPr>
                    </a:p>
                  </a:txBody>
                  <a:tcPr marL="12700" marR="12700" marT="12700" marB="63500" anchor="ctr"/>
                </a:tc>
                <a:tc>
                  <a:txBody>
                    <a:bodyPr/>
                    <a:lstStyle/>
                    <a:p>
                      <a:pPr algn="ctr">
                        <a:lnSpc>
                          <a:spcPct val="115000"/>
                        </a:lnSpc>
                      </a:pPr>
                      <a:r>
                        <a:rPr lang="en-GB" sz="800">
                          <a:effectLst/>
                          <a:highlight>
                            <a:srgbClr val="FFFFFF"/>
                          </a:highlight>
                        </a:rPr>
                        <a:t>Key Result Indicator(s)</a:t>
                      </a:r>
                      <a:endParaRPr lang="en-GB" sz="1200">
                        <a:effectLst/>
                        <a:latin typeface="Times New Roman" panose="02020603050405020304" pitchFamily="18" charset="0"/>
                        <a:ea typeface="Times New Roman" panose="02020603050405020304" pitchFamily="18" charset="0"/>
                      </a:endParaRPr>
                    </a:p>
                  </a:txBody>
                  <a:tcPr marL="12700" marR="12700" marT="12700" marB="63500" anchor="ctr"/>
                </a:tc>
                <a:tc>
                  <a:txBody>
                    <a:bodyPr/>
                    <a:lstStyle/>
                    <a:p>
                      <a:pPr algn="ctr">
                        <a:lnSpc>
                          <a:spcPct val="115000"/>
                        </a:lnSpc>
                      </a:pPr>
                      <a:r>
                        <a:rPr lang="en-GB" sz="800" dirty="0">
                          <a:effectLst/>
                          <a:highlight>
                            <a:srgbClr val="FFFFFF"/>
                          </a:highlight>
                        </a:rPr>
                        <a:t>Timeline</a:t>
                      </a:r>
                      <a:endParaRPr lang="en-GB" sz="1200" dirty="0">
                        <a:effectLst/>
                        <a:latin typeface="Times New Roman" panose="02020603050405020304" pitchFamily="18" charset="0"/>
                        <a:ea typeface="Times New Roman" panose="02020603050405020304" pitchFamily="18" charset="0"/>
                      </a:endParaRPr>
                    </a:p>
                  </a:txBody>
                  <a:tcPr marL="12700" marR="12700" marT="12700" marB="63500" anchor="ctr"/>
                </a:tc>
                <a:tc>
                  <a:txBody>
                    <a:bodyPr/>
                    <a:lstStyle/>
                    <a:p>
                      <a:pPr algn="ctr">
                        <a:lnSpc>
                          <a:spcPct val="115000"/>
                        </a:lnSpc>
                      </a:pPr>
                      <a:r>
                        <a:rPr lang="en-GB" sz="800" dirty="0">
                          <a:effectLst/>
                          <a:highlight>
                            <a:srgbClr val="FFFFFF"/>
                          </a:highlight>
                        </a:rPr>
                        <a:t>Owner / Lead</a:t>
                      </a:r>
                      <a:endParaRPr lang="en-GB" sz="1200" dirty="0">
                        <a:effectLst/>
                        <a:latin typeface="Times New Roman" panose="02020603050405020304" pitchFamily="18" charset="0"/>
                        <a:ea typeface="Times New Roman" panose="02020603050405020304" pitchFamily="18" charset="0"/>
                      </a:endParaRPr>
                    </a:p>
                  </a:txBody>
                  <a:tcPr marL="12700" marR="12700" marT="12700" marB="63500" anchor="ctr"/>
                </a:tc>
                <a:tc>
                  <a:txBody>
                    <a:bodyPr/>
                    <a:lstStyle/>
                    <a:p>
                      <a:pPr algn="ctr">
                        <a:lnSpc>
                          <a:spcPct val="115000"/>
                        </a:lnSpc>
                      </a:pPr>
                      <a:r>
                        <a:rPr lang="en-GB" sz="800">
                          <a:effectLst/>
                          <a:highlight>
                            <a:srgbClr val="FFFFFF"/>
                          </a:highlight>
                        </a:rPr>
                        <a:t>Assist(s)</a:t>
                      </a:r>
                      <a:endParaRPr lang="en-GB" sz="1200">
                        <a:effectLst/>
                        <a:latin typeface="Times New Roman" panose="02020603050405020304" pitchFamily="18" charset="0"/>
                        <a:ea typeface="Times New Roman" panose="02020603050405020304" pitchFamily="18" charset="0"/>
                      </a:endParaRPr>
                    </a:p>
                  </a:txBody>
                  <a:tcPr marL="12700" marR="12700" marT="12700" marB="63500" anchor="ctr"/>
                </a:tc>
                <a:tc>
                  <a:txBody>
                    <a:bodyPr/>
                    <a:lstStyle/>
                    <a:p>
                      <a:pPr algn="ctr">
                        <a:lnSpc>
                          <a:spcPct val="115000"/>
                        </a:lnSpc>
                      </a:pPr>
                      <a:r>
                        <a:rPr lang="en-GB" sz="800" dirty="0">
                          <a:effectLst/>
                          <a:highlight>
                            <a:srgbClr val="FFFFFF"/>
                          </a:highlight>
                        </a:rPr>
                        <a:t>When Board to check progress</a:t>
                      </a:r>
                      <a:endParaRPr lang="en-GB" sz="1200" dirty="0">
                        <a:effectLst/>
                        <a:latin typeface="Times New Roman" panose="02020603050405020304" pitchFamily="18" charset="0"/>
                        <a:ea typeface="Times New Roman" panose="02020603050405020304" pitchFamily="18" charset="0"/>
                      </a:endParaRPr>
                    </a:p>
                  </a:txBody>
                  <a:tcPr marL="12700" marR="12700" marT="12700" marB="63500" anchor="ctr"/>
                </a:tc>
                <a:extLst>
                  <a:ext uri="{0D108BD9-81ED-4DB2-BD59-A6C34878D82A}">
                    <a16:rowId xmlns:a16="http://schemas.microsoft.com/office/drawing/2014/main" val="1620438635"/>
                  </a:ext>
                </a:extLst>
              </a:tr>
            </a:tbl>
          </a:graphicData>
        </a:graphic>
      </p:graphicFrame>
      <p:sp>
        <p:nvSpPr>
          <p:cNvPr id="3" name="Rectangle 1">
            <a:extLst>
              <a:ext uri="{FF2B5EF4-FFF2-40B4-BE49-F238E27FC236}">
                <a16:creationId xmlns:a16="http://schemas.microsoft.com/office/drawing/2014/main" id="{DD7D8275-B8D5-E61C-A72A-5C6F86210F1C}"/>
              </a:ext>
            </a:extLst>
          </p:cNvPr>
          <p:cNvSpPr>
            <a:spLocks noChangeArrowheads="1"/>
          </p:cNvSpPr>
          <p:nvPr/>
        </p:nvSpPr>
        <p:spPr bwMode="auto">
          <a:xfrm>
            <a:off x="3452813" y="38735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20404061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g112041c000d_0_0"/>
          <p:cNvSpPr txBox="1">
            <a:spLocks noGrp="1"/>
          </p:cNvSpPr>
          <p:nvPr>
            <p:ph type="title"/>
          </p:nvPr>
        </p:nvSpPr>
        <p:spPr>
          <a:xfrm>
            <a:off x="439350" y="975150"/>
            <a:ext cx="11315100" cy="38375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OKR Dashboard</a:t>
            </a:r>
            <a:endParaRPr dirty="0"/>
          </a:p>
        </p:txBody>
      </p:sp>
      <p:sp>
        <p:nvSpPr>
          <p:cNvPr id="3" name="Rectangle 1">
            <a:extLst>
              <a:ext uri="{FF2B5EF4-FFF2-40B4-BE49-F238E27FC236}">
                <a16:creationId xmlns:a16="http://schemas.microsoft.com/office/drawing/2014/main" id="{DD7D8275-B8D5-E61C-A72A-5C6F86210F1C}"/>
              </a:ext>
            </a:extLst>
          </p:cNvPr>
          <p:cNvSpPr>
            <a:spLocks noChangeArrowheads="1"/>
          </p:cNvSpPr>
          <p:nvPr/>
        </p:nvSpPr>
        <p:spPr bwMode="auto">
          <a:xfrm>
            <a:off x="3452813" y="38735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5" name="Table 4">
            <a:extLst>
              <a:ext uri="{FF2B5EF4-FFF2-40B4-BE49-F238E27FC236}">
                <a16:creationId xmlns:a16="http://schemas.microsoft.com/office/drawing/2014/main" id="{E41287E6-B59E-DD4F-C1E6-2B6B8CA2B276}"/>
              </a:ext>
            </a:extLst>
          </p:cNvPr>
          <p:cNvGraphicFramePr>
            <a:graphicFrameLocks noGrp="1"/>
          </p:cNvGraphicFramePr>
          <p:nvPr>
            <p:extLst>
              <p:ext uri="{D42A27DB-BD31-4B8C-83A1-F6EECF244321}">
                <p14:modId xmlns:p14="http://schemas.microsoft.com/office/powerpoint/2010/main" val="3738869560"/>
              </p:ext>
            </p:extLst>
          </p:nvPr>
        </p:nvGraphicFramePr>
        <p:xfrm>
          <a:off x="1371600" y="1428750"/>
          <a:ext cx="8686800" cy="4889499"/>
        </p:xfrm>
        <a:graphic>
          <a:graphicData uri="http://schemas.openxmlformats.org/drawingml/2006/table">
            <a:tbl>
              <a:tblPr>
                <a:tableStyleId>{2B192E61-C93A-4138-8FD8-C9462318A372}</a:tableStyleId>
              </a:tblPr>
              <a:tblGrid>
                <a:gridCol w="1077401">
                  <a:extLst>
                    <a:ext uri="{9D8B030D-6E8A-4147-A177-3AD203B41FA5}">
                      <a16:colId xmlns:a16="http://schemas.microsoft.com/office/drawing/2014/main" val="3044623827"/>
                    </a:ext>
                  </a:extLst>
                </a:gridCol>
                <a:gridCol w="1066820">
                  <a:extLst>
                    <a:ext uri="{9D8B030D-6E8A-4147-A177-3AD203B41FA5}">
                      <a16:colId xmlns:a16="http://schemas.microsoft.com/office/drawing/2014/main" val="3045397578"/>
                    </a:ext>
                  </a:extLst>
                </a:gridCol>
                <a:gridCol w="952204">
                  <a:extLst>
                    <a:ext uri="{9D8B030D-6E8A-4147-A177-3AD203B41FA5}">
                      <a16:colId xmlns:a16="http://schemas.microsoft.com/office/drawing/2014/main" val="1045630772"/>
                    </a:ext>
                  </a:extLst>
                </a:gridCol>
                <a:gridCol w="1331322">
                  <a:extLst>
                    <a:ext uri="{9D8B030D-6E8A-4147-A177-3AD203B41FA5}">
                      <a16:colId xmlns:a16="http://schemas.microsoft.com/office/drawing/2014/main" val="884365222"/>
                    </a:ext>
                  </a:extLst>
                </a:gridCol>
                <a:gridCol w="1331322">
                  <a:extLst>
                    <a:ext uri="{9D8B030D-6E8A-4147-A177-3AD203B41FA5}">
                      <a16:colId xmlns:a16="http://schemas.microsoft.com/office/drawing/2014/main" val="966127697"/>
                    </a:ext>
                  </a:extLst>
                </a:gridCol>
                <a:gridCol w="561329">
                  <a:extLst>
                    <a:ext uri="{9D8B030D-6E8A-4147-A177-3AD203B41FA5}">
                      <a16:colId xmlns:a16="http://schemas.microsoft.com/office/drawing/2014/main" val="4001939056"/>
                    </a:ext>
                  </a:extLst>
                </a:gridCol>
                <a:gridCol w="750009">
                  <a:extLst>
                    <a:ext uri="{9D8B030D-6E8A-4147-A177-3AD203B41FA5}">
                      <a16:colId xmlns:a16="http://schemas.microsoft.com/office/drawing/2014/main" val="3893259460"/>
                    </a:ext>
                  </a:extLst>
                </a:gridCol>
                <a:gridCol w="866974">
                  <a:extLst>
                    <a:ext uri="{9D8B030D-6E8A-4147-A177-3AD203B41FA5}">
                      <a16:colId xmlns:a16="http://schemas.microsoft.com/office/drawing/2014/main" val="2029562644"/>
                    </a:ext>
                  </a:extLst>
                </a:gridCol>
                <a:gridCol w="749419">
                  <a:extLst>
                    <a:ext uri="{9D8B030D-6E8A-4147-A177-3AD203B41FA5}">
                      <a16:colId xmlns:a16="http://schemas.microsoft.com/office/drawing/2014/main" val="1868813195"/>
                    </a:ext>
                  </a:extLst>
                </a:gridCol>
              </a:tblGrid>
              <a:tr h="1882456">
                <a:tc>
                  <a:txBody>
                    <a:bodyPr/>
                    <a:lstStyle/>
                    <a:p>
                      <a:r>
                        <a:rPr lang="en-GB" sz="700" kern="100">
                          <a:effectLst/>
                        </a:rPr>
                        <a:t>Understand and increase existing supporter engagement (marketing</a:t>
                      </a:r>
                      <a:r>
                        <a:rPr lang="en-GB" sz="900" u="sng" kern="100">
                          <a:effectLst/>
                        </a:rPr>
                        <a:t>)</a:t>
                      </a:r>
                      <a:endParaRPr lang="en-GB" sz="900" kern="100">
                        <a:effectLst/>
                      </a:endParaRPr>
                    </a:p>
                    <a:p>
                      <a:r>
                        <a:rPr lang="en-GB" sz="900" kern="100">
                          <a:effectLst/>
                        </a:rPr>
                        <a:t> </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442" marR="45442" marT="45442" marB="45442"/>
                </a:tc>
                <a:tc>
                  <a:txBody>
                    <a:bodyPr/>
                    <a:lstStyle/>
                    <a:p>
                      <a:r>
                        <a:rPr lang="en-GB" sz="700" kern="100">
                          <a:effectLst/>
                        </a:rPr>
                        <a:t>Planning supporter engagement activity is crucial in building trusted, lasting relationship that support fundraising, volunteering and other resource acquisition. </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442" marR="45442" marT="45442" marB="45442"/>
                </a:tc>
                <a:tc>
                  <a:txBody>
                    <a:bodyPr/>
                    <a:lstStyle/>
                    <a:p>
                      <a:r>
                        <a:rPr lang="en-GB" sz="700" kern="100">
                          <a:effectLst/>
                        </a:rPr>
                        <a:t> </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442" marR="45442" marT="45442" marB="45442"/>
                </a:tc>
                <a:tc>
                  <a:txBody>
                    <a:bodyPr/>
                    <a:lstStyle/>
                    <a:p>
                      <a:r>
                        <a:rPr lang="en-GB" sz="700" kern="100">
                          <a:effectLst/>
                        </a:rPr>
                        <a:t>Assess the current CRM system against a list of required functionality (current and future)</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442" marR="45442" marT="45442" marB="45442"/>
                </a:tc>
                <a:tc>
                  <a:txBody>
                    <a:bodyPr/>
                    <a:lstStyle/>
                    <a:p>
                      <a:r>
                        <a:rPr lang="en-GB" sz="700" kern="100">
                          <a:effectLst/>
                        </a:rPr>
                        <a:t>Make a decision as to whether XXX will stand the test of time.  If not, then set a date at which the system will be upgraded and develop a plan to deliver.</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442" marR="45442" marT="45442" marB="45442"/>
                </a:tc>
                <a:tc>
                  <a:txBody>
                    <a:bodyPr/>
                    <a:lstStyle/>
                    <a:p>
                      <a:r>
                        <a:rPr lang="en-GB" sz="700" kern="100">
                          <a:effectLst/>
                        </a:rPr>
                        <a:t>Q1 2024</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442" marR="45442" marT="45442" marB="45442"/>
                </a:tc>
                <a:tc>
                  <a:txBody>
                    <a:bodyPr/>
                    <a:lstStyle/>
                    <a:p>
                      <a:r>
                        <a:rPr lang="en-GB" sz="700" kern="100">
                          <a:effectLst/>
                        </a:rPr>
                        <a:t>XXX</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442" marR="45442" marT="45442" marB="45442"/>
                </a:tc>
                <a:tc>
                  <a:txBody>
                    <a:bodyPr/>
                    <a:lstStyle/>
                    <a:p>
                      <a:r>
                        <a:rPr lang="en-GB" sz="700" kern="100">
                          <a:effectLst/>
                        </a:rPr>
                        <a:t>Support from XXX</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442" marR="45442" marT="45442" marB="45442"/>
                </a:tc>
                <a:tc>
                  <a:txBody>
                    <a:bodyPr/>
                    <a:lstStyle/>
                    <a:p>
                      <a:r>
                        <a:rPr lang="en-GB" sz="900" kern="100">
                          <a:effectLst/>
                        </a:rPr>
                        <a:t> </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442" marR="45442" marT="45442" marB="45442"/>
                </a:tc>
                <a:extLst>
                  <a:ext uri="{0D108BD9-81ED-4DB2-BD59-A6C34878D82A}">
                    <a16:rowId xmlns:a16="http://schemas.microsoft.com/office/drawing/2014/main" val="2545458205"/>
                  </a:ext>
                </a:extLst>
              </a:tr>
              <a:tr h="1149033">
                <a:tc>
                  <a:txBody>
                    <a:bodyPr/>
                    <a:lstStyle/>
                    <a:p>
                      <a:r>
                        <a:rPr lang="en-GB" sz="700" kern="100">
                          <a:effectLst/>
                        </a:rPr>
                        <a:t> </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442" marR="45442" marT="45442" marB="45442"/>
                </a:tc>
                <a:tc>
                  <a:txBody>
                    <a:bodyPr/>
                    <a:lstStyle/>
                    <a:p>
                      <a:r>
                        <a:rPr lang="en-GB" sz="900" kern="100">
                          <a:effectLst/>
                        </a:rPr>
                        <a:t> </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442" marR="45442" marT="45442" marB="45442"/>
                </a:tc>
                <a:tc>
                  <a:txBody>
                    <a:bodyPr/>
                    <a:lstStyle/>
                    <a:p>
                      <a:r>
                        <a:rPr lang="en-GB" sz="900" kern="100">
                          <a:effectLst/>
                        </a:rPr>
                        <a:t> </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442" marR="45442" marT="45442" marB="45442"/>
                </a:tc>
                <a:tc>
                  <a:txBody>
                    <a:bodyPr/>
                    <a:lstStyle/>
                    <a:p>
                      <a:r>
                        <a:rPr lang="en-GB" sz="700" kern="100">
                          <a:effectLst/>
                        </a:rPr>
                        <a:t>Run new reports that analyse aspects of stakeholder management such as acquisition and retention, LTV and supporter journeys. </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442" marR="45442" marT="45442" marB="45442"/>
                </a:tc>
                <a:tc>
                  <a:txBody>
                    <a:bodyPr/>
                    <a:lstStyle/>
                    <a:p>
                      <a:r>
                        <a:rPr lang="en-GB" sz="700" kern="100">
                          <a:effectLst/>
                        </a:rPr>
                        <a:t>Test and run at least 3 new reports this year</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442" marR="45442" marT="45442" marB="45442"/>
                </a:tc>
                <a:tc>
                  <a:txBody>
                    <a:bodyPr/>
                    <a:lstStyle/>
                    <a:p>
                      <a:r>
                        <a:rPr lang="en-GB" sz="700" kern="100">
                          <a:effectLst/>
                        </a:rPr>
                        <a:t>Nov</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442" marR="45442" marT="45442" marB="45442"/>
                </a:tc>
                <a:tc>
                  <a:txBody>
                    <a:bodyPr/>
                    <a:lstStyle/>
                    <a:p>
                      <a:r>
                        <a:rPr lang="en-GB" sz="700" kern="100">
                          <a:effectLst/>
                        </a:rPr>
                        <a:t>XXX</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442" marR="45442" marT="45442" marB="45442"/>
                </a:tc>
                <a:tc>
                  <a:txBody>
                    <a:bodyPr/>
                    <a:lstStyle/>
                    <a:p>
                      <a:r>
                        <a:rPr lang="en-GB" sz="700" kern="100">
                          <a:effectLst/>
                        </a:rPr>
                        <a:t>Support from XXX</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442" marR="45442" marT="45442" marB="45442"/>
                </a:tc>
                <a:tc>
                  <a:txBody>
                    <a:bodyPr/>
                    <a:lstStyle/>
                    <a:p>
                      <a:r>
                        <a:rPr lang="en-GB" sz="900" kern="100">
                          <a:effectLst/>
                        </a:rPr>
                        <a:t> </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442" marR="45442" marT="45442" marB="45442"/>
                </a:tc>
                <a:extLst>
                  <a:ext uri="{0D108BD9-81ED-4DB2-BD59-A6C34878D82A}">
                    <a16:rowId xmlns:a16="http://schemas.microsoft.com/office/drawing/2014/main" val="1015523865"/>
                  </a:ext>
                </a:extLst>
              </a:tr>
              <a:tr h="855663">
                <a:tc>
                  <a:txBody>
                    <a:bodyPr/>
                    <a:lstStyle/>
                    <a:p>
                      <a:r>
                        <a:rPr lang="en-GB" sz="700" kern="100">
                          <a:effectLst/>
                        </a:rPr>
                        <a:t> </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442" marR="45442" marT="45442" marB="45442"/>
                </a:tc>
                <a:tc>
                  <a:txBody>
                    <a:bodyPr/>
                    <a:lstStyle/>
                    <a:p>
                      <a:r>
                        <a:rPr lang="en-GB" sz="900" kern="100">
                          <a:effectLst/>
                        </a:rPr>
                        <a:t> </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442" marR="45442" marT="45442" marB="45442"/>
                </a:tc>
                <a:tc>
                  <a:txBody>
                    <a:bodyPr/>
                    <a:lstStyle/>
                    <a:p>
                      <a:r>
                        <a:rPr lang="en-GB" sz="900" kern="100">
                          <a:effectLst/>
                        </a:rPr>
                        <a:t> </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442" marR="45442" marT="45442" marB="45442"/>
                </a:tc>
                <a:tc>
                  <a:txBody>
                    <a:bodyPr/>
                    <a:lstStyle/>
                    <a:p>
                      <a:r>
                        <a:rPr lang="en-GB" sz="700" kern="100">
                          <a:effectLst/>
                        </a:rPr>
                        <a:t>Begin to segment the database based on the four types of segmentation outlined in this report</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442" marR="45442" marT="45442" marB="45442"/>
                </a:tc>
                <a:tc>
                  <a:txBody>
                    <a:bodyPr/>
                    <a:lstStyle/>
                    <a:p>
                      <a:r>
                        <a:rPr lang="en-GB" sz="700" kern="100">
                          <a:effectLst/>
                        </a:rPr>
                        <a:t>Test and run at least 1 new basic segmentation report and draw at least 3 new insights</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442" marR="45442" marT="45442" marB="45442"/>
                </a:tc>
                <a:tc>
                  <a:txBody>
                    <a:bodyPr/>
                    <a:lstStyle/>
                    <a:p>
                      <a:r>
                        <a:rPr lang="en-GB" sz="700" kern="100">
                          <a:effectLst/>
                        </a:rPr>
                        <a:t>Nov</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442" marR="45442" marT="45442" marB="45442"/>
                </a:tc>
                <a:tc>
                  <a:txBody>
                    <a:bodyPr/>
                    <a:lstStyle/>
                    <a:p>
                      <a:r>
                        <a:rPr lang="en-GB" sz="700" kern="100">
                          <a:effectLst/>
                        </a:rPr>
                        <a:t>XXX</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442" marR="45442" marT="45442" marB="45442"/>
                </a:tc>
                <a:tc>
                  <a:txBody>
                    <a:bodyPr/>
                    <a:lstStyle/>
                    <a:p>
                      <a:r>
                        <a:rPr lang="en-GB" sz="700" kern="100">
                          <a:effectLst/>
                        </a:rPr>
                        <a:t>Support from XXX</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442" marR="45442" marT="45442" marB="45442"/>
                </a:tc>
                <a:tc>
                  <a:txBody>
                    <a:bodyPr/>
                    <a:lstStyle/>
                    <a:p>
                      <a:r>
                        <a:rPr lang="en-GB" sz="900" kern="100">
                          <a:effectLst/>
                        </a:rPr>
                        <a:t> </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442" marR="45442" marT="45442" marB="45442"/>
                </a:tc>
                <a:extLst>
                  <a:ext uri="{0D108BD9-81ED-4DB2-BD59-A6C34878D82A}">
                    <a16:rowId xmlns:a16="http://schemas.microsoft.com/office/drawing/2014/main" val="1664009289"/>
                  </a:ext>
                </a:extLst>
              </a:tr>
              <a:tr h="1002347">
                <a:tc>
                  <a:txBody>
                    <a:bodyPr/>
                    <a:lstStyle/>
                    <a:p>
                      <a:r>
                        <a:rPr lang="en-GB" sz="700" kern="100">
                          <a:effectLst/>
                        </a:rPr>
                        <a:t> </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442" marR="45442" marT="45442" marB="45442"/>
                </a:tc>
                <a:tc>
                  <a:txBody>
                    <a:bodyPr/>
                    <a:lstStyle/>
                    <a:p>
                      <a:r>
                        <a:rPr lang="en-GB" sz="900" kern="100">
                          <a:effectLst/>
                        </a:rPr>
                        <a:t> </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442" marR="45442" marT="45442" marB="45442"/>
                </a:tc>
                <a:tc>
                  <a:txBody>
                    <a:bodyPr/>
                    <a:lstStyle/>
                    <a:p>
                      <a:r>
                        <a:rPr lang="en-GB" sz="900" kern="100">
                          <a:effectLst/>
                        </a:rPr>
                        <a:t> </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442" marR="45442" marT="45442" marB="45442"/>
                </a:tc>
                <a:tc>
                  <a:txBody>
                    <a:bodyPr/>
                    <a:lstStyle/>
                    <a:p>
                      <a:r>
                        <a:rPr lang="en-GB" sz="700" kern="100">
                          <a:effectLst/>
                        </a:rPr>
                        <a:t>Think about the stakeholder base and develop some personas to inform marketing and communication activity.</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442" marR="45442" marT="45442" marB="45442"/>
                </a:tc>
                <a:tc>
                  <a:txBody>
                    <a:bodyPr/>
                    <a:lstStyle/>
                    <a:p>
                      <a:r>
                        <a:rPr lang="en-GB" sz="700" kern="100">
                          <a:effectLst/>
                        </a:rPr>
                        <a:t>Develop at least 3 personas that represent sections of the supporter base</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442" marR="45442" marT="45442" marB="45442"/>
                </a:tc>
                <a:tc>
                  <a:txBody>
                    <a:bodyPr/>
                    <a:lstStyle/>
                    <a:p>
                      <a:r>
                        <a:rPr lang="en-GB" sz="700" kern="100">
                          <a:effectLst/>
                        </a:rPr>
                        <a:t>Q1 2024</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442" marR="45442" marT="45442" marB="45442"/>
                </a:tc>
                <a:tc>
                  <a:txBody>
                    <a:bodyPr/>
                    <a:lstStyle/>
                    <a:p>
                      <a:r>
                        <a:rPr lang="en-GB" sz="700" kern="100">
                          <a:effectLst/>
                        </a:rPr>
                        <a:t>XXX</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442" marR="45442" marT="45442" marB="45442"/>
                </a:tc>
                <a:tc>
                  <a:txBody>
                    <a:bodyPr/>
                    <a:lstStyle/>
                    <a:p>
                      <a:r>
                        <a:rPr lang="en-GB" sz="700" kern="100">
                          <a:effectLst/>
                        </a:rPr>
                        <a:t>Support from XXX</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442" marR="45442" marT="45442" marB="45442"/>
                </a:tc>
                <a:tc>
                  <a:txBody>
                    <a:bodyPr/>
                    <a:lstStyle/>
                    <a:p>
                      <a:r>
                        <a:rPr lang="en-GB" sz="900" kern="100" dirty="0">
                          <a:effectLst/>
                        </a:rPr>
                        <a:t> </a:t>
                      </a:r>
                      <a:endParaRPr lang="en-GB" sz="9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442" marR="45442" marT="45442" marB="45442"/>
                </a:tc>
                <a:extLst>
                  <a:ext uri="{0D108BD9-81ED-4DB2-BD59-A6C34878D82A}">
                    <a16:rowId xmlns:a16="http://schemas.microsoft.com/office/drawing/2014/main" val="4233389266"/>
                  </a:ext>
                </a:extLst>
              </a:tr>
            </a:tbl>
          </a:graphicData>
        </a:graphic>
      </p:graphicFrame>
    </p:spTree>
    <p:extLst>
      <p:ext uri="{BB962C8B-B14F-4D97-AF65-F5344CB8AC3E}">
        <p14:creationId xmlns:p14="http://schemas.microsoft.com/office/powerpoint/2010/main" val="20258060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g112041c000d_0_0"/>
          <p:cNvSpPr txBox="1">
            <a:spLocks noGrp="1"/>
          </p:cNvSpPr>
          <p:nvPr>
            <p:ph type="title"/>
          </p:nvPr>
        </p:nvSpPr>
        <p:spPr>
          <a:xfrm>
            <a:off x="439350" y="975150"/>
            <a:ext cx="11315100" cy="38375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OKRs Dashboard</a:t>
            </a:r>
            <a:endParaRPr dirty="0"/>
          </a:p>
        </p:txBody>
      </p:sp>
      <p:sp>
        <p:nvSpPr>
          <p:cNvPr id="4" name="TextBox 3">
            <a:extLst>
              <a:ext uri="{FF2B5EF4-FFF2-40B4-BE49-F238E27FC236}">
                <a16:creationId xmlns:a16="http://schemas.microsoft.com/office/drawing/2014/main" id="{609279AD-BCA0-E2B8-96FE-2315930C1470}"/>
              </a:ext>
            </a:extLst>
          </p:cNvPr>
          <p:cNvSpPr txBox="1"/>
          <p:nvPr/>
        </p:nvSpPr>
        <p:spPr>
          <a:xfrm>
            <a:off x="673100" y="1615050"/>
            <a:ext cx="10947400" cy="1323439"/>
          </a:xfrm>
          <a:prstGeom prst="rect">
            <a:avLst/>
          </a:prstGeom>
          <a:noFill/>
        </p:spPr>
        <p:txBody>
          <a:bodyPr wrap="square">
            <a:spAutoFit/>
          </a:bodyPr>
          <a:lstStyle/>
          <a:p>
            <a:r>
              <a:rPr lang="en-GB" sz="1600" dirty="0">
                <a:effectLst/>
                <a:highlight>
                  <a:srgbClr val="FFFFFF"/>
                </a:highlight>
                <a:latin typeface="+mn-lt"/>
                <a:ea typeface="Arial" panose="020B0604020202020204" pitchFamily="34" charset="0"/>
              </a:rPr>
              <a:t>You can </a:t>
            </a:r>
            <a:r>
              <a:rPr lang="en-GB" sz="1600" dirty="0">
                <a:highlight>
                  <a:srgbClr val="FFFFFF"/>
                </a:highlight>
                <a:latin typeface="+mn-lt"/>
                <a:ea typeface="Arial" panose="020B0604020202020204" pitchFamily="34" charset="0"/>
              </a:rPr>
              <a:t>transfer</a:t>
            </a:r>
            <a:r>
              <a:rPr lang="en-GB" sz="1600" dirty="0">
                <a:effectLst/>
                <a:highlight>
                  <a:srgbClr val="FFFFFF"/>
                </a:highlight>
                <a:latin typeface="+mn-lt"/>
                <a:ea typeface="Arial" panose="020B0604020202020204" pitchFamily="34" charset="0"/>
              </a:rPr>
              <a:t> OKR Dashboard into a project/task management platform like Asana – for free.</a:t>
            </a:r>
          </a:p>
          <a:p>
            <a:endParaRPr lang="en-GB" sz="1600" dirty="0">
              <a:highlight>
                <a:srgbClr val="FFFFFF"/>
              </a:highlight>
              <a:latin typeface="+mn-lt"/>
              <a:ea typeface="Arial" panose="020B0604020202020204" pitchFamily="34" charset="0"/>
            </a:endParaRPr>
          </a:p>
          <a:p>
            <a:r>
              <a:rPr lang="en-GB" sz="1600" dirty="0">
                <a:effectLst/>
                <a:highlight>
                  <a:srgbClr val="FFFFFF"/>
                </a:highlight>
                <a:latin typeface="+mn-lt"/>
                <a:ea typeface="Arial" panose="020B0604020202020204" pitchFamily="34" charset="0"/>
              </a:rPr>
              <a:t>Not only does this give you a secure, robust platform for your information but it allows a team (staff/volunteers) to share objectives and actions and record progress wherever they are.  (No more version control on Word or Excel documents which are pinged around by email). </a:t>
            </a:r>
          </a:p>
        </p:txBody>
      </p:sp>
      <p:sp>
        <p:nvSpPr>
          <p:cNvPr id="3" name="Rectangle 1">
            <a:extLst>
              <a:ext uri="{FF2B5EF4-FFF2-40B4-BE49-F238E27FC236}">
                <a16:creationId xmlns:a16="http://schemas.microsoft.com/office/drawing/2014/main" id="{DD7D8275-B8D5-E61C-A72A-5C6F86210F1C}"/>
              </a:ext>
            </a:extLst>
          </p:cNvPr>
          <p:cNvSpPr>
            <a:spLocks noChangeArrowheads="1"/>
          </p:cNvSpPr>
          <p:nvPr/>
        </p:nvSpPr>
        <p:spPr bwMode="auto">
          <a:xfrm>
            <a:off x="3452813" y="38735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5" name="image5.png">
            <a:extLst>
              <a:ext uri="{FF2B5EF4-FFF2-40B4-BE49-F238E27FC236}">
                <a16:creationId xmlns:a16="http://schemas.microsoft.com/office/drawing/2014/main" id="{F568AA37-50CD-EDFF-9E00-4C632569E78A}"/>
              </a:ext>
            </a:extLst>
          </p:cNvPr>
          <p:cNvPicPr/>
          <p:nvPr/>
        </p:nvPicPr>
        <p:blipFill>
          <a:blip r:embed="rId3"/>
          <a:srcRect/>
          <a:stretch>
            <a:fillRect/>
          </a:stretch>
        </p:blipFill>
        <p:spPr>
          <a:xfrm>
            <a:off x="4521200" y="2802572"/>
            <a:ext cx="5182235" cy="3750628"/>
          </a:xfrm>
          <a:prstGeom prst="rect">
            <a:avLst/>
          </a:prstGeom>
          <a:ln/>
        </p:spPr>
      </p:pic>
    </p:spTree>
    <p:extLst>
      <p:ext uri="{BB962C8B-B14F-4D97-AF65-F5344CB8AC3E}">
        <p14:creationId xmlns:p14="http://schemas.microsoft.com/office/powerpoint/2010/main" val="17615641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sp>
        <p:nvSpPr>
          <p:cNvPr id="386" name="Google Shape;386;p34"/>
          <p:cNvSpPr txBox="1">
            <a:spLocks noGrp="1"/>
          </p:cNvSpPr>
          <p:nvPr>
            <p:ph type="title"/>
          </p:nvPr>
        </p:nvSpPr>
        <p:spPr>
          <a:xfrm>
            <a:off x="437548" y="1076673"/>
            <a:ext cx="11315100" cy="7854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Provide a framework for fundraising, marketing and comms plans</a:t>
            </a:r>
            <a:endParaRPr dirty="0"/>
          </a:p>
        </p:txBody>
      </p:sp>
      <p:sp>
        <p:nvSpPr>
          <p:cNvPr id="387" name="Google Shape;387;p34"/>
          <p:cNvSpPr txBox="1">
            <a:spLocks noGrp="1"/>
          </p:cNvSpPr>
          <p:nvPr>
            <p:ph type="body" idx="1"/>
          </p:nvPr>
        </p:nvSpPr>
        <p:spPr>
          <a:xfrm>
            <a:off x="437548" y="1602894"/>
            <a:ext cx="9978000" cy="4871478"/>
          </a:xfrm>
          <a:prstGeom prst="rect">
            <a:avLst/>
          </a:prstGeom>
          <a:noFill/>
          <a:ln>
            <a:noFill/>
          </a:ln>
        </p:spPr>
        <p:txBody>
          <a:bodyPr spcFirstLastPara="1" wrap="square" lIns="0" tIns="0" rIns="0" bIns="0" anchor="t" anchorCtr="0">
            <a:noAutofit/>
          </a:bodyPr>
          <a:lstStyle/>
          <a:p>
            <a:pPr marL="0" lvl="0" indent="0" algn="l" rtl="0">
              <a:lnSpc>
                <a:spcPct val="101931"/>
              </a:lnSpc>
              <a:spcBef>
                <a:spcPts val="800"/>
              </a:spcBef>
              <a:spcAft>
                <a:spcPts val="0"/>
              </a:spcAft>
              <a:buClr>
                <a:schemeClr val="dk1"/>
              </a:buClr>
              <a:buSzPts val="1100"/>
              <a:buFont typeface="Arial"/>
              <a:buNone/>
            </a:pPr>
            <a:r>
              <a:rPr lang="en-US" sz="1600" dirty="0"/>
              <a:t>Key headers for a great marketing, fundraising and comms plan, ideally set over three years:</a:t>
            </a:r>
            <a:endParaRPr sz="1600" dirty="0"/>
          </a:p>
          <a:p>
            <a:pPr marL="0" lvl="0" indent="0" algn="l" rtl="0">
              <a:lnSpc>
                <a:spcPct val="101931"/>
              </a:lnSpc>
              <a:spcBef>
                <a:spcPts val="800"/>
              </a:spcBef>
              <a:spcAft>
                <a:spcPts val="0"/>
              </a:spcAft>
              <a:buClr>
                <a:schemeClr val="dk1"/>
              </a:buClr>
              <a:buSzPts val="1100"/>
              <a:buFont typeface="Arial"/>
              <a:buNone/>
            </a:pPr>
            <a:endParaRPr sz="800" dirty="0"/>
          </a:p>
          <a:p>
            <a:pPr marL="457200" lvl="0" indent="-330200" algn="l" rtl="0">
              <a:lnSpc>
                <a:spcPct val="101931"/>
              </a:lnSpc>
              <a:spcBef>
                <a:spcPts val="800"/>
              </a:spcBef>
              <a:spcAft>
                <a:spcPts val="0"/>
              </a:spcAft>
              <a:buClr>
                <a:srgbClr val="000099"/>
              </a:buClr>
              <a:buSzPts val="1600"/>
              <a:buChar char="■"/>
            </a:pPr>
            <a:r>
              <a:rPr lang="en-US" sz="1600" b="1" dirty="0">
                <a:solidFill>
                  <a:srgbClr val="000099"/>
                </a:solidFill>
              </a:rPr>
              <a:t>Goals </a:t>
            </a:r>
            <a:r>
              <a:rPr lang="en-US" sz="1600" dirty="0"/>
              <a:t>(marketing goals, fundraising goals, communications goals)</a:t>
            </a:r>
            <a:endParaRPr sz="1600" dirty="0"/>
          </a:p>
          <a:p>
            <a:pPr marL="457200" lvl="0" indent="0" algn="l" rtl="0">
              <a:lnSpc>
                <a:spcPct val="101931"/>
              </a:lnSpc>
              <a:spcBef>
                <a:spcPts val="800"/>
              </a:spcBef>
              <a:spcAft>
                <a:spcPts val="0"/>
              </a:spcAft>
              <a:buSzPts val="1800"/>
              <a:buNone/>
            </a:pPr>
            <a:endParaRPr sz="500" b="1" dirty="0">
              <a:solidFill>
                <a:srgbClr val="000099"/>
              </a:solidFill>
            </a:endParaRPr>
          </a:p>
          <a:p>
            <a:pPr marL="457200" lvl="0" indent="-330200" algn="l" rtl="0">
              <a:lnSpc>
                <a:spcPct val="101931"/>
              </a:lnSpc>
              <a:spcBef>
                <a:spcPts val="800"/>
              </a:spcBef>
              <a:spcAft>
                <a:spcPts val="0"/>
              </a:spcAft>
              <a:buClr>
                <a:srgbClr val="000099"/>
              </a:buClr>
              <a:buSzPts val="1600"/>
              <a:buChar char="■"/>
            </a:pPr>
            <a:r>
              <a:rPr lang="en-US" sz="1600" b="1" dirty="0">
                <a:solidFill>
                  <a:srgbClr val="000099"/>
                </a:solidFill>
              </a:rPr>
              <a:t>Messaging </a:t>
            </a:r>
            <a:r>
              <a:rPr lang="en-US" sz="1600" dirty="0"/>
              <a:t>(Key Messaging, Case for Support)</a:t>
            </a:r>
            <a:endParaRPr sz="1600" dirty="0"/>
          </a:p>
          <a:p>
            <a:pPr marL="457200" lvl="0" indent="0" algn="l" rtl="0">
              <a:lnSpc>
                <a:spcPct val="101931"/>
              </a:lnSpc>
              <a:spcBef>
                <a:spcPts val="800"/>
              </a:spcBef>
              <a:spcAft>
                <a:spcPts val="0"/>
              </a:spcAft>
              <a:buSzPts val="1800"/>
              <a:buNone/>
            </a:pPr>
            <a:endParaRPr sz="500" b="1" dirty="0">
              <a:solidFill>
                <a:srgbClr val="000099"/>
              </a:solidFill>
            </a:endParaRPr>
          </a:p>
          <a:p>
            <a:pPr marL="457200" lvl="0" indent="-330200" algn="l" rtl="0">
              <a:lnSpc>
                <a:spcPct val="101931"/>
              </a:lnSpc>
              <a:spcBef>
                <a:spcPts val="800"/>
              </a:spcBef>
              <a:spcAft>
                <a:spcPts val="0"/>
              </a:spcAft>
              <a:buClr>
                <a:srgbClr val="000099"/>
              </a:buClr>
              <a:buSzPts val="1600"/>
              <a:buChar char="■"/>
            </a:pPr>
            <a:r>
              <a:rPr lang="en-US" sz="1600" b="1" dirty="0">
                <a:solidFill>
                  <a:srgbClr val="000099"/>
                </a:solidFill>
              </a:rPr>
              <a:t>Audiences </a:t>
            </a:r>
            <a:r>
              <a:rPr lang="en-US" sz="1600" dirty="0"/>
              <a:t>(segmenting the charity’s stakeholders - personas)</a:t>
            </a:r>
            <a:endParaRPr dirty="0"/>
          </a:p>
          <a:p>
            <a:pPr marL="127000" lvl="0" indent="0" algn="l" rtl="0">
              <a:lnSpc>
                <a:spcPct val="101931"/>
              </a:lnSpc>
              <a:spcBef>
                <a:spcPts val="800"/>
              </a:spcBef>
              <a:spcAft>
                <a:spcPts val="0"/>
              </a:spcAft>
              <a:buClr>
                <a:srgbClr val="000099"/>
              </a:buClr>
              <a:buSzPts val="1600"/>
              <a:buNone/>
            </a:pPr>
            <a:endParaRPr sz="500" b="1" dirty="0">
              <a:solidFill>
                <a:srgbClr val="000099"/>
              </a:solidFill>
            </a:endParaRPr>
          </a:p>
          <a:p>
            <a:pPr marL="457200" lvl="0" indent="-330200" algn="l" rtl="0">
              <a:lnSpc>
                <a:spcPct val="101931"/>
              </a:lnSpc>
              <a:spcBef>
                <a:spcPts val="800"/>
              </a:spcBef>
              <a:spcAft>
                <a:spcPts val="0"/>
              </a:spcAft>
              <a:buClr>
                <a:srgbClr val="000099"/>
              </a:buClr>
              <a:buSzPts val="1600"/>
              <a:buChar char="■"/>
            </a:pPr>
            <a:r>
              <a:rPr lang="en-US" sz="1600" b="1" dirty="0">
                <a:solidFill>
                  <a:srgbClr val="000099"/>
                </a:solidFill>
              </a:rPr>
              <a:t>Channels </a:t>
            </a:r>
            <a:r>
              <a:rPr lang="en-US" sz="1600" dirty="0"/>
              <a:t>(Existing, New, include Digital (social media &amp; website)</a:t>
            </a:r>
            <a:endParaRPr dirty="0"/>
          </a:p>
          <a:p>
            <a:pPr marL="457200" lvl="0" indent="-228600" algn="l" rtl="0">
              <a:lnSpc>
                <a:spcPct val="101931"/>
              </a:lnSpc>
              <a:spcBef>
                <a:spcPts val="800"/>
              </a:spcBef>
              <a:spcAft>
                <a:spcPts val="0"/>
              </a:spcAft>
              <a:buClr>
                <a:srgbClr val="000099"/>
              </a:buClr>
              <a:buSzPts val="1600"/>
              <a:buNone/>
            </a:pPr>
            <a:endParaRPr sz="500" dirty="0"/>
          </a:p>
          <a:p>
            <a:pPr marL="457200" lvl="0" indent="-330200" algn="l" rtl="0">
              <a:lnSpc>
                <a:spcPct val="101931"/>
              </a:lnSpc>
              <a:spcBef>
                <a:spcPts val="800"/>
              </a:spcBef>
              <a:spcAft>
                <a:spcPts val="0"/>
              </a:spcAft>
              <a:buClr>
                <a:srgbClr val="000099"/>
              </a:buClr>
              <a:buSzPts val="1600"/>
              <a:buChar char="■"/>
            </a:pPr>
            <a:r>
              <a:rPr lang="en-US" sz="1600" b="1" dirty="0">
                <a:solidFill>
                  <a:srgbClr val="000099"/>
                </a:solidFill>
              </a:rPr>
              <a:t>Resources </a:t>
            </a:r>
            <a:r>
              <a:rPr lang="en-US" sz="1600" dirty="0"/>
              <a:t>(Timing, People, Budget)</a:t>
            </a:r>
            <a:endParaRPr dirty="0"/>
          </a:p>
          <a:p>
            <a:pPr marL="457200" lvl="0" indent="0" algn="l" rtl="0">
              <a:lnSpc>
                <a:spcPct val="101931"/>
              </a:lnSpc>
              <a:spcBef>
                <a:spcPts val="800"/>
              </a:spcBef>
              <a:spcAft>
                <a:spcPts val="0"/>
              </a:spcAft>
              <a:buSzPts val="1800"/>
              <a:buNone/>
            </a:pPr>
            <a:endParaRPr sz="500" b="1" dirty="0">
              <a:solidFill>
                <a:srgbClr val="000099"/>
              </a:solidFill>
            </a:endParaRPr>
          </a:p>
          <a:p>
            <a:pPr marL="457200" lvl="0" indent="-330200" algn="l" rtl="0">
              <a:lnSpc>
                <a:spcPct val="101931"/>
              </a:lnSpc>
              <a:spcBef>
                <a:spcPts val="800"/>
              </a:spcBef>
              <a:spcAft>
                <a:spcPts val="0"/>
              </a:spcAft>
              <a:buClr>
                <a:srgbClr val="000099"/>
              </a:buClr>
              <a:buSzPts val="1600"/>
              <a:buChar char="■"/>
            </a:pPr>
            <a:r>
              <a:rPr lang="en-US" sz="1600" b="1" dirty="0">
                <a:solidFill>
                  <a:srgbClr val="000099"/>
                </a:solidFill>
              </a:rPr>
              <a:t>Actions </a:t>
            </a:r>
            <a:r>
              <a:rPr lang="en-US" sz="1600" dirty="0"/>
              <a:t>(prioritise, set critical paths, use Excel, Gantt, MS Project, Monday.com or Asana planning tools)</a:t>
            </a:r>
            <a:endParaRPr dirty="0"/>
          </a:p>
          <a:p>
            <a:pPr marL="127000" lvl="0" indent="0" algn="l" rtl="0">
              <a:lnSpc>
                <a:spcPct val="101931"/>
              </a:lnSpc>
              <a:spcBef>
                <a:spcPts val="800"/>
              </a:spcBef>
              <a:spcAft>
                <a:spcPts val="0"/>
              </a:spcAft>
              <a:buClr>
                <a:srgbClr val="000099"/>
              </a:buClr>
              <a:buSzPts val="1600"/>
              <a:buNone/>
            </a:pPr>
            <a:endParaRPr sz="500" dirty="0"/>
          </a:p>
          <a:p>
            <a:pPr marL="457200" lvl="0" indent="-330200" algn="l" rtl="0">
              <a:lnSpc>
                <a:spcPct val="101931"/>
              </a:lnSpc>
              <a:spcBef>
                <a:spcPts val="800"/>
              </a:spcBef>
              <a:spcAft>
                <a:spcPts val="0"/>
              </a:spcAft>
              <a:buClr>
                <a:srgbClr val="000099"/>
              </a:buClr>
              <a:buSzPts val="1600"/>
              <a:buChar char="■"/>
            </a:pPr>
            <a:r>
              <a:rPr lang="en-US" sz="1600" b="1" dirty="0">
                <a:solidFill>
                  <a:srgbClr val="000099"/>
                </a:solidFill>
              </a:rPr>
              <a:t>Control </a:t>
            </a:r>
            <a:r>
              <a:rPr lang="en-US" sz="1600" dirty="0"/>
              <a:t>(measuring achievement against Goals)</a:t>
            </a:r>
            <a:endParaRPr sz="1600" dirty="0"/>
          </a:p>
          <a:p>
            <a:pPr marL="0" lvl="0" indent="0" algn="l" rtl="0">
              <a:lnSpc>
                <a:spcPct val="101931"/>
              </a:lnSpc>
              <a:spcBef>
                <a:spcPts val="800"/>
              </a:spcBef>
              <a:spcAft>
                <a:spcPts val="0"/>
              </a:spcAft>
              <a:buClr>
                <a:schemeClr val="dk1"/>
              </a:buClr>
              <a:buSzPts val="1100"/>
              <a:buFont typeface="Arial"/>
              <a:buNone/>
            </a:pPr>
            <a:endParaRPr sz="1600" b="1" dirty="0">
              <a:solidFill>
                <a:srgbClr val="000099"/>
              </a:solidFill>
            </a:endParaRPr>
          </a:p>
          <a:p>
            <a:pPr marL="134533" lvl="0" indent="-20231" algn="l" rtl="0">
              <a:lnSpc>
                <a:spcPct val="100000"/>
              </a:lnSpc>
              <a:spcBef>
                <a:spcPts val="0"/>
              </a:spcBef>
              <a:spcAft>
                <a:spcPts val="0"/>
              </a:spcAft>
              <a:buClr>
                <a:srgbClr val="C9122B"/>
              </a:buClr>
              <a:buSzPts val="1800"/>
              <a:buFont typeface="Merriweather Sans"/>
              <a:buNone/>
            </a:pPr>
            <a:endParaRPr dirty="0"/>
          </a:p>
          <a:p>
            <a:pPr marL="134533" lvl="0" indent="-20231" algn="l" rtl="0">
              <a:lnSpc>
                <a:spcPct val="100000"/>
              </a:lnSpc>
              <a:spcBef>
                <a:spcPts val="0"/>
              </a:spcBef>
              <a:spcAft>
                <a:spcPts val="0"/>
              </a:spcAft>
              <a:buClr>
                <a:srgbClr val="C9122B"/>
              </a:buClr>
              <a:buSzPts val="1800"/>
              <a:buFont typeface="Merriweather Sans"/>
              <a:buNone/>
            </a:pPr>
            <a:endParaRPr dirty="0"/>
          </a:p>
          <a:p>
            <a:pPr marL="134533" lvl="0" indent="-20231" algn="l" rtl="0">
              <a:lnSpc>
                <a:spcPct val="100000"/>
              </a:lnSpc>
              <a:spcBef>
                <a:spcPts val="0"/>
              </a:spcBef>
              <a:spcAft>
                <a:spcPts val="0"/>
              </a:spcAft>
              <a:buClr>
                <a:srgbClr val="C9122B"/>
              </a:buClr>
              <a:buSzPts val="1800"/>
              <a:buFont typeface="Merriweather Sans"/>
              <a:buNone/>
            </a:pPr>
            <a:endParaRPr dirty="0"/>
          </a:p>
          <a:p>
            <a:pPr marL="134533" lvl="0" indent="-20231" algn="l" rtl="0">
              <a:lnSpc>
                <a:spcPct val="100000"/>
              </a:lnSpc>
              <a:spcBef>
                <a:spcPts val="0"/>
              </a:spcBef>
              <a:spcAft>
                <a:spcPts val="0"/>
              </a:spcAft>
              <a:buClr>
                <a:srgbClr val="C9122B"/>
              </a:buClr>
              <a:buSzPts val="1800"/>
              <a:buFont typeface="Merriweather Sans"/>
              <a:buNone/>
            </a:pPr>
            <a:endParaRPr dirty="0"/>
          </a:p>
          <a:p>
            <a:pPr marL="0" lvl="0" indent="0" algn="l" rtl="0">
              <a:lnSpc>
                <a:spcPct val="100000"/>
              </a:lnSpc>
              <a:spcBef>
                <a:spcPts val="0"/>
              </a:spcBef>
              <a:spcAft>
                <a:spcPts val="0"/>
              </a:spcAft>
              <a:buClr>
                <a:srgbClr val="C9122B"/>
              </a:buClr>
              <a:buSzPts val="1800"/>
              <a:buFont typeface="Merriweather Sans"/>
              <a:buNone/>
            </a:pPr>
            <a:endParaRPr sz="16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g12b0ee0048f_0_2"/>
          <p:cNvSpPr txBox="1">
            <a:spLocks noGrp="1"/>
          </p:cNvSpPr>
          <p:nvPr>
            <p:ph type="title"/>
          </p:nvPr>
        </p:nvSpPr>
        <p:spPr>
          <a:xfrm>
            <a:off x="401400" y="2924950"/>
            <a:ext cx="4966500" cy="10080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400"/>
              <a:buNone/>
            </a:pPr>
            <a:r>
              <a:rPr lang="en-US" dirty="0"/>
              <a:t>Getting the messaging right: the Case for Support</a:t>
            </a:r>
            <a:endParaRPr dirty="0"/>
          </a:p>
        </p:txBody>
      </p:sp>
      <p:sp>
        <p:nvSpPr>
          <p:cNvPr id="206" name="Google Shape;206;g12b0ee0048f_0_2"/>
          <p:cNvSpPr txBox="1">
            <a:spLocks noGrp="1"/>
          </p:cNvSpPr>
          <p:nvPr>
            <p:ph type="body" idx="2"/>
          </p:nvPr>
        </p:nvSpPr>
        <p:spPr>
          <a:xfrm>
            <a:off x="0" y="6381549"/>
            <a:ext cx="5769300" cy="3111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200"/>
              <a:buNone/>
            </a:pPr>
            <a:r>
              <a:rPr lang="en-US"/>
              <a:t>Bayes Business School (formerly Cass)</a:t>
            </a:r>
            <a:endParaRPr/>
          </a:p>
        </p:txBody>
      </p:sp>
    </p:spTree>
    <p:extLst>
      <p:ext uri="{BB962C8B-B14F-4D97-AF65-F5344CB8AC3E}">
        <p14:creationId xmlns:p14="http://schemas.microsoft.com/office/powerpoint/2010/main" val="30930704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sp>
        <p:nvSpPr>
          <p:cNvPr id="386" name="Google Shape;386;p34"/>
          <p:cNvSpPr txBox="1">
            <a:spLocks noGrp="1"/>
          </p:cNvSpPr>
          <p:nvPr>
            <p:ph type="title"/>
          </p:nvPr>
        </p:nvSpPr>
        <p:spPr>
          <a:xfrm>
            <a:off x="352424" y="813563"/>
            <a:ext cx="11315100" cy="333027"/>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Case for Support</a:t>
            </a:r>
            <a:endParaRPr dirty="0"/>
          </a:p>
        </p:txBody>
      </p:sp>
      <p:sp>
        <p:nvSpPr>
          <p:cNvPr id="387" name="Google Shape;387;p34"/>
          <p:cNvSpPr txBox="1">
            <a:spLocks noGrp="1"/>
          </p:cNvSpPr>
          <p:nvPr>
            <p:ph type="body" idx="1"/>
          </p:nvPr>
        </p:nvSpPr>
        <p:spPr>
          <a:xfrm>
            <a:off x="437548" y="1602894"/>
            <a:ext cx="9978000" cy="4871478"/>
          </a:xfrm>
          <a:prstGeom prst="rect">
            <a:avLst/>
          </a:prstGeom>
          <a:noFill/>
          <a:ln>
            <a:noFill/>
          </a:ln>
        </p:spPr>
        <p:txBody>
          <a:bodyPr spcFirstLastPara="1" wrap="square" lIns="0" tIns="0" rIns="0" bIns="0" anchor="t" anchorCtr="0">
            <a:noAutofit/>
          </a:bodyPr>
          <a:lstStyle/>
          <a:p>
            <a:pPr marL="0" lvl="0" indent="0" algn="l" rtl="0">
              <a:lnSpc>
                <a:spcPct val="101931"/>
              </a:lnSpc>
              <a:spcBef>
                <a:spcPts val="800"/>
              </a:spcBef>
              <a:spcAft>
                <a:spcPts val="0"/>
              </a:spcAft>
              <a:buClr>
                <a:schemeClr val="dk1"/>
              </a:buClr>
              <a:buSzPts val="1100"/>
              <a:buFont typeface="Arial"/>
              <a:buNone/>
            </a:pPr>
            <a:endParaRPr sz="1600" b="1" dirty="0">
              <a:solidFill>
                <a:srgbClr val="000099"/>
              </a:solidFill>
            </a:endParaRPr>
          </a:p>
          <a:p>
            <a:pPr marL="134533" lvl="0" indent="-20231" algn="l" rtl="0">
              <a:lnSpc>
                <a:spcPct val="100000"/>
              </a:lnSpc>
              <a:spcBef>
                <a:spcPts val="0"/>
              </a:spcBef>
              <a:spcAft>
                <a:spcPts val="0"/>
              </a:spcAft>
              <a:buClr>
                <a:srgbClr val="C9122B"/>
              </a:buClr>
              <a:buSzPts val="1800"/>
              <a:buFont typeface="Merriweather Sans"/>
              <a:buNone/>
            </a:pPr>
            <a:endParaRPr dirty="0"/>
          </a:p>
          <a:p>
            <a:pPr marL="134533" lvl="0" indent="-20231" algn="l" rtl="0">
              <a:lnSpc>
                <a:spcPct val="100000"/>
              </a:lnSpc>
              <a:spcBef>
                <a:spcPts val="0"/>
              </a:spcBef>
              <a:spcAft>
                <a:spcPts val="0"/>
              </a:spcAft>
              <a:buClr>
                <a:srgbClr val="C9122B"/>
              </a:buClr>
              <a:buSzPts val="1800"/>
              <a:buFont typeface="Merriweather Sans"/>
              <a:buNone/>
            </a:pPr>
            <a:endParaRPr dirty="0"/>
          </a:p>
          <a:p>
            <a:pPr marL="134533" lvl="0" indent="-20231" algn="l" rtl="0">
              <a:lnSpc>
                <a:spcPct val="100000"/>
              </a:lnSpc>
              <a:spcBef>
                <a:spcPts val="0"/>
              </a:spcBef>
              <a:spcAft>
                <a:spcPts val="0"/>
              </a:spcAft>
              <a:buClr>
                <a:srgbClr val="C9122B"/>
              </a:buClr>
              <a:buSzPts val="1800"/>
              <a:buFont typeface="Merriweather Sans"/>
              <a:buNone/>
            </a:pPr>
            <a:endParaRPr dirty="0"/>
          </a:p>
          <a:p>
            <a:pPr marL="134533" lvl="0" indent="-20231" algn="l" rtl="0">
              <a:lnSpc>
                <a:spcPct val="100000"/>
              </a:lnSpc>
              <a:spcBef>
                <a:spcPts val="0"/>
              </a:spcBef>
              <a:spcAft>
                <a:spcPts val="0"/>
              </a:spcAft>
              <a:buClr>
                <a:srgbClr val="C9122B"/>
              </a:buClr>
              <a:buSzPts val="1800"/>
              <a:buFont typeface="Merriweather Sans"/>
              <a:buNone/>
            </a:pPr>
            <a:endParaRPr dirty="0"/>
          </a:p>
          <a:p>
            <a:pPr marL="0" lvl="0" indent="0" algn="l" rtl="0">
              <a:lnSpc>
                <a:spcPct val="100000"/>
              </a:lnSpc>
              <a:spcBef>
                <a:spcPts val="0"/>
              </a:spcBef>
              <a:spcAft>
                <a:spcPts val="0"/>
              </a:spcAft>
              <a:buClr>
                <a:srgbClr val="C9122B"/>
              </a:buClr>
              <a:buSzPts val="1800"/>
              <a:buFont typeface="Merriweather Sans"/>
              <a:buNone/>
            </a:pPr>
            <a:endParaRPr sz="1600" dirty="0"/>
          </a:p>
        </p:txBody>
      </p:sp>
      <p:sp>
        <p:nvSpPr>
          <p:cNvPr id="3" name="TextBox 2">
            <a:extLst>
              <a:ext uri="{FF2B5EF4-FFF2-40B4-BE49-F238E27FC236}">
                <a16:creationId xmlns:a16="http://schemas.microsoft.com/office/drawing/2014/main" id="{762B0D31-0381-F5F5-764A-22B1B8CD5D50}"/>
              </a:ext>
            </a:extLst>
          </p:cNvPr>
          <p:cNvSpPr txBox="1"/>
          <p:nvPr/>
        </p:nvSpPr>
        <p:spPr>
          <a:xfrm>
            <a:off x="352424" y="1257300"/>
            <a:ext cx="11144852" cy="5078313"/>
          </a:xfrm>
          <a:prstGeom prst="rect">
            <a:avLst/>
          </a:prstGeom>
          <a:noFill/>
        </p:spPr>
        <p:txBody>
          <a:bodyPr wrap="square">
            <a:spAutoFit/>
          </a:bodyPr>
          <a:lstStyle/>
          <a:p>
            <a:r>
              <a:rPr lang="en-GB" sz="1200" dirty="0">
                <a:effectLst/>
                <a:latin typeface="Arial" panose="020B0604020202020204" pitchFamily="34" charset="0"/>
                <a:ea typeface="Times New Roman" panose="02020603050405020304" pitchFamily="18" charset="0"/>
              </a:rPr>
              <a:t>The Case for Support is an internal document that provides the platform for messaging and communication to stakeholders based on an attempt to understand what motivates supporters and how the charity can encourage greater engagement.</a:t>
            </a:r>
            <a:r>
              <a:rPr lang="en-GB" sz="1200" dirty="0">
                <a:latin typeface="Times New Roman" panose="02020603050405020304" pitchFamily="18" charset="0"/>
                <a:ea typeface="Times New Roman" panose="02020603050405020304" pitchFamily="18" charset="0"/>
              </a:rPr>
              <a:t> </a:t>
            </a:r>
            <a:r>
              <a:rPr lang="en-GB" sz="1200" dirty="0">
                <a:effectLst/>
                <a:latin typeface="Arial" panose="020B0604020202020204" pitchFamily="34" charset="0"/>
                <a:ea typeface="Times New Roman" panose="02020603050405020304" pitchFamily="18" charset="0"/>
              </a:rPr>
              <a:t>The Case for Support can be used for framing all forms of communication including</a:t>
            </a:r>
            <a:r>
              <a:rPr lang="en-GB" sz="1200" dirty="0">
                <a:latin typeface="Arial" panose="020B0604020202020204" pitchFamily="34" charset="0"/>
                <a:ea typeface="Times New Roman" panose="02020603050405020304" pitchFamily="18" charset="0"/>
              </a:rPr>
              <a:t>: </a:t>
            </a:r>
            <a:r>
              <a:rPr lang="en-GB" sz="1200" u="none" strike="noStrike" dirty="0">
                <a:effectLst/>
                <a:latin typeface="Arial" panose="020B0604020202020204" pitchFamily="34" charset="0"/>
                <a:ea typeface="Times New Roman" panose="02020603050405020304" pitchFamily="18" charset="0"/>
              </a:rPr>
              <a:t>Press release, Website copy, Social media content, Fundraising asks.</a:t>
            </a:r>
            <a:endParaRPr lang="en-GB" sz="1200" u="none" strike="noStrike" dirty="0">
              <a:effectLst/>
              <a:latin typeface="Times New Roman" panose="02020603050405020304" pitchFamily="18" charset="0"/>
              <a:ea typeface="Times New Roman" panose="02020603050405020304" pitchFamily="18" charset="0"/>
            </a:endParaRPr>
          </a:p>
          <a:p>
            <a:r>
              <a:rPr lang="en-GB" sz="1200" dirty="0">
                <a:effectLst/>
                <a:latin typeface="Arial" panose="020B0604020202020204" pitchFamily="34" charset="0"/>
                <a:ea typeface="Times New Roman" panose="02020603050405020304" pitchFamily="18" charset="0"/>
              </a:rPr>
              <a:t> </a:t>
            </a:r>
            <a:endParaRPr lang="en-GB" sz="1200" dirty="0">
              <a:effectLst/>
              <a:latin typeface="Times New Roman" panose="02020603050405020304" pitchFamily="18" charset="0"/>
              <a:ea typeface="Times New Roman" panose="02020603050405020304" pitchFamily="18" charset="0"/>
            </a:endParaRPr>
          </a:p>
          <a:p>
            <a:r>
              <a:rPr lang="en-GB" sz="1200" b="1" dirty="0">
                <a:solidFill>
                  <a:srgbClr val="000000"/>
                </a:solidFill>
                <a:effectLst/>
                <a:latin typeface="Arial" panose="020B0604020202020204" pitchFamily="34" charset="0"/>
                <a:ea typeface="Times New Roman" panose="02020603050405020304" pitchFamily="18" charset="0"/>
              </a:rPr>
              <a:t>Who are we?</a:t>
            </a:r>
          </a:p>
          <a:p>
            <a:endParaRPr lang="en-GB" sz="1200" dirty="0">
              <a:effectLst/>
              <a:latin typeface="Times New Roman" panose="02020603050405020304" pitchFamily="18" charset="0"/>
              <a:ea typeface="Times New Roman" panose="02020603050405020304" pitchFamily="18" charset="0"/>
            </a:endParaRPr>
          </a:p>
          <a:p>
            <a:r>
              <a:rPr lang="en-GB" sz="1200" dirty="0">
                <a:solidFill>
                  <a:srgbClr val="000000"/>
                </a:solidFill>
                <a:effectLst/>
                <a:latin typeface="Arial" panose="020B0604020202020204" pitchFamily="34" charset="0"/>
                <a:ea typeface="Times New Roman" panose="02020603050405020304" pitchFamily="18" charset="0"/>
              </a:rPr>
              <a:t>XXX is a non-profit organisation that provides vital support to unpaid carers in the Harrow community. </a:t>
            </a:r>
            <a:endParaRPr lang="en-GB" sz="1200" dirty="0">
              <a:effectLst/>
              <a:latin typeface="Times New Roman" panose="02020603050405020304" pitchFamily="18" charset="0"/>
              <a:ea typeface="Times New Roman" panose="02020603050405020304" pitchFamily="18" charset="0"/>
            </a:endParaRPr>
          </a:p>
          <a:p>
            <a:r>
              <a:rPr lang="en-GB" sz="1200" dirty="0">
                <a:effectLst/>
                <a:latin typeface="Times New Roman" panose="02020603050405020304" pitchFamily="18" charset="0"/>
                <a:ea typeface="Times New Roman" panose="02020603050405020304" pitchFamily="18" charset="0"/>
              </a:rPr>
              <a:t> </a:t>
            </a:r>
          </a:p>
          <a:p>
            <a:r>
              <a:rPr lang="en-GB" sz="1200" dirty="0">
                <a:solidFill>
                  <a:srgbClr val="000000"/>
                </a:solidFill>
                <a:effectLst/>
                <a:latin typeface="Arial" panose="020B0604020202020204" pitchFamily="34" charset="0"/>
                <a:ea typeface="Times New Roman" panose="02020603050405020304" pitchFamily="18" charset="0"/>
              </a:rPr>
              <a:t>Our goal is to ‘to improve the wellbeing and resilience of carers of all ages and backgrounds</a:t>
            </a:r>
            <a:r>
              <a:rPr lang="en-GB" sz="1200" dirty="0">
                <a:latin typeface="Times New Roman" panose="02020603050405020304" pitchFamily="18" charset="0"/>
                <a:ea typeface="Times New Roman" panose="02020603050405020304" pitchFamily="18" charset="0"/>
              </a:rPr>
              <a:t> </a:t>
            </a:r>
            <a:r>
              <a:rPr lang="en-GB" sz="1200" dirty="0">
                <a:solidFill>
                  <a:srgbClr val="000000"/>
                </a:solidFill>
                <a:effectLst/>
                <a:latin typeface="Arial" panose="020B0604020202020204" pitchFamily="34" charset="0"/>
                <a:ea typeface="Times New Roman" panose="02020603050405020304" pitchFamily="18" charset="0"/>
              </a:rPr>
              <a:t>so that they can continue to provide support for the people they care for without compromising</a:t>
            </a:r>
            <a:r>
              <a:rPr lang="en-GB" sz="1200" dirty="0">
                <a:effectLst/>
                <a:latin typeface="Times New Roman" panose="02020603050405020304" pitchFamily="18" charset="0"/>
                <a:ea typeface="Times New Roman" panose="02020603050405020304" pitchFamily="18" charset="0"/>
              </a:rPr>
              <a:t> </a:t>
            </a:r>
            <a:r>
              <a:rPr lang="en-GB" sz="1200" dirty="0">
                <a:solidFill>
                  <a:srgbClr val="000000"/>
                </a:solidFill>
                <a:effectLst/>
                <a:latin typeface="Arial" panose="020B0604020202020204" pitchFamily="34" charset="0"/>
                <a:ea typeface="Times New Roman" panose="02020603050405020304" pitchFamily="18" charset="0"/>
              </a:rPr>
              <a:t>their own health, social networks and ability to contribute to society.’</a:t>
            </a:r>
            <a:r>
              <a:rPr lang="en-GB" sz="1200" dirty="0">
                <a:latin typeface="Times New Roman" panose="02020603050405020304" pitchFamily="18" charset="0"/>
                <a:ea typeface="Times New Roman" panose="02020603050405020304" pitchFamily="18" charset="0"/>
              </a:rPr>
              <a:t>  </a:t>
            </a:r>
            <a:r>
              <a:rPr lang="en-GB" sz="1200" dirty="0">
                <a:solidFill>
                  <a:srgbClr val="000000"/>
                </a:solidFill>
                <a:effectLst/>
                <a:latin typeface="Arial" panose="020B0604020202020204" pitchFamily="34" charset="0"/>
                <a:ea typeface="Times New Roman" panose="02020603050405020304" pitchFamily="18" charset="0"/>
              </a:rPr>
              <a:t>XXX provides a range of services that are designed to meet the diverse needs of carers in our community. We offer information and advice, counselling services, activity programmes, employment support, practical help, training, and social activities that help carers to maintain their own well-being and build resilience. </a:t>
            </a:r>
            <a:r>
              <a:rPr lang="en-GB" sz="1200" dirty="0">
                <a:latin typeface="Times New Roman" panose="02020603050405020304" pitchFamily="18" charset="0"/>
                <a:ea typeface="Times New Roman" panose="02020603050405020304" pitchFamily="18" charset="0"/>
              </a:rPr>
              <a:t>  </a:t>
            </a:r>
            <a:r>
              <a:rPr lang="en-GB" sz="1200" dirty="0">
                <a:solidFill>
                  <a:srgbClr val="000000"/>
                </a:solidFill>
                <a:effectLst/>
                <a:latin typeface="Arial" panose="020B0604020202020204" pitchFamily="34" charset="0"/>
                <a:ea typeface="Times New Roman" panose="02020603050405020304" pitchFamily="18" charset="0"/>
              </a:rPr>
              <a:t>We are uniquely positioned to offer specialist advice and signpost both carers and the people they care for on to relevant specialised sources of support in Harrow.’</a:t>
            </a:r>
            <a:endParaRPr lang="en-GB" sz="1200" dirty="0">
              <a:effectLst/>
              <a:latin typeface="Times New Roman" panose="02020603050405020304" pitchFamily="18" charset="0"/>
              <a:ea typeface="Times New Roman" panose="02020603050405020304" pitchFamily="18" charset="0"/>
            </a:endParaRPr>
          </a:p>
          <a:p>
            <a:r>
              <a:rPr lang="en-GB" sz="1200" dirty="0">
                <a:effectLst/>
                <a:latin typeface="Arial" panose="020B0604020202020204" pitchFamily="34" charset="0"/>
                <a:ea typeface="Times New Roman" panose="02020603050405020304" pitchFamily="18" charset="0"/>
              </a:rPr>
              <a:t> </a:t>
            </a:r>
            <a:endParaRPr lang="en-GB" sz="1200" dirty="0">
              <a:effectLst/>
              <a:latin typeface="Times New Roman" panose="02020603050405020304" pitchFamily="18" charset="0"/>
              <a:ea typeface="Times New Roman" panose="02020603050405020304" pitchFamily="18" charset="0"/>
            </a:endParaRPr>
          </a:p>
          <a:p>
            <a:r>
              <a:rPr lang="en-GB" sz="1200" b="1" dirty="0">
                <a:solidFill>
                  <a:srgbClr val="000000"/>
                </a:solidFill>
                <a:effectLst/>
                <a:latin typeface="Arial" panose="020B0604020202020204" pitchFamily="34" charset="0"/>
                <a:ea typeface="Times New Roman" panose="02020603050405020304" pitchFamily="18" charset="0"/>
              </a:rPr>
              <a:t>Work with us </a:t>
            </a:r>
            <a:endParaRPr lang="en-GB" sz="1200" dirty="0">
              <a:effectLst/>
              <a:latin typeface="Times New Roman" panose="02020603050405020304" pitchFamily="18" charset="0"/>
              <a:ea typeface="Times New Roman" panose="02020603050405020304" pitchFamily="18" charset="0"/>
            </a:endParaRPr>
          </a:p>
          <a:p>
            <a:r>
              <a:rPr lang="en-GB" sz="1200" b="1" dirty="0">
                <a:effectLst/>
                <a:latin typeface="Arial" panose="020B0604020202020204" pitchFamily="34" charset="0"/>
                <a:ea typeface="Times New Roman" panose="02020603050405020304" pitchFamily="18" charset="0"/>
              </a:rPr>
              <a:t> </a:t>
            </a:r>
            <a:endParaRPr lang="en-GB" sz="1200" dirty="0">
              <a:effectLst/>
              <a:latin typeface="Times New Roman" panose="02020603050405020304" pitchFamily="18" charset="0"/>
              <a:ea typeface="Times New Roman" panose="02020603050405020304" pitchFamily="18" charset="0"/>
            </a:endParaRPr>
          </a:p>
          <a:p>
            <a:r>
              <a:rPr lang="en-GB" sz="1200" dirty="0">
                <a:solidFill>
                  <a:srgbClr val="000000"/>
                </a:solidFill>
                <a:effectLst/>
                <a:latin typeface="Arial" panose="020B0604020202020204" pitchFamily="34" charset="0"/>
                <a:ea typeface="Times New Roman" panose="02020603050405020304" pitchFamily="18" charset="0"/>
              </a:rPr>
              <a:t>Working together we can realise the vision of a friendly, supportive and positive community Harrow where unpaid carers are recognised, supported and cared for in turn. Together we have the power to make a significant impact on the lives of unpaid carers in our community. With your support, we can provide vital services that enable carers to continue caring with confidence and dignity. </a:t>
            </a:r>
            <a:r>
              <a:rPr lang="en-GB" sz="1200" dirty="0">
                <a:latin typeface="Times New Roman" panose="02020603050405020304" pitchFamily="18" charset="0"/>
                <a:ea typeface="Times New Roman" panose="02020603050405020304" pitchFamily="18" charset="0"/>
              </a:rPr>
              <a:t> </a:t>
            </a:r>
            <a:r>
              <a:rPr lang="en-GB" sz="1200" dirty="0">
                <a:solidFill>
                  <a:srgbClr val="000000"/>
                </a:solidFill>
                <a:effectLst/>
                <a:latin typeface="Arial" panose="020B0604020202020204" pitchFamily="34" charset="0"/>
                <a:ea typeface="Times New Roman" panose="02020603050405020304" pitchFamily="18" charset="0"/>
              </a:rPr>
              <a:t>In partnership we can support over 5000 carers and their families every year.</a:t>
            </a:r>
            <a:endParaRPr lang="en-GB" sz="1200" dirty="0">
              <a:effectLst/>
              <a:latin typeface="Times New Roman" panose="02020603050405020304" pitchFamily="18" charset="0"/>
              <a:ea typeface="Times New Roman" panose="02020603050405020304" pitchFamily="18" charset="0"/>
            </a:endParaRPr>
          </a:p>
          <a:p>
            <a:r>
              <a:rPr lang="en-GB" sz="1200" dirty="0">
                <a:effectLst/>
                <a:latin typeface="Arial" panose="020B0604020202020204" pitchFamily="34" charset="0"/>
                <a:ea typeface="Times New Roman" panose="02020603050405020304" pitchFamily="18" charset="0"/>
              </a:rPr>
              <a:t> </a:t>
            </a:r>
            <a:endParaRPr lang="en-GB" sz="1200" dirty="0">
              <a:effectLst/>
              <a:latin typeface="Times New Roman" panose="02020603050405020304" pitchFamily="18" charset="0"/>
              <a:ea typeface="Times New Roman" panose="02020603050405020304" pitchFamily="18" charset="0"/>
            </a:endParaRPr>
          </a:p>
          <a:p>
            <a:r>
              <a:rPr lang="en-GB" sz="1200" b="1" dirty="0">
                <a:solidFill>
                  <a:srgbClr val="000000"/>
                </a:solidFill>
                <a:effectLst/>
                <a:latin typeface="Arial" panose="020B0604020202020204" pitchFamily="34" charset="0"/>
                <a:ea typeface="Times New Roman" panose="02020603050405020304" pitchFamily="18" charset="0"/>
              </a:rPr>
              <a:t>Join our family of supporters</a:t>
            </a:r>
            <a:endParaRPr lang="en-GB" sz="1200" dirty="0">
              <a:effectLst/>
              <a:latin typeface="Times New Roman" panose="02020603050405020304" pitchFamily="18" charset="0"/>
              <a:ea typeface="Times New Roman" panose="02020603050405020304" pitchFamily="18" charset="0"/>
            </a:endParaRPr>
          </a:p>
          <a:p>
            <a:r>
              <a:rPr lang="en-GB" sz="1200" dirty="0">
                <a:effectLst/>
                <a:latin typeface="Arial" panose="020B0604020202020204" pitchFamily="34" charset="0"/>
                <a:ea typeface="Times New Roman" panose="02020603050405020304" pitchFamily="18" charset="0"/>
              </a:rPr>
              <a:t> </a:t>
            </a:r>
            <a:endParaRPr lang="en-GB" sz="1200" dirty="0">
              <a:effectLst/>
              <a:latin typeface="Times New Roman" panose="02020603050405020304" pitchFamily="18" charset="0"/>
              <a:ea typeface="Times New Roman" panose="02020603050405020304" pitchFamily="18" charset="0"/>
            </a:endParaRPr>
          </a:p>
          <a:p>
            <a:r>
              <a:rPr lang="en-GB" sz="1200" dirty="0">
                <a:solidFill>
                  <a:srgbClr val="000000"/>
                </a:solidFill>
                <a:effectLst/>
                <a:latin typeface="Arial" panose="020B0604020202020204" pitchFamily="34" charset="0"/>
                <a:ea typeface="Times New Roman" panose="02020603050405020304" pitchFamily="18" charset="0"/>
              </a:rPr>
              <a:t>Our supporters love XXX because they know that we provide essential support to carers in our community, helping them to maintain their own well-being while providing care to others.</a:t>
            </a:r>
            <a:r>
              <a:rPr lang="en-GB" sz="1200" dirty="0">
                <a:latin typeface="Times New Roman" panose="02020603050405020304" pitchFamily="18" charset="0"/>
                <a:ea typeface="Times New Roman" panose="02020603050405020304" pitchFamily="18" charset="0"/>
              </a:rPr>
              <a:t> </a:t>
            </a:r>
            <a:r>
              <a:rPr lang="en-GB" sz="1200" dirty="0">
                <a:solidFill>
                  <a:srgbClr val="000000"/>
                </a:solidFill>
                <a:effectLst/>
                <a:latin typeface="Arial" panose="020B0604020202020204" pitchFamily="34" charset="0"/>
                <a:ea typeface="Times New Roman" panose="02020603050405020304" pitchFamily="18" charset="0"/>
              </a:rPr>
              <a:t>People from across Harrow and beyond join us because they want to see our community thrive and for no one to go unnoticed and unsupported. We are already accomplishing so much, and with your support we can make even more progress, encouraging those working as carers know that there is a broader community family supporting them.</a:t>
            </a:r>
            <a:endParaRPr lang="en-GB" sz="1200" dirty="0">
              <a:effectLst/>
              <a:latin typeface="Times New Roman" panose="02020603050405020304" pitchFamily="18" charset="0"/>
              <a:ea typeface="Times New Roman" panose="02020603050405020304" pitchFamily="18" charset="0"/>
            </a:endParaRPr>
          </a:p>
          <a:p>
            <a:r>
              <a:rPr lang="en-GB" sz="1200" dirty="0">
                <a:effectLst/>
                <a:latin typeface="Arial" panose="020B0604020202020204" pitchFamily="34" charset="0"/>
                <a:ea typeface="Times New Roman" panose="02020603050405020304" pitchFamily="18" charset="0"/>
              </a:rPr>
              <a:t> </a:t>
            </a:r>
            <a:endParaRPr lang="en-GB" sz="1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713425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sp>
        <p:nvSpPr>
          <p:cNvPr id="386" name="Google Shape;386;p34"/>
          <p:cNvSpPr txBox="1">
            <a:spLocks noGrp="1"/>
          </p:cNvSpPr>
          <p:nvPr>
            <p:ph type="title"/>
          </p:nvPr>
        </p:nvSpPr>
        <p:spPr>
          <a:xfrm>
            <a:off x="352424" y="813563"/>
            <a:ext cx="11315100" cy="333027"/>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Case for Support</a:t>
            </a:r>
            <a:endParaRPr dirty="0"/>
          </a:p>
        </p:txBody>
      </p:sp>
      <p:sp>
        <p:nvSpPr>
          <p:cNvPr id="387" name="Google Shape;387;p34"/>
          <p:cNvSpPr txBox="1">
            <a:spLocks noGrp="1"/>
          </p:cNvSpPr>
          <p:nvPr>
            <p:ph type="body" idx="1"/>
          </p:nvPr>
        </p:nvSpPr>
        <p:spPr>
          <a:xfrm>
            <a:off x="437548" y="1602894"/>
            <a:ext cx="9978000" cy="4871478"/>
          </a:xfrm>
          <a:prstGeom prst="rect">
            <a:avLst/>
          </a:prstGeom>
          <a:noFill/>
          <a:ln>
            <a:noFill/>
          </a:ln>
        </p:spPr>
        <p:txBody>
          <a:bodyPr spcFirstLastPara="1" wrap="square" lIns="0" tIns="0" rIns="0" bIns="0" anchor="t" anchorCtr="0">
            <a:noAutofit/>
          </a:bodyPr>
          <a:lstStyle/>
          <a:p>
            <a:pPr marL="0" lvl="0" indent="0" algn="l" rtl="0">
              <a:lnSpc>
                <a:spcPct val="101931"/>
              </a:lnSpc>
              <a:spcBef>
                <a:spcPts val="800"/>
              </a:spcBef>
              <a:spcAft>
                <a:spcPts val="0"/>
              </a:spcAft>
              <a:buClr>
                <a:schemeClr val="dk1"/>
              </a:buClr>
              <a:buSzPts val="1100"/>
              <a:buFont typeface="Arial"/>
              <a:buNone/>
            </a:pPr>
            <a:endParaRPr sz="1600" b="1" dirty="0">
              <a:solidFill>
                <a:srgbClr val="000099"/>
              </a:solidFill>
            </a:endParaRPr>
          </a:p>
          <a:p>
            <a:pPr marL="134533" lvl="0" indent="-20231" algn="l" rtl="0">
              <a:lnSpc>
                <a:spcPct val="100000"/>
              </a:lnSpc>
              <a:spcBef>
                <a:spcPts val="0"/>
              </a:spcBef>
              <a:spcAft>
                <a:spcPts val="0"/>
              </a:spcAft>
              <a:buClr>
                <a:srgbClr val="C9122B"/>
              </a:buClr>
              <a:buSzPts val="1800"/>
              <a:buFont typeface="Merriweather Sans"/>
              <a:buNone/>
            </a:pPr>
            <a:endParaRPr dirty="0"/>
          </a:p>
          <a:p>
            <a:pPr marL="134533" lvl="0" indent="-20231" algn="l" rtl="0">
              <a:lnSpc>
                <a:spcPct val="100000"/>
              </a:lnSpc>
              <a:spcBef>
                <a:spcPts val="0"/>
              </a:spcBef>
              <a:spcAft>
                <a:spcPts val="0"/>
              </a:spcAft>
              <a:buClr>
                <a:srgbClr val="C9122B"/>
              </a:buClr>
              <a:buSzPts val="1800"/>
              <a:buFont typeface="Merriweather Sans"/>
              <a:buNone/>
            </a:pPr>
            <a:endParaRPr dirty="0"/>
          </a:p>
          <a:p>
            <a:pPr marL="134533" lvl="0" indent="-20231" algn="l" rtl="0">
              <a:lnSpc>
                <a:spcPct val="100000"/>
              </a:lnSpc>
              <a:spcBef>
                <a:spcPts val="0"/>
              </a:spcBef>
              <a:spcAft>
                <a:spcPts val="0"/>
              </a:spcAft>
              <a:buClr>
                <a:srgbClr val="C9122B"/>
              </a:buClr>
              <a:buSzPts val="1800"/>
              <a:buFont typeface="Merriweather Sans"/>
              <a:buNone/>
            </a:pPr>
            <a:endParaRPr dirty="0"/>
          </a:p>
          <a:p>
            <a:pPr marL="134533" lvl="0" indent="-20231" algn="l" rtl="0">
              <a:lnSpc>
                <a:spcPct val="100000"/>
              </a:lnSpc>
              <a:spcBef>
                <a:spcPts val="0"/>
              </a:spcBef>
              <a:spcAft>
                <a:spcPts val="0"/>
              </a:spcAft>
              <a:buClr>
                <a:srgbClr val="C9122B"/>
              </a:buClr>
              <a:buSzPts val="1800"/>
              <a:buFont typeface="Merriweather Sans"/>
              <a:buNone/>
            </a:pPr>
            <a:endParaRPr dirty="0"/>
          </a:p>
          <a:p>
            <a:pPr marL="0" lvl="0" indent="0" algn="l" rtl="0">
              <a:lnSpc>
                <a:spcPct val="100000"/>
              </a:lnSpc>
              <a:spcBef>
                <a:spcPts val="0"/>
              </a:spcBef>
              <a:spcAft>
                <a:spcPts val="0"/>
              </a:spcAft>
              <a:buClr>
                <a:srgbClr val="C9122B"/>
              </a:buClr>
              <a:buSzPts val="1800"/>
              <a:buFont typeface="Merriweather Sans"/>
              <a:buNone/>
            </a:pPr>
            <a:endParaRPr sz="1600" dirty="0"/>
          </a:p>
        </p:txBody>
      </p:sp>
      <p:sp>
        <p:nvSpPr>
          <p:cNvPr id="3" name="TextBox 2">
            <a:extLst>
              <a:ext uri="{FF2B5EF4-FFF2-40B4-BE49-F238E27FC236}">
                <a16:creationId xmlns:a16="http://schemas.microsoft.com/office/drawing/2014/main" id="{762B0D31-0381-F5F5-764A-22B1B8CD5D50}"/>
              </a:ext>
            </a:extLst>
          </p:cNvPr>
          <p:cNvSpPr txBox="1"/>
          <p:nvPr/>
        </p:nvSpPr>
        <p:spPr>
          <a:xfrm>
            <a:off x="352424" y="1542984"/>
            <a:ext cx="11144852" cy="4154984"/>
          </a:xfrm>
          <a:prstGeom prst="rect">
            <a:avLst/>
          </a:prstGeom>
          <a:noFill/>
        </p:spPr>
        <p:txBody>
          <a:bodyPr wrap="square">
            <a:spAutoFit/>
          </a:bodyPr>
          <a:lstStyle/>
          <a:p>
            <a:r>
              <a:rPr lang="en-GB" sz="1200" b="1" dirty="0">
                <a:solidFill>
                  <a:srgbClr val="000000"/>
                </a:solidFill>
                <a:effectLst/>
                <a:latin typeface="+mj-lt"/>
                <a:ea typeface="Times New Roman" panose="02020603050405020304" pitchFamily="18" charset="0"/>
              </a:rPr>
              <a:t>We’ll work for you too</a:t>
            </a:r>
            <a:endParaRPr lang="en-GB" sz="1200" dirty="0">
              <a:effectLst/>
              <a:latin typeface="+mj-lt"/>
              <a:ea typeface="Times New Roman" panose="02020603050405020304" pitchFamily="18" charset="0"/>
            </a:endParaRPr>
          </a:p>
          <a:p>
            <a:r>
              <a:rPr lang="en-GB" sz="1200" dirty="0">
                <a:effectLst/>
                <a:latin typeface="+mj-lt"/>
                <a:ea typeface="Times New Roman" panose="02020603050405020304" pitchFamily="18" charset="0"/>
              </a:rPr>
              <a:t> </a:t>
            </a:r>
          </a:p>
          <a:p>
            <a:r>
              <a:rPr lang="en-GB" sz="1200" dirty="0">
                <a:solidFill>
                  <a:srgbClr val="000000"/>
                </a:solidFill>
                <a:effectLst/>
                <a:latin typeface="+mj-lt"/>
                <a:ea typeface="Times New Roman" panose="02020603050405020304" pitchFamily="18" charset="0"/>
              </a:rPr>
              <a:t>Our small, efficient team will keep you informed and up-to-speed with everything that is happening in the charity. You’ll regularly receive updates of the activity that we’re doing directly and through our amazing support workers.</a:t>
            </a:r>
            <a:r>
              <a:rPr lang="en-GB" sz="1200" dirty="0">
                <a:latin typeface="+mj-lt"/>
                <a:ea typeface="Times New Roman" panose="02020603050405020304" pitchFamily="18" charset="0"/>
              </a:rPr>
              <a:t> </a:t>
            </a:r>
            <a:r>
              <a:rPr lang="en-GB" sz="1200" dirty="0">
                <a:solidFill>
                  <a:srgbClr val="000000"/>
                </a:solidFill>
                <a:effectLst/>
                <a:latin typeface="+mj-lt"/>
                <a:ea typeface="Times New Roman" panose="02020603050405020304" pitchFamily="18" charset="0"/>
              </a:rPr>
              <a:t>We’ll inform you of the latest developments and exciting progress that is being made every day, and how our people are making a difference through your support.</a:t>
            </a:r>
            <a:r>
              <a:rPr lang="en-GB" sz="1200" dirty="0">
                <a:latin typeface="+mj-lt"/>
                <a:ea typeface="Times New Roman" panose="02020603050405020304" pitchFamily="18" charset="0"/>
              </a:rPr>
              <a:t> </a:t>
            </a:r>
            <a:r>
              <a:rPr lang="en-GB" sz="1200" dirty="0">
                <a:solidFill>
                  <a:srgbClr val="000000"/>
                </a:solidFill>
                <a:effectLst/>
                <a:latin typeface="+mj-lt"/>
                <a:ea typeface="Times New Roman" panose="02020603050405020304" pitchFamily="18" charset="0"/>
              </a:rPr>
              <a:t>They’ll be a chance to meet the team every year in-person or virtually when we publish our Impact Report. And we’ll never forget to thank you for your time and financial support, and recognise your commitmen</a:t>
            </a:r>
            <a:r>
              <a:rPr lang="en-GB" sz="1200" dirty="0">
                <a:latin typeface="+mj-lt"/>
                <a:ea typeface="Times New Roman" panose="02020603050405020304" pitchFamily="18" charset="0"/>
              </a:rPr>
              <a:t>t to our work together.</a:t>
            </a:r>
            <a:endParaRPr lang="en-GB" sz="1200" dirty="0">
              <a:effectLst/>
              <a:latin typeface="+mj-lt"/>
              <a:ea typeface="Times New Roman" panose="02020603050405020304" pitchFamily="18" charset="0"/>
            </a:endParaRPr>
          </a:p>
          <a:p>
            <a:r>
              <a:rPr lang="en-GB" sz="1200" dirty="0">
                <a:effectLst/>
                <a:latin typeface="+mj-lt"/>
                <a:ea typeface="Times New Roman" panose="02020603050405020304" pitchFamily="18" charset="0"/>
              </a:rPr>
              <a:t> </a:t>
            </a:r>
          </a:p>
          <a:p>
            <a:r>
              <a:rPr lang="en-GB" sz="1200" b="1" dirty="0">
                <a:solidFill>
                  <a:srgbClr val="000000"/>
                </a:solidFill>
                <a:effectLst/>
                <a:latin typeface="+mj-lt"/>
                <a:ea typeface="Times New Roman" panose="02020603050405020304" pitchFamily="18" charset="0"/>
              </a:rPr>
              <a:t>How can you support us?</a:t>
            </a:r>
            <a:endParaRPr lang="en-GB" sz="1200" dirty="0">
              <a:effectLst/>
              <a:latin typeface="+mj-lt"/>
              <a:ea typeface="Times New Roman" panose="02020603050405020304" pitchFamily="18" charset="0"/>
            </a:endParaRPr>
          </a:p>
          <a:p>
            <a:r>
              <a:rPr lang="en-GB" sz="1200" dirty="0">
                <a:effectLst/>
                <a:latin typeface="+mj-lt"/>
                <a:ea typeface="Times New Roman" panose="02020603050405020304" pitchFamily="18" charset="0"/>
              </a:rPr>
              <a:t> </a:t>
            </a:r>
          </a:p>
          <a:p>
            <a:r>
              <a:rPr lang="en-GB" sz="1200" dirty="0">
                <a:solidFill>
                  <a:srgbClr val="000000"/>
                </a:solidFill>
                <a:effectLst/>
                <a:latin typeface="+mj-lt"/>
                <a:ea typeface="Times New Roman" panose="02020603050405020304" pitchFamily="18" charset="0"/>
              </a:rPr>
              <a:t>Sign up to our newsletter and follow us on Facebook, Twitter or Instagram to keep up to date with our work and discover more offers of how to get involved including volunteering opportunities. </a:t>
            </a:r>
            <a:r>
              <a:rPr lang="en-GB" sz="1200" dirty="0">
                <a:latin typeface="+mj-lt"/>
                <a:ea typeface="Times New Roman" panose="02020603050405020304" pitchFamily="18" charset="0"/>
              </a:rPr>
              <a:t> </a:t>
            </a:r>
            <a:r>
              <a:rPr lang="en-GB" sz="1200" dirty="0">
                <a:solidFill>
                  <a:srgbClr val="000000"/>
                </a:solidFill>
                <a:effectLst/>
                <a:latin typeface="+mj-lt"/>
                <a:ea typeface="Times New Roman" panose="02020603050405020304" pitchFamily="18" charset="0"/>
              </a:rPr>
              <a:t>Spread the word through liking and sharing our social media content, introduce your friends and network to our work, and let us know what more we can do to inform and inspire you.</a:t>
            </a:r>
            <a:r>
              <a:rPr lang="en-GB" sz="1200" dirty="0">
                <a:latin typeface="+mj-lt"/>
                <a:ea typeface="Times New Roman" panose="02020603050405020304" pitchFamily="18" charset="0"/>
              </a:rPr>
              <a:t>  </a:t>
            </a:r>
            <a:r>
              <a:rPr lang="en-GB" sz="1200" dirty="0">
                <a:solidFill>
                  <a:srgbClr val="000000"/>
                </a:solidFill>
                <a:effectLst/>
                <a:latin typeface="+mj-lt"/>
                <a:ea typeface="Times New Roman" panose="02020603050405020304" pitchFamily="18" charset="0"/>
              </a:rPr>
              <a:t>We would love for you to donate to our work and it is easy to give a one-off donation or simply sign up for a regular monthly donation of whatever amount is best for you. Or perhaps make a larger donation directly towards our community work or annual grant giving round?</a:t>
            </a:r>
            <a:r>
              <a:rPr lang="en-GB" sz="1200" dirty="0">
                <a:latin typeface="+mj-lt"/>
                <a:ea typeface="Times New Roman" panose="02020603050405020304" pitchFamily="18" charset="0"/>
              </a:rPr>
              <a:t>  </a:t>
            </a:r>
            <a:r>
              <a:rPr lang="en-GB" sz="1200" dirty="0">
                <a:solidFill>
                  <a:srgbClr val="000000"/>
                </a:solidFill>
                <a:effectLst/>
                <a:latin typeface="+mj-lt"/>
                <a:ea typeface="Times New Roman" panose="02020603050405020304" pitchFamily="18" charset="0"/>
              </a:rPr>
              <a:t>For the long-term sustainability of our mission, would you consider leaving a gift in your will?</a:t>
            </a:r>
            <a:r>
              <a:rPr lang="en-GB" sz="1200" dirty="0">
                <a:latin typeface="+mj-lt"/>
                <a:ea typeface="Times New Roman" panose="02020603050405020304" pitchFamily="18" charset="0"/>
              </a:rPr>
              <a:t> </a:t>
            </a:r>
            <a:r>
              <a:rPr lang="en-GB" sz="1200" dirty="0">
                <a:solidFill>
                  <a:srgbClr val="000000"/>
                </a:solidFill>
                <a:effectLst/>
                <a:latin typeface="+mj-lt"/>
                <a:ea typeface="Times New Roman" panose="02020603050405020304" pitchFamily="18" charset="0"/>
              </a:rPr>
              <a:t>Consider recommending us to your workplace for them to hear more about our Corporate Partner opportunities.</a:t>
            </a:r>
            <a:endParaRPr lang="en-GB" sz="1200" dirty="0">
              <a:effectLst/>
              <a:latin typeface="+mj-lt"/>
              <a:ea typeface="Times New Roman" panose="02020603050405020304" pitchFamily="18" charset="0"/>
            </a:endParaRPr>
          </a:p>
          <a:p>
            <a:r>
              <a:rPr lang="en-GB" sz="1200" b="1" dirty="0">
                <a:effectLst/>
                <a:latin typeface="+mj-lt"/>
                <a:ea typeface="Times New Roman" panose="02020603050405020304" pitchFamily="18" charset="0"/>
              </a:rPr>
              <a:t> </a:t>
            </a:r>
            <a:endParaRPr lang="en-GB" sz="1200" dirty="0">
              <a:effectLst/>
              <a:latin typeface="+mj-lt"/>
              <a:ea typeface="Times New Roman" panose="02020603050405020304" pitchFamily="18" charset="0"/>
            </a:endParaRPr>
          </a:p>
          <a:p>
            <a:r>
              <a:rPr lang="en-GB" sz="1200" b="1" dirty="0">
                <a:solidFill>
                  <a:srgbClr val="000000"/>
                </a:solidFill>
                <a:effectLst/>
                <a:latin typeface="+mj-lt"/>
                <a:ea typeface="Times New Roman" panose="02020603050405020304" pitchFamily="18" charset="0"/>
              </a:rPr>
              <a:t>What do you get in return from us?</a:t>
            </a:r>
            <a:endParaRPr lang="en-GB" sz="1200" dirty="0">
              <a:effectLst/>
              <a:latin typeface="+mj-lt"/>
              <a:ea typeface="Times New Roman" panose="02020603050405020304" pitchFamily="18" charset="0"/>
            </a:endParaRPr>
          </a:p>
          <a:p>
            <a:r>
              <a:rPr lang="en-GB" sz="1200" dirty="0">
                <a:effectLst/>
                <a:latin typeface="+mj-lt"/>
                <a:ea typeface="Times New Roman" panose="02020603050405020304" pitchFamily="18" charset="0"/>
              </a:rPr>
              <a:t> </a:t>
            </a:r>
          </a:p>
          <a:p>
            <a:r>
              <a:rPr lang="en-GB" sz="1200" dirty="0">
                <a:solidFill>
                  <a:srgbClr val="000000"/>
                </a:solidFill>
                <a:effectLst/>
                <a:latin typeface="+mj-lt"/>
                <a:ea typeface="Times New Roman" panose="02020603050405020304" pitchFamily="18" charset="0"/>
              </a:rPr>
              <a:t>You will become a part of our vibrant, growing, XXX community, giving you the assurance and peace of mind that your contribution is making a positive difference to the people of Harrow</a:t>
            </a:r>
            <a:r>
              <a:rPr lang="en-GB" sz="1200" dirty="0">
                <a:latin typeface="+mj-lt"/>
                <a:ea typeface="Times New Roman" panose="02020603050405020304" pitchFamily="18" charset="0"/>
              </a:rPr>
              <a:t>.  </a:t>
            </a:r>
            <a:r>
              <a:rPr lang="en-GB" sz="1200" dirty="0">
                <a:solidFill>
                  <a:srgbClr val="000000"/>
                </a:solidFill>
                <a:effectLst/>
                <a:latin typeface="+mj-lt"/>
                <a:ea typeface="Times New Roman" panose="02020603050405020304" pitchFamily="18" charset="0"/>
              </a:rPr>
              <a:t>So much good is already happening to turn the tide towards Harrow becoming a place where hardworking carers are loved and supported.</a:t>
            </a:r>
            <a:r>
              <a:rPr lang="en-GB" sz="1200" dirty="0">
                <a:latin typeface="+mj-lt"/>
                <a:ea typeface="Times New Roman" panose="02020603050405020304" pitchFamily="18" charset="0"/>
              </a:rPr>
              <a:t>  </a:t>
            </a:r>
            <a:r>
              <a:rPr lang="en-GB" sz="1200" dirty="0">
                <a:solidFill>
                  <a:srgbClr val="000000"/>
                </a:solidFill>
                <a:effectLst/>
                <a:latin typeface="+mj-lt"/>
                <a:ea typeface="Times New Roman" panose="02020603050405020304" pitchFamily="18" charset="0"/>
              </a:rPr>
              <a:t>Join us, and together as a community, we can make change happen - your local carers need you!</a:t>
            </a:r>
            <a:endParaRPr lang="en-GB" sz="1200" dirty="0">
              <a:effectLst/>
              <a:latin typeface="+mj-lt"/>
              <a:ea typeface="Times New Roman" panose="02020603050405020304" pitchFamily="18" charset="0"/>
            </a:endParaRPr>
          </a:p>
          <a:p>
            <a:r>
              <a:rPr lang="en-GB" sz="1200" dirty="0">
                <a:effectLst/>
                <a:latin typeface="Arial" panose="020B0604020202020204" pitchFamily="34" charset="0"/>
                <a:ea typeface="Times New Roman" panose="02020603050405020304" pitchFamily="18" charset="0"/>
              </a:rPr>
              <a:t> </a:t>
            </a:r>
            <a:endParaRPr lang="en-GB" sz="1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0779478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g12b0ee0048f_0_2"/>
          <p:cNvSpPr txBox="1">
            <a:spLocks noGrp="1"/>
          </p:cNvSpPr>
          <p:nvPr>
            <p:ph type="title"/>
          </p:nvPr>
        </p:nvSpPr>
        <p:spPr>
          <a:xfrm>
            <a:off x="401400" y="2924950"/>
            <a:ext cx="4966500" cy="10080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400"/>
              <a:buNone/>
            </a:pPr>
            <a:r>
              <a:rPr lang="en-US" dirty="0"/>
              <a:t>Audiences</a:t>
            </a:r>
            <a:endParaRPr dirty="0"/>
          </a:p>
        </p:txBody>
      </p:sp>
      <p:sp>
        <p:nvSpPr>
          <p:cNvPr id="206" name="Google Shape;206;g12b0ee0048f_0_2"/>
          <p:cNvSpPr txBox="1">
            <a:spLocks noGrp="1"/>
          </p:cNvSpPr>
          <p:nvPr>
            <p:ph type="body" idx="2"/>
          </p:nvPr>
        </p:nvSpPr>
        <p:spPr>
          <a:xfrm>
            <a:off x="0" y="6381549"/>
            <a:ext cx="5769300" cy="3111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200"/>
              <a:buNone/>
            </a:pPr>
            <a:r>
              <a:rPr lang="en-US"/>
              <a:t>Bayes Business School (formerly Cass)</a:t>
            </a:r>
            <a:endParaRPr/>
          </a:p>
        </p:txBody>
      </p:sp>
    </p:spTree>
    <p:extLst>
      <p:ext uri="{BB962C8B-B14F-4D97-AF65-F5344CB8AC3E}">
        <p14:creationId xmlns:p14="http://schemas.microsoft.com/office/powerpoint/2010/main" val="9355925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sp>
        <p:nvSpPr>
          <p:cNvPr id="386" name="Google Shape;386;p34"/>
          <p:cNvSpPr txBox="1">
            <a:spLocks noGrp="1"/>
          </p:cNvSpPr>
          <p:nvPr>
            <p:ph type="title"/>
          </p:nvPr>
        </p:nvSpPr>
        <p:spPr>
          <a:xfrm>
            <a:off x="352424" y="813563"/>
            <a:ext cx="11315100" cy="333027"/>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Segmentation</a:t>
            </a:r>
            <a:endParaRPr dirty="0"/>
          </a:p>
        </p:txBody>
      </p:sp>
      <p:sp>
        <p:nvSpPr>
          <p:cNvPr id="387" name="Google Shape;387;p34"/>
          <p:cNvSpPr txBox="1">
            <a:spLocks noGrp="1"/>
          </p:cNvSpPr>
          <p:nvPr>
            <p:ph type="body" idx="1"/>
          </p:nvPr>
        </p:nvSpPr>
        <p:spPr>
          <a:xfrm>
            <a:off x="437548" y="1602894"/>
            <a:ext cx="9978000" cy="1556930"/>
          </a:xfrm>
          <a:prstGeom prst="rect">
            <a:avLst/>
          </a:prstGeom>
          <a:noFill/>
          <a:ln>
            <a:noFill/>
          </a:ln>
        </p:spPr>
        <p:txBody>
          <a:bodyPr spcFirstLastPara="1" wrap="square" lIns="0" tIns="0" rIns="0" bIns="0" anchor="t" anchorCtr="0">
            <a:noAutofit/>
          </a:bodyPr>
          <a:lstStyle/>
          <a:p>
            <a:pPr marL="0" lvl="0" indent="0" algn="l" rtl="0">
              <a:lnSpc>
                <a:spcPct val="101931"/>
              </a:lnSpc>
              <a:spcBef>
                <a:spcPts val="800"/>
              </a:spcBef>
              <a:spcAft>
                <a:spcPts val="0"/>
              </a:spcAft>
              <a:buClr>
                <a:schemeClr val="dk1"/>
              </a:buClr>
              <a:buSzPts val="1100"/>
              <a:buFont typeface="Arial"/>
              <a:buNone/>
            </a:pPr>
            <a:endParaRPr sz="1600" b="1" dirty="0">
              <a:solidFill>
                <a:srgbClr val="000099"/>
              </a:solidFill>
            </a:endParaRPr>
          </a:p>
          <a:p>
            <a:pPr marL="134533" lvl="0" indent="-20231" algn="l" rtl="0">
              <a:lnSpc>
                <a:spcPct val="100000"/>
              </a:lnSpc>
              <a:spcBef>
                <a:spcPts val="0"/>
              </a:spcBef>
              <a:spcAft>
                <a:spcPts val="0"/>
              </a:spcAft>
              <a:buClr>
                <a:srgbClr val="C9122B"/>
              </a:buClr>
              <a:buSzPts val="1800"/>
              <a:buFont typeface="Merriweather Sans"/>
              <a:buNone/>
            </a:pPr>
            <a:endParaRPr dirty="0"/>
          </a:p>
          <a:p>
            <a:pPr marL="134533" lvl="0" indent="-20231" algn="l" rtl="0">
              <a:lnSpc>
                <a:spcPct val="100000"/>
              </a:lnSpc>
              <a:spcBef>
                <a:spcPts val="0"/>
              </a:spcBef>
              <a:spcAft>
                <a:spcPts val="0"/>
              </a:spcAft>
              <a:buClr>
                <a:srgbClr val="C9122B"/>
              </a:buClr>
              <a:buSzPts val="1800"/>
              <a:buFont typeface="Merriweather Sans"/>
              <a:buNone/>
            </a:pPr>
            <a:endParaRPr dirty="0"/>
          </a:p>
          <a:p>
            <a:pPr marL="134533" lvl="0" indent="-20231" algn="l" rtl="0">
              <a:lnSpc>
                <a:spcPct val="100000"/>
              </a:lnSpc>
              <a:spcBef>
                <a:spcPts val="0"/>
              </a:spcBef>
              <a:spcAft>
                <a:spcPts val="0"/>
              </a:spcAft>
              <a:buClr>
                <a:srgbClr val="C9122B"/>
              </a:buClr>
              <a:buSzPts val="1800"/>
              <a:buFont typeface="Merriweather Sans"/>
              <a:buNone/>
            </a:pPr>
            <a:endParaRPr dirty="0"/>
          </a:p>
          <a:p>
            <a:pPr marL="134533" lvl="0" indent="-20231" algn="l" rtl="0">
              <a:lnSpc>
                <a:spcPct val="100000"/>
              </a:lnSpc>
              <a:spcBef>
                <a:spcPts val="0"/>
              </a:spcBef>
              <a:spcAft>
                <a:spcPts val="0"/>
              </a:spcAft>
              <a:buClr>
                <a:srgbClr val="C9122B"/>
              </a:buClr>
              <a:buSzPts val="1800"/>
              <a:buFont typeface="Merriweather Sans"/>
              <a:buNone/>
            </a:pPr>
            <a:endParaRPr dirty="0"/>
          </a:p>
          <a:p>
            <a:pPr marL="0" lvl="0" indent="0" algn="l" rtl="0">
              <a:lnSpc>
                <a:spcPct val="100000"/>
              </a:lnSpc>
              <a:spcBef>
                <a:spcPts val="0"/>
              </a:spcBef>
              <a:spcAft>
                <a:spcPts val="0"/>
              </a:spcAft>
              <a:buClr>
                <a:srgbClr val="C9122B"/>
              </a:buClr>
              <a:buSzPts val="1800"/>
              <a:buFont typeface="Merriweather Sans"/>
              <a:buNone/>
            </a:pPr>
            <a:endParaRPr sz="1600" dirty="0"/>
          </a:p>
        </p:txBody>
      </p:sp>
      <p:sp>
        <p:nvSpPr>
          <p:cNvPr id="3" name="TextBox 2">
            <a:extLst>
              <a:ext uri="{FF2B5EF4-FFF2-40B4-BE49-F238E27FC236}">
                <a16:creationId xmlns:a16="http://schemas.microsoft.com/office/drawing/2014/main" id="{762B0D31-0381-F5F5-764A-22B1B8CD5D50}"/>
              </a:ext>
            </a:extLst>
          </p:cNvPr>
          <p:cNvSpPr txBox="1"/>
          <p:nvPr/>
        </p:nvSpPr>
        <p:spPr>
          <a:xfrm>
            <a:off x="352424" y="1188387"/>
            <a:ext cx="11144852" cy="1971437"/>
          </a:xfrm>
          <a:prstGeom prst="rect">
            <a:avLst/>
          </a:prstGeom>
          <a:noFill/>
        </p:spPr>
        <p:txBody>
          <a:bodyPr wrap="square">
            <a:spAutoFit/>
          </a:bodyPr>
          <a:lstStyle/>
          <a:p>
            <a:r>
              <a:rPr lang="en-GB" sz="1600" dirty="0">
                <a:effectLst/>
                <a:latin typeface="Arial" panose="020B0604020202020204" pitchFamily="34" charset="0"/>
                <a:ea typeface="Times New Roman" panose="02020603050405020304" pitchFamily="18" charset="0"/>
              </a:rPr>
              <a:t>Consider the types of supporter and stakeholder you need to target for each part of the mission of the charity.  Segment those groups by:</a:t>
            </a:r>
            <a:endParaRPr lang="en-GB" sz="1600" dirty="0">
              <a:effectLst/>
              <a:latin typeface="Times New Roman" panose="02020603050405020304" pitchFamily="18" charset="0"/>
              <a:ea typeface="Times New Roman" panose="02020603050405020304" pitchFamily="18" charset="0"/>
            </a:endParaRPr>
          </a:p>
          <a:p>
            <a:r>
              <a:rPr lang="en-GB" sz="1800" dirty="0">
                <a:effectLst/>
                <a:latin typeface="Arial" panose="020B0604020202020204" pitchFamily="34" charset="0"/>
                <a:ea typeface="Times New Roman" panose="02020603050405020304" pitchFamily="18" charset="0"/>
              </a:rPr>
              <a:t> </a:t>
            </a:r>
            <a:endParaRPr lang="en-GB" sz="800" dirty="0">
              <a:effectLst/>
              <a:latin typeface="Times New Roman" panose="02020603050405020304" pitchFamily="18" charset="0"/>
              <a:ea typeface="Times New Roman" panose="02020603050405020304" pitchFamily="18" charset="0"/>
            </a:endParaRPr>
          </a:p>
          <a:p>
            <a:pPr marL="342900" lvl="0" indent="-342900">
              <a:lnSpc>
                <a:spcPct val="115000"/>
              </a:lnSpc>
              <a:buFont typeface="Arial" panose="020B0604020202020204" pitchFamily="34" charset="0"/>
              <a:buChar char="●"/>
            </a:pPr>
            <a:r>
              <a:rPr lang="en-GB" sz="1600" u="none" strike="noStrike" dirty="0">
                <a:effectLst/>
                <a:latin typeface="Arial" panose="020B0604020202020204" pitchFamily="34" charset="0"/>
                <a:ea typeface="Times New Roman" panose="02020603050405020304" pitchFamily="18" charset="0"/>
              </a:rPr>
              <a:t>Demographics</a:t>
            </a:r>
            <a:endParaRPr lang="en-GB" sz="1600" u="none" strike="noStrike" dirty="0">
              <a:effectLst/>
              <a:latin typeface="Times New Roman" panose="02020603050405020304" pitchFamily="18" charset="0"/>
              <a:ea typeface="Times New Roman" panose="02020603050405020304" pitchFamily="18" charset="0"/>
            </a:endParaRPr>
          </a:p>
          <a:p>
            <a:pPr marL="342900" lvl="0" indent="-342900">
              <a:lnSpc>
                <a:spcPct val="115000"/>
              </a:lnSpc>
              <a:buFont typeface="Arial" panose="020B0604020202020204" pitchFamily="34" charset="0"/>
              <a:buChar char="●"/>
            </a:pPr>
            <a:r>
              <a:rPr lang="en-GB" sz="1600" u="none" strike="noStrike" dirty="0">
                <a:effectLst/>
                <a:latin typeface="Arial" panose="020B0604020202020204" pitchFamily="34" charset="0"/>
                <a:ea typeface="Times New Roman" panose="02020603050405020304" pitchFamily="18" charset="0"/>
              </a:rPr>
              <a:t>Psychographics</a:t>
            </a:r>
            <a:endParaRPr lang="en-GB" sz="1600" u="none" strike="noStrike" dirty="0">
              <a:effectLst/>
              <a:latin typeface="Times New Roman" panose="02020603050405020304" pitchFamily="18" charset="0"/>
              <a:ea typeface="Times New Roman" panose="02020603050405020304" pitchFamily="18" charset="0"/>
            </a:endParaRPr>
          </a:p>
          <a:p>
            <a:pPr marL="342900" lvl="0" indent="-342900">
              <a:lnSpc>
                <a:spcPct val="115000"/>
              </a:lnSpc>
              <a:buFont typeface="Arial" panose="020B0604020202020204" pitchFamily="34" charset="0"/>
              <a:buChar char="●"/>
            </a:pPr>
            <a:r>
              <a:rPr lang="en-GB" sz="1600" u="none" strike="noStrike" dirty="0">
                <a:effectLst/>
                <a:latin typeface="Arial" panose="020B0604020202020204" pitchFamily="34" charset="0"/>
                <a:ea typeface="Times New Roman" panose="02020603050405020304" pitchFamily="18" charset="0"/>
              </a:rPr>
              <a:t>Behavioural characteristics</a:t>
            </a:r>
            <a:endParaRPr lang="en-GB" sz="1600" u="none" strike="noStrike" dirty="0">
              <a:effectLst/>
              <a:latin typeface="Times New Roman" panose="02020603050405020304" pitchFamily="18" charset="0"/>
              <a:ea typeface="Times New Roman" panose="02020603050405020304" pitchFamily="18" charset="0"/>
            </a:endParaRPr>
          </a:p>
          <a:p>
            <a:pPr marL="342900" lvl="0" indent="-342900">
              <a:lnSpc>
                <a:spcPct val="115000"/>
              </a:lnSpc>
              <a:buFont typeface="Arial" panose="020B0604020202020204" pitchFamily="34" charset="0"/>
              <a:buChar char="●"/>
            </a:pPr>
            <a:r>
              <a:rPr lang="en-GB" sz="1600" u="none" strike="noStrike" dirty="0">
                <a:effectLst/>
                <a:latin typeface="Arial" panose="020B0604020202020204" pitchFamily="34" charset="0"/>
                <a:ea typeface="Times New Roman" panose="02020603050405020304" pitchFamily="18" charset="0"/>
              </a:rPr>
              <a:t>Geography</a:t>
            </a:r>
            <a:endParaRPr lang="en-GB" sz="1600" u="none" strike="noStrike" dirty="0">
              <a:effectLst/>
              <a:latin typeface="Times New Roman" panose="02020603050405020304" pitchFamily="18" charset="0"/>
              <a:ea typeface="Times New Roman" panose="02020603050405020304" pitchFamily="18" charset="0"/>
            </a:endParaRPr>
          </a:p>
        </p:txBody>
      </p:sp>
      <p:pic>
        <p:nvPicPr>
          <p:cNvPr id="6148" name="Picture 4" descr="Market segmentation: What it is, Types &amp; Examples | QuestionPro">
            <a:extLst>
              <a:ext uri="{FF2B5EF4-FFF2-40B4-BE49-F238E27FC236}">
                <a16:creationId xmlns:a16="http://schemas.microsoft.com/office/drawing/2014/main" id="{C6B00EB3-4467-E803-5B80-B157A0108C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0067" y="1752600"/>
            <a:ext cx="5485271" cy="4876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36002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g12b0ee0048f_0_2"/>
          <p:cNvSpPr txBox="1">
            <a:spLocks noGrp="1"/>
          </p:cNvSpPr>
          <p:nvPr>
            <p:ph type="title"/>
          </p:nvPr>
        </p:nvSpPr>
        <p:spPr>
          <a:xfrm>
            <a:off x="401400" y="2924950"/>
            <a:ext cx="4966500" cy="10080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400"/>
              <a:buNone/>
            </a:pPr>
            <a:r>
              <a:rPr lang="en-US" dirty="0"/>
              <a:t>Personas</a:t>
            </a:r>
            <a:endParaRPr dirty="0"/>
          </a:p>
        </p:txBody>
      </p:sp>
      <p:sp>
        <p:nvSpPr>
          <p:cNvPr id="206" name="Google Shape;206;g12b0ee0048f_0_2"/>
          <p:cNvSpPr txBox="1">
            <a:spLocks noGrp="1"/>
          </p:cNvSpPr>
          <p:nvPr>
            <p:ph type="body" idx="2"/>
          </p:nvPr>
        </p:nvSpPr>
        <p:spPr>
          <a:xfrm>
            <a:off x="0" y="6381549"/>
            <a:ext cx="5769300" cy="3111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200"/>
              <a:buNone/>
            </a:pPr>
            <a:r>
              <a:rPr lang="en-US"/>
              <a:t>Bayes Business School (formerly Cass)</a:t>
            </a:r>
            <a:endParaRPr/>
          </a:p>
        </p:txBody>
      </p:sp>
    </p:spTree>
    <p:extLst>
      <p:ext uri="{BB962C8B-B14F-4D97-AF65-F5344CB8AC3E}">
        <p14:creationId xmlns:p14="http://schemas.microsoft.com/office/powerpoint/2010/main" val="1342101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sp>
        <p:nvSpPr>
          <p:cNvPr id="386" name="Google Shape;386;p34"/>
          <p:cNvSpPr txBox="1">
            <a:spLocks noGrp="1"/>
          </p:cNvSpPr>
          <p:nvPr>
            <p:ph type="title"/>
          </p:nvPr>
        </p:nvSpPr>
        <p:spPr>
          <a:xfrm>
            <a:off x="352424" y="813563"/>
            <a:ext cx="11315100" cy="333027"/>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Segmentation</a:t>
            </a:r>
            <a:endParaRPr dirty="0"/>
          </a:p>
        </p:txBody>
      </p:sp>
      <p:sp>
        <p:nvSpPr>
          <p:cNvPr id="387" name="Google Shape;387;p34"/>
          <p:cNvSpPr txBox="1">
            <a:spLocks noGrp="1"/>
          </p:cNvSpPr>
          <p:nvPr>
            <p:ph type="body" idx="1"/>
          </p:nvPr>
        </p:nvSpPr>
        <p:spPr>
          <a:xfrm>
            <a:off x="437548" y="1602894"/>
            <a:ext cx="9978000" cy="1556930"/>
          </a:xfrm>
          <a:prstGeom prst="rect">
            <a:avLst/>
          </a:prstGeom>
          <a:noFill/>
          <a:ln>
            <a:noFill/>
          </a:ln>
        </p:spPr>
        <p:txBody>
          <a:bodyPr spcFirstLastPara="1" wrap="square" lIns="0" tIns="0" rIns="0" bIns="0" anchor="t" anchorCtr="0">
            <a:noAutofit/>
          </a:bodyPr>
          <a:lstStyle/>
          <a:p>
            <a:pPr marL="0" lvl="0" indent="0" algn="l" rtl="0">
              <a:lnSpc>
                <a:spcPct val="101931"/>
              </a:lnSpc>
              <a:spcBef>
                <a:spcPts val="800"/>
              </a:spcBef>
              <a:spcAft>
                <a:spcPts val="0"/>
              </a:spcAft>
              <a:buClr>
                <a:schemeClr val="dk1"/>
              </a:buClr>
              <a:buSzPts val="1100"/>
              <a:buFont typeface="Arial"/>
              <a:buNone/>
            </a:pPr>
            <a:endParaRPr sz="1600" b="1" dirty="0">
              <a:solidFill>
                <a:srgbClr val="000099"/>
              </a:solidFill>
            </a:endParaRPr>
          </a:p>
          <a:p>
            <a:pPr marL="134533" lvl="0" indent="-20231" algn="l" rtl="0">
              <a:lnSpc>
                <a:spcPct val="100000"/>
              </a:lnSpc>
              <a:spcBef>
                <a:spcPts val="0"/>
              </a:spcBef>
              <a:spcAft>
                <a:spcPts val="0"/>
              </a:spcAft>
              <a:buClr>
                <a:srgbClr val="C9122B"/>
              </a:buClr>
              <a:buSzPts val="1800"/>
              <a:buFont typeface="Merriweather Sans"/>
              <a:buNone/>
            </a:pPr>
            <a:endParaRPr dirty="0"/>
          </a:p>
          <a:p>
            <a:pPr marL="134533" lvl="0" indent="-20231" algn="l" rtl="0">
              <a:lnSpc>
                <a:spcPct val="100000"/>
              </a:lnSpc>
              <a:spcBef>
                <a:spcPts val="0"/>
              </a:spcBef>
              <a:spcAft>
                <a:spcPts val="0"/>
              </a:spcAft>
              <a:buClr>
                <a:srgbClr val="C9122B"/>
              </a:buClr>
              <a:buSzPts val="1800"/>
              <a:buFont typeface="Merriweather Sans"/>
              <a:buNone/>
            </a:pPr>
            <a:endParaRPr dirty="0"/>
          </a:p>
          <a:p>
            <a:pPr marL="134533" lvl="0" indent="-20231" algn="l" rtl="0">
              <a:lnSpc>
                <a:spcPct val="100000"/>
              </a:lnSpc>
              <a:spcBef>
                <a:spcPts val="0"/>
              </a:spcBef>
              <a:spcAft>
                <a:spcPts val="0"/>
              </a:spcAft>
              <a:buClr>
                <a:srgbClr val="C9122B"/>
              </a:buClr>
              <a:buSzPts val="1800"/>
              <a:buFont typeface="Merriweather Sans"/>
              <a:buNone/>
            </a:pPr>
            <a:endParaRPr dirty="0"/>
          </a:p>
          <a:p>
            <a:pPr marL="134533" lvl="0" indent="-20231" algn="l" rtl="0">
              <a:lnSpc>
                <a:spcPct val="100000"/>
              </a:lnSpc>
              <a:spcBef>
                <a:spcPts val="0"/>
              </a:spcBef>
              <a:spcAft>
                <a:spcPts val="0"/>
              </a:spcAft>
              <a:buClr>
                <a:srgbClr val="C9122B"/>
              </a:buClr>
              <a:buSzPts val="1800"/>
              <a:buFont typeface="Merriweather Sans"/>
              <a:buNone/>
            </a:pPr>
            <a:endParaRPr dirty="0"/>
          </a:p>
          <a:p>
            <a:pPr marL="0" lvl="0" indent="0" algn="l" rtl="0">
              <a:lnSpc>
                <a:spcPct val="100000"/>
              </a:lnSpc>
              <a:spcBef>
                <a:spcPts val="0"/>
              </a:spcBef>
              <a:spcAft>
                <a:spcPts val="0"/>
              </a:spcAft>
              <a:buClr>
                <a:srgbClr val="C9122B"/>
              </a:buClr>
              <a:buSzPts val="1800"/>
              <a:buFont typeface="Merriweather Sans"/>
              <a:buNone/>
            </a:pPr>
            <a:endParaRPr sz="1600" dirty="0"/>
          </a:p>
        </p:txBody>
      </p:sp>
      <p:sp>
        <p:nvSpPr>
          <p:cNvPr id="3" name="TextBox 2">
            <a:extLst>
              <a:ext uri="{FF2B5EF4-FFF2-40B4-BE49-F238E27FC236}">
                <a16:creationId xmlns:a16="http://schemas.microsoft.com/office/drawing/2014/main" id="{762B0D31-0381-F5F5-764A-22B1B8CD5D50}"/>
              </a:ext>
            </a:extLst>
          </p:cNvPr>
          <p:cNvSpPr txBox="1"/>
          <p:nvPr/>
        </p:nvSpPr>
        <p:spPr>
          <a:xfrm>
            <a:off x="352424" y="1188387"/>
            <a:ext cx="11144852" cy="3547253"/>
          </a:xfrm>
          <a:prstGeom prst="rect">
            <a:avLst/>
          </a:prstGeom>
          <a:noFill/>
        </p:spPr>
        <p:txBody>
          <a:bodyPr wrap="square">
            <a:spAutoFit/>
          </a:bodyPr>
          <a:lstStyle/>
          <a:p>
            <a:r>
              <a:rPr lang="en-GB" sz="1600" dirty="0">
                <a:effectLst/>
                <a:latin typeface="Arial" panose="020B0604020202020204" pitchFamily="34" charset="0"/>
                <a:ea typeface="Times New Roman" panose="02020603050405020304" pitchFamily="18" charset="0"/>
              </a:rPr>
              <a:t>Consider creating characters who broadly represent the different segments of your audience. You can consider: </a:t>
            </a:r>
            <a:endParaRPr lang="en-GB" sz="1600" dirty="0">
              <a:effectLst/>
              <a:latin typeface="Times New Roman" panose="02020603050405020304" pitchFamily="18" charset="0"/>
              <a:ea typeface="Times New Roman" panose="02020603050405020304" pitchFamily="18" charset="0"/>
            </a:endParaRPr>
          </a:p>
          <a:p>
            <a:r>
              <a:rPr lang="en-GB" sz="1800" dirty="0">
                <a:effectLst/>
                <a:latin typeface="Arial" panose="020B0604020202020204" pitchFamily="34" charset="0"/>
                <a:ea typeface="Times New Roman" panose="02020603050405020304" pitchFamily="18" charset="0"/>
              </a:rPr>
              <a:t> </a:t>
            </a:r>
          </a:p>
          <a:p>
            <a:endParaRPr lang="en-GB" sz="800" dirty="0">
              <a:effectLst/>
              <a:latin typeface="Times New Roman" panose="02020603050405020304" pitchFamily="18" charset="0"/>
              <a:ea typeface="Times New Roman" panose="02020603050405020304" pitchFamily="18" charset="0"/>
            </a:endParaRPr>
          </a:p>
          <a:p>
            <a:pPr marL="342900" lvl="0" indent="-342900">
              <a:lnSpc>
                <a:spcPct val="115000"/>
              </a:lnSpc>
              <a:buFont typeface="Arial" panose="020B0604020202020204" pitchFamily="34" charset="0"/>
              <a:buChar char="●"/>
            </a:pPr>
            <a:r>
              <a:rPr lang="en-GB" sz="1600" u="none" strike="noStrike" dirty="0">
                <a:effectLst/>
                <a:latin typeface="Arial" panose="020B0604020202020204" pitchFamily="34" charset="0"/>
                <a:ea typeface="Times New Roman" panose="02020603050405020304" pitchFamily="18" charset="0"/>
              </a:rPr>
              <a:t>Name</a:t>
            </a:r>
          </a:p>
          <a:p>
            <a:pPr marL="342900" lvl="0" indent="-342900">
              <a:lnSpc>
                <a:spcPct val="115000"/>
              </a:lnSpc>
              <a:buFont typeface="Arial" panose="020B0604020202020204" pitchFamily="34" charset="0"/>
              <a:buChar char="●"/>
            </a:pPr>
            <a:r>
              <a:rPr lang="en-GB" sz="1600" dirty="0">
                <a:latin typeface="Arial" panose="020B0604020202020204" pitchFamily="34" charset="0"/>
                <a:ea typeface="Times New Roman" panose="02020603050405020304" pitchFamily="18" charset="0"/>
              </a:rPr>
              <a:t>Age</a:t>
            </a:r>
          </a:p>
          <a:p>
            <a:pPr marL="342900" lvl="0" indent="-342900">
              <a:lnSpc>
                <a:spcPct val="115000"/>
              </a:lnSpc>
              <a:buFont typeface="Arial" panose="020B0604020202020204" pitchFamily="34" charset="0"/>
              <a:buChar char="●"/>
            </a:pPr>
            <a:r>
              <a:rPr lang="en-GB" sz="1600" u="none" strike="noStrike" dirty="0">
                <a:effectLst/>
                <a:latin typeface="Arial" panose="020B0604020202020204" pitchFamily="34" charset="0"/>
                <a:ea typeface="Times New Roman" panose="02020603050405020304" pitchFamily="18" charset="0"/>
              </a:rPr>
              <a:t>Location</a:t>
            </a:r>
          </a:p>
          <a:p>
            <a:pPr marL="342900" lvl="0" indent="-342900">
              <a:lnSpc>
                <a:spcPct val="115000"/>
              </a:lnSpc>
              <a:buFont typeface="Arial" panose="020B0604020202020204" pitchFamily="34" charset="0"/>
              <a:buChar char="●"/>
            </a:pPr>
            <a:r>
              <a:rPr lang="en-GB" sz="1600" dirty="0">
                <a:latin typeface="Arial" panose="020B0604020202020204" pitchFamily="34" charset="0"/>
                <a:ea typeface="Times New Roman" panose="02020603050405020304" pitchFamily="18" charset="0"/>
              </a:rPr>
              <a:t>Job</a:t>
            </a:r>
          </a:p>
          <a:p>
            <a:pPr marL="342900" lvl="0" indent="-342900">
              <a:lnSpc>
                <a:spcPct val="115000"/>
              </a:lnSpc>
              <a:buFont typeface="Arial" panose="020B0604020202020204" pitchFamily="34" charset="0"/>
              <a:buChar char="●"/>
            </a:pPr>
            <a:r>
              <a:rPr lang="en-GB" sz="1600" u="none" strike="noStrike" dirty="0">
                <a:effectLst/>
                <a:latin typeface="Arial" panose="020B0604020202020204" pitchFamily="34" charset="0"/>
                <a:ea typeface="Times New Roman" panose="02020603050405020304" pitchFamily="18" charset="0"/>
              </a:rPr>
              <a:t>Family lifecycle</a:t>
            </a:r>
          </a:p>
          <a:p>
            <a:pPr marL="342900" lvl="0" indent="-342900">
              <a:lnSpc>
                <a:spcPct val="115000"/>
              </a:lnSpc>
              <a:buFont typeface="Arial" panose="020B0604020202020204" pitchFamily="34" charset="0"/>
              <a:buChar char="●"/>
            </a:pPr>
            <a:r>
              <a:rPr lang="en-GB" sz="1600" dirty="0">
                <a:latin typeface="Arial" panose="020B0604020202020204" pitchFamily="34" charset="0"/>
                <a:ea typeface="Times New Roman" panose="02020603050405020304" pitchFamily="18" charset="0"/>
              </a:rPr>
              <a:t>Short biography</a:t>
            </a:r>
          </a:p>
          <a:p>
            <a:pPr marL="342900" lvl="0" indent="-342900">
              <a:lnSpc>
                <a:spcPct val="115000"/>
              </a:lnSpc>
              <a:buFont typeface="Arial" panose="020B0604020202020204" pitchFamily="34" charset="0"/>
              <a:buChar char="●"/>
            </a:pPr>
            <a:r>
              <a:rPr lang="en-GB" sz="1600" u="none" strike="noStrike" dirty="0">
                <a:effectLst/>
                <a:latin typeface="Arial" panose="020B0604020202020204" pitchFamily="34" charset="0"/>
                <a:ea typeface="Times New Roman" panose="02020603050405020304" pitchFamily="18" charset="0"/>
              </a:rPr>
              <a:t>Wants and Needs</a:t>
            </a:r>
          </a:p>
          <a:p>
            <a:pPr marL="342900" lvl="0" indent="-342900">
              <a:lnSpc>
                <a:spcPct val="115000"/>
              </a:lnSpc>
              <a:buFont typeface="Arial" panose="020B0604020202020204" pitchFamily="34" charset="0"/>
              <a:buChar char="●"/>
            </a:pPr>
            <a:r>
              <a:rPr lang="en-GB" sz="1600" dirty="0">
                <a:latin typeface="Arial" panose="020B0604020202020204" pitchFamily="34" charset="0"/>
                <a:ea typeface="Times New Roman" panose="02020603050405020304" pitchFamily="18" charset="0"/>
              </a:rPr>
              <a:t>Tech Level</a:t>
            </a:r>
            <a:endParaRPr lang="en-GB" sz="1600" u="none" strike="noStrike" dirty="0">
              <a:effectLst/>
              <a:latin typeface="Times New Roman" panose="02020603050405020304" pitchFamily="18" charset="0"/>
              <a:ea typeface="Times New Roman" panose="02020603050405020304" pitchFamily="18" charset="0"/>
            </a:endParaRPr>
          </a:p>
          <a:p>
            <a:pPr marL="342900" lvl="0" indent="-342900">
              <a:lnSpc>
                <a:spcPct val="115000"/>
              </a:lnSpc>
              <a:buFont typeface="Arial" panose="020B0604020202020204" pitchFamily="34" charset="0"/>
              <a:buChar char="●"/>
            </a:pPr>
            <a:r>
              <a:rPr lang="en-GB" sz="1600" u="none" strike="noStrike" dirty="0">
                <a:effectLst/>
                <a:latin typeface="Arial" panose="020B0604020202020204" pitchFamily="34" charset="0"/>
                <a:ea typeface="Times New Roman" panose="02020603050405020304" pitchFamily="18" charset="0"/>
              </a:rPr>
              <a:t>Favourite brands</a:t>
            </a:r>
            <a:endParaRPr lang="en-GB" sz="1600" u="none" strike="noStrike" dirty="0">
              <a:effectLst/>
              <a:latin typeface="Times New Roman" panose="02020603050405020304" pitchFamily="18" charset="0"/>
              <a:ea typeface="Times New Roman" panose="02020603050405020304" pitchFamily="18" charset="0"/>
            </a:endParaRPr>
          </a:p>
          <a:p>
            <a:pPr marL="342900" lvl="0" indent="-342900">
              <a:lnSpc>
                <a:spcPct val="115000"/>
              </a:lnSpc>
              <a:buFont typeface="Arial" panose="020B0604020202020204" pitchFamily="34" charset="0"/>
              <a:buChar char="●"/>
            </a:pPr>
            <a:r>
              <a:rPr lang="en-GB" sz="1600" u="none" strike="noStrike" dirty="0">
                <a:effectLst/>
                <a:latin typeface="Arial" panose="020B0604020202020204" pitchFamily="34" charset="0"/>
                <a:ea typeface="Times New Roman" panose="02020603050405020304" pitchFamily="18" charset="0"/>
              </a:rPr>
              <a:t>Frustrations</a:t>
            </a:r>
            <a:endParaRPr lang="en-GB" sz="1600" u="none" strike="noStrike" dirty="0">
              <a:effectLst/>
              <a:latin typeface="Times New Roman" panose="02020603050405020304" pitchFamily="18" charset="0"/>
              <a:ea typeface="Times New Roman" panose="02020603050405020304" pitchFamily="18" charset="0"/>
            </a:endParaRPr>
          </a:p>
        </p:txBody>
      </p:sp>
      <p:pic>
        <p:nvPicPr>
          <p:cNvPr id="2" name="image11.png" descr="A picture containing text, human face, glasses, person&#10;&#10;Description automatically generated">
            <a:extLst>
              <a:ext uri="{FF2B5EF4-FFF2-40B4-BE49-F238E27FC236}">
                <a16:creationId xmlns:a16="http://schemas.microsoft.com/office/drawing/2014/main" id="{2534EDCC-FBA8-DFAE-170A-112BDA634D3A}"/>
              </a:ext>
            </a:extLst>
          </p:cNvPr>
          <p:cNvPicPr/>
          <p:nvPr/>
        </p:nvPicPr>
        <p:blipFill>
          <a:blip r:embed="rId3"/>
          <a:srcRect/>
          <a:stretch>
            <a:fillRect/>
          </a:stretch>
        </p:blipFill>
        <p:spPr>
          <a:xfrm>
            <a:off x="3683000" y="1716929"/>
            <a:ext cx="6106160" cy="3424142"/>
          </a:xfrm>
          <a:prstGeom prst="rect">
            <a:avLst/>
          </a:prstGeom>
          <a:ln/>
        </p:spPr>
      </p:pic>
      <p:sp>
        <p:nvSpPr>
          <p:cNvPr id="4" name="TextBox 3">
            <a:extLst>
              <a:ext uri="{FF2B5EF4-FFF2-40B4-BE49-F238E27FC236}">
                <a16:creationId xmlns:a16="http://schemas.microsoft.com/office/drawing/2014/main" id="{864450A1-0911-A80E-7FFF-B85F5BE22D2F}"/>
              </a:ext>
            </a:extLst>
          </p:cNvPr>
          <p:cNvSpPr txBox="1"/>
          <p:nvPr/>
        </p:nvSpPr>
        <p:spPr>
          <a:xfrm>
            <a:off x="352424" y="5557187"/>
            <a:ext cx="9769476" cy="584775"/>
          </a:xfrm>
          <a:prstGeom prst="rect">
            <a:avLst/>
          </a:prstGeom>
          <a:noFill/>
        </p:spPr>
        <p:txBody>
          <a:bodyPr wrap="square">
            <a:spAutoFit/>
          </a:bodyPr>
          <a:lstStyle/>
          <a:p>
            <a:r>
              <a:rPr lang="en-GB" sz="1600" dirty="0">
                <a:effectLst/>
                <a:latin typeface="Arial" panose="020B0604020202020204" pitchFamily="34" charset="0"/>
                <a:ea typeface="Times New Roman" panose="02020603050405020304" pitchFamily="18" charset="0"/>
              </a:rPr>
              <a:t>This will help you choose the messaging, channels and timing for your communication to the group that they represent that will stand the best chance of a positive response. </a:t>
            </a:r>
            <a:endParaRPr lang="en-GB" sz="1600" u="none" strike="noStrike"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3519989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g12b0ee0048f_0_2"/>
          <p:cNvSpPr txBox="1">
            <a:spLocks noGrp="1"/>
          </p:cNvSpPr>
          <p:nvPr>
            <p:ph type="title"/>
          </p:nvPr>
        </p:nvSpPr>
        <p:spPr>
          <a:xfrm>
            <a:off x="401400" y="2924950"/>
            <a:ext cx="4966500" cy="10080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400"/>
              <a:buNone/>
            </a:pPr>
            <a:r>
              <a:rPr lang="en-US" dirty="0"/>
              <a:t>Digital marketing</a:t>
            </a:r>
            <a:endParaRPr dirty="0"/>
          </a:p>
        </p:txBody>
      </p:sp>
      <p:sp>
        <p:nvSpPr>
          <p:cNvPr id="206" name="Google Shape;206;g12b0ee0048f_0_2"/>
          <p:cNvSpPr txBox="1">
            <a:spLocks noGrp="1"/>
          </p:cNvSpPr>
          <p:nvPr>
            <p:ph type="body" idx="2"/>
          </p:nvPr>
        </p:nvSpPr>
        <p:spPr>
          <a:xfrm>
            <a:off x="0" y="6381549"/>
            <a:ext cx="5769300" cy="3111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200"/>
              <a:buNone/>
            </a:pPr>
            <a:r>
              <a:rPr lang="en-US"/>
              <a:t>Bayes Business School (formerly Cass)</a:t>
            </a:r>
            <a:endParaRPr/>
          </a:p>
        </p:txBody>
      </p:sp>
    </p:spTree>
    <p:extLst>
      <p:ext uri="{BB962C8B-B14F-4D97-AF65-F5344CB8AC3E}">
        <p14:creationId xmlns:p14="http://schemas.microsoft.com/office/powerpoint/2010/main" val="22700292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sp>
        <p:nvSpPr>
          <p:cNvPr id="386" name="Google Shape;386;p34"/>
          <p:cNvSpPr txBox="1">
            <a:spLocks noGrp="1"/>
          </p:cNvSpPr>
          <p:nvPr>
            <p:ph type="title"/>
          </p:nvPr>
        </p:nvSpPr>
        <p:spPr>
          <a:xfrm>
            <a:off x="352424" y="813563"/>
            <a:ext cx="11315100" cy="333027"/>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Digital marketing</a:t>
            </a:r>
            <a:endParaRPr dirty="0"/>
          </a:p>
        </p:txBody>
      </p:sp>
      <p:sp>
        <p:nvSpPr>
          <p:cNvPr id="3" name="TextBox 2">
            <a:extLst>
              <a:ext uri="{FF2B5EF4-FFF2-40B4-BE49-F238E27FC236}">
                <a16:creationId xmlns:a16="http://schemas.microsoft.com/office/drawing/2014/main" id="{762B0D31-0381-F5F5-764A-22B1B8CD5D50}"/>
              </a:ext>
            </a:extLst>
          </p:cNvPr>
          <p:cNvSpPr txBox="1"/>
          <p:nvPr/>
        </p:nvSpPr>
        <p:spPr>
          <a:xfrm>
            <a:off x="352424" y="1188387"/>
            <a:ext cx="11144852" cy="830997"/>
          </a:xfrm>
          <a:prstGeom prst="rect">
            <a:avLst/>
          </a:prstGeom>
          <a:noFill/>
        </p:spPr>
        <p:txBody>
          <a:bodyPr wrap="square">
            <a:spAutoFit/>
          </a:bodyPr>
          <a:lstStyle/>
          <a:p>
            <a:r>
              <a:rPr lang="en-GB" sz="1600" dirty="0">
                <a:solidFill>
                  <a:srgbClr val="000000"/>
                </a:solidFill>
                <a:effectLst/>
                <a:latin typeface="Arial" panose="020B0604020202020204" pitchFamily="34" charset="0"/>
                <a:ea typeface="Times New Roman" panose="02020603050405020304" pitchFamily="18" charset="0"/>
              </a:rPr>
              <a:t>Leverage digital platforms to amplify your </a:t>
            </a:r>
            <a:r>
              <a:rPr lang="en-GB" sz="1600" dirty="0">
                <a:effectLst/>
                <a:latin typeface="Arial" panose="020B0604020202020204" pitchFamily="34" charset="0"/>
                <a:ea typeface="Times New Roman" panose="02020603050405020304" pitchFamily="18" charset="0"/>
              </a:rPr>
              <a:t>organisation</a:t>
            </a:r>
            <a:r>
              <a:rPr lang="en-GB" sz="1600" dirty="0">
                <a:solidFill>
                  <a:srgbClr val="000000"/>
                </a:solidFill>
                <a:effectLst/>
                <a:latin typeface="Arial" panose="020B0604020202020204" pitchFamily="34" charset="0"/>
                <a:ea typeface="Times New Roman" panose="02020603050405020304" pitchFamily="18" charset="0"/>
              </a:rPr>
              <a:t>'s message. Develop a comprehensive digital marketing strategy that includes search engine optimi</a:t>
            </a:r>
            <a:r>
              <a:rPr lang="en-GB" sz="1600" dirty="0">
                <a:effectLst/>
                <a:latin typeface="Arial" panose="020B0604020202020204" pitchFamily="34" charset="0"/>
                <a:ea typeface="Times New Roman" panose="02020603050405020304" pitchFamily="18" charset="0"/>
              </a:rPr>
              <a:t>s</a:t>
            </a:r>
            <a:r>
              <a:rPr lang="en-GB" sz="1600" dirty="0">
                <a:solidFill>
                  <a:srgbClr val="000000"/>
                </a:solidFill>
                <a:effectLst/>
                <a:latin typeface="Arial" panose="020B0604020202020204" pitchFamily="34" charset="0"/>
                <a:ea typeface="Times New Roman" panose="02020603050405020304" pitchFamily="18" charset="0"/>
              </a:rPr>
              <a:t>ation (SEO), search engine marketing (SEM), social media marketing, email marketing, and influencer partnerships. Consider the digital channel(s) carefully to match your messaging.</a:t>
            </a:r>
            <a:endParaRPr lang="en-GB" sz="1600" dirty="0">
              <a:effectLst/>
              <a:latin typeface="Times New Roman" panose="02020603050405020304" pitchFamily="18" charset="0"/>
              <a:ea typeface="Times New Roman" panose="02020603050405020304" pitchFamily="18" charset="0"/>
            </a:endParaRPr>
          </a:p>
        </p:txBody>
      </p:sp>
      <p:pic>
        <p:nvPicPr>
          <p:cNvPr id="7" name="image4.png" descr="A chart of social media marketing platforms&#10;&#10;Description automatically generated with low confidence">
            <a:extLst>
              <a:ext uri="{FF2B5EF4-FFF2-40B4-BE49-F238E27FC236}">
                <a16:creationId xmlns:a16="http://schemas.microsoft.com/office/drawing/2014/main" id="{34C3D827-DAE2-186F-E8B1-2970123F6A47}"/>
              </a:ext>
            </a:extLst>
          </p:cNvPr>
          <p:cNvPicPr/>
          <p:nvPr/>
        </p:nvPicPr>
        <p:blipFill>
          <a:blip r:embed="rId3"/>
          <a:srcRect/>
          <a:stretch>
            <a:fillRect/>
          </a:stretch>
        </p:blipFill>
        <p:spPr>
          <a:xfrm>
            <a:off x="3604577" y="2061181"/>
            <a:ext cx="4271645" cy="4616450"/>
          </a:xfrm>
          <a:prstGeom prst="rect">
            <a:avLst/>
          </a:prstGeom>
          <a:ln/>
        </p:spPr>
      </p:pic>
    </p:spTree>
    <p:extLst>
      <p:ext uri="{BB962C8B-B14F-4D97-AF65-F5344CB8AC3E}">
        <p14:creationId xmlns:p14="http://schemas.microsoft.com/office/powerpoint/2010/main" val="21840503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g12b0ee0048f_0_2"/>
          <p:cNvSpPr txBox="1">
            <a:spLocks noGrp="1"/>
          </p:cNvSpPr>
          <p:nvPr>
            <p:ph type="title"/>
          </p:nvPr>
        </p:nvSpPr>
        <p:spPr>
          <a:xfrm>
            <a:off x="401400" y="2924950"/>
            <a:ext cx="4966500" cy="10080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400"/>
              <a:buNone/>
            </a:pPr>
            <a:r>
              <a:rPr lang="en-US" dirty="0"/>
              <a:t>Specific support for fundraising activity</a:t>
            </a:r>
            <a:endParaRPr dirty="0"/>
          </a:p>
        </p:txBody>
      </p:sp>
      <p:sp>
        <p:nvSpPr>
          <p:cNvPr id="206" name="Google Shape;206;g12b0ee0048f_0_2"/>
          <p:cNvSpPr txBox="1">
            <a:spLocks noGrp="1"/>
          </p:cNvSpPr>
          <p:nvPr>
            <p:ph type="body" idx="2"/>
          </p:nvPr>
        </p:nvSpPr>
        <p:spPr>
          <a:xfrm>
            <a:off x="0" y="6381549"/>
            <a:ext cx="5769300" cy="3111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200"/>
              <a:buNone/>
            </a:pPr>
            <a:r>
              <a:rPr lang="en-US"/>
              <a:t>Bayes Business School (formerly Cass)</a:t>
            </a:r>
            <a:endParaRPr/>
          </a:p>
        </p:txBody>
      </p:sp>
    </p:spTree>
    <p:extLst>
      <p:ext uri="{BB962C8B-B14F-4D97-AF65-F5344CB8AC3E}">
        <p14:creationId xmlns:p14="http://schemas.microsoft.com/office/powerpoint/2010/main" val="187024023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g13191e0e482_0_82"/>
          <p:cNvSpPr txBox="1">
            <a:spLocks noGrp="1"/>
          </p:cNvSpPr>
          <p:nvPr>
            <p:ph type="title"/>
          </p:nvPr>
        </p:nvSpPr>
        <p:spPr>
          <a:xfrm>
            <a:off x="437548" y="817494"/>
            <a:ext cx="11315100" cy="7854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Providing marketing and communication support for event fundraising </a:t>
            </a:r>
            <a:endParaRPr dirty="0"/>
          </a:p>
        </p:txBody>
      </p:sp>
      <p:sp>
        <p:nvSpPr>
          <p:cNvPr id="411" name="Google Shape;411;g13191e0e482_0_82"/>
          <p:cNvSpPr txBox="1">
            <a:spLocks noGrp="1"/>
          </p:cNvSpPr>
          <p:nvPr>
            <p:ph type="body" idx="1"/>
          </p:nvPr>
        </p:nvSpPr>
        <p:spPr>
          <a:xfrm>
            <a:off x="437548" y="1602894"/>
            <a:ext cx="9978000" cy="4871478"/>
          </a:xfrm>
          <a:prstGeom prst="rect">
            <a:avLst/>
          </a:prstGeom>
          <a:noFill/>
          <a:ln>
            <a:noFill/>
          </a:ln>
        </p:spPr>
        <p:txBody>
          <a:bodyPr spcFirstLastPara="1" wrap="square" lIns="0" tIns="0" rIns="0" bIns="0" anchor="t" anchorCtr="0">
            <a:noAutofit/>
          </a:bodyPr>
          <a:lstStyle/>
          <a:p>
            <a:pPr marL="0" lvl="0" indent="0" algn="l" rtl="0">
              <a:lnSpc>
                <a:spcPct val="101931"/>
              </a:lnSpc>
              <a:spcBef>
                <a:spcPts val="800"/>
              </a:spcBef>
              <a:spcAft>
                <a:spcPts val="0"/>
              </a:spcAft>
              <a:buClr>
                <a:schemeClr val="dk1"/>
              </a:buClr>
              <a:buSzPts val="1100"/>
              <a:buFont typeface="Arial"/>
              <a:buNone/>
            </a:pPr>
            <a:endParaRPr sz="1600" b="1" dirty="0">
              <a:solidFill>
                <a:srgbClr val="000099"/>
              </a:solidFill>
            </a:endParaRPr>
          </a:p>
          <a:p>
            <a:pPr marL="134533" lvl="0" indent="-20231" algn="l" rtl="0">
              <a:lnSpc>
                <a:spcPct val="100000"/>
              </a:lnSpc>
              <a:spcBef>
                <a:spcPts val="0"/>
              </a:spcBef>
              <a:spcAft>
                <a:spcPts val="0"/>
              </a:spcAft>
              <a:buClr>
                <a:srgbClr val="C9122B"/>
              </a:buClr>
              <a:buSzPts val="1800"/>
              <a:buFont typeface="Merriweather Sans"/>
              <a:buNone/>
            </a:pPr>
            <a:endParaRPr dirty="0"/>
          </a:p>
          <a:p>
            <a:pPr marL="134533" lvl="0" indent="-20231" algn="l" rtl="0">
              <a:lnSpc>
                <a:spcPct val="100000"/>
              </a:lnSpc>
              <a:spcBef>
                <a:spcPts val="0"/>
              </a:spcBef>
              <a:spcAft>
                <a:spcPts val="0"/>
              </a:spcAft>
              <a:buClr>
                <a:srgbClr val="C9122B"/>
              </a:buClr>
              <a:buSzPts val="1800"/>
              <a:buFont typeface="Merriweather Sans"/>
              <a:buNone/>
            </a:pPr>
            <a:endParaRPr dirty="0"/>
          </a:p>
          <a:p>
            <a:pPr marL="134533" lvl="0" indent="-20231" algn="l" rtl="0">
              <a:lnSpc>
                <a:spcPct val="100000"/>
              </a:lnSpc>
              <a:spcBef>
                <a:spcPts val="0"/>
              </a:spcBef>
              <a:spcAft>
                <a:spcPts val="0"/>
              </a:spcAft>
              <a:buClr>
                <a:srgbClr val="C9122B"/>
              </a:buClr>
              <a:buSzPts val="1800"/>
              <a:buFont typeface="Merriweather Sans"/>
              <a:buNone/>
            </a:pPr>
            <a:endParaRPr dirty="0"/>
          </a:p>
          <a:p>
            <a:pPr marL="134533" lvl="0" indent="-20231" algn="l" rtl="0">
              <a:lnSpc>
                <a:spcPct val="100000"/>
              </a:lnSpc>
              <a:spcBef>
                <a:spcPts val="0"/>
              </a:spcBef>
              <a:spcAft>
                <a:spcPts val="0"/>
              </a:spcAft>
              <a:buClr>
                <a:srgbClr val="C9122B"/>
              </a:buClr>
              <a:buSzPts val="1800"/>
              <a:buFont typeface="Merriweather Sans"/>
              <a:buNone/>
            </a:pPr>
            <a:endParaRPr dirty="0"/>
          </a:p>
          <a:p>
            <a:pPr marL="0" lvl="0" indent="0" algn="l" rtl="0">
              <a:lnSpc>
                <a:spcPct val="100000"/>
              </a:lnSpc>
              <a:spcBef>
                <a:spcPts val="0"/>
              </a:spcBef>
              <a:spcAft>
                <a:spcPts val="0"/>
              </a:spcAft>
              <a:buClr>
                <a:srgbClr val="C9122B"/>
              </a:buClr>
              <a:buSzPts val="1800"/>
              <a:buFont typeface="Merriweather Sans"/>
              <a:buNone/>
            </a:pPr>
            <a:endParaRPr sz="1600" dirty="0"/>
          </a:p>
        </p:txBody>
      </p:sp>
      <p:sp>
        <p:nvSpPr>
          <p:cNvPr id="2" name="Google Shape;117;g112041c000d_0_0">
            <a:extLst>
              <a:ext uri="{FF2B5EF4-FFF2-40B4-BE49-F238E27FC236}">
                <a16:creationId xmlns:a16="http://schemas.microsoft.com/office/drawing/2014/main" id="{223E6797-0BC6-2229-CA17-A19D2A88BB24}"/>
              </a:ext>
            </a:extLst>
          </p:cNvPr>
          <p:cNvSpPr txBox="1">
            <a:spLocks/>
          </p:cNvSpPr>
          <p:nvPr/>
        </p:nvSpPr>
        <p:spPr>
          <a:xfrm>
            <a:off x="748728" y="1365088"/>
            <a:ext cx="9977999" cy="5226212"/>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rgbClr val="C9122B"/>
              </a:buClr>
              <a:buSzPts val="1800"/>
              <a:buFont typeface="Merriweather Sans"/>
              <a:buChar char="■"/>
              <a:defRPr sz="1800" b="0" i="0" u="none" strike="noStrike" cap="none">
                <a:solidFill>
                  <a:schemeClr val="dk1"/>
                </a:solidFill>
                <a:latin typeface="Arial"/>
                <a:ea typeface="Arial"/>
                <a:cs typeface="Arial"/>
                <a:sym typeface="Arial"/>
              </a:defRPr>
            </a:lvl1pPr>
            <a:lvl2pPr marL="914400" marR="0" lvl="1" indent="-333438" algn="l" rtl="0">
              <a:lnSpc>
                <a:spcPct val="100000"/>
              </a:lnSpc>
              <a:spcBef>
                <a:spcPts val="0"/>
              </a:spcBef>
              <a:spcAft>
                <a:spcPts val="0"/>
              </a:spcAft>
              <a:buClr>
                <a:srgbClr val="C9122B"/>
              </a:buClr>
              <a:buSzPts val="1651"/>
              <a:buFont typeface="Merriweather Sans"/>
              <a:buChar char="■"/>
              <a:defRPr sz="1651" b="0" i="0" u="none" strike="noStrike" cap="none">
                <a:solidFill>
                  <a:schemeClr val="dk1"/>
                </a:solidFill>
                <a:latin typeface="Arial"/>
                <a:ea typeface="Arial"/>
                <a:cs typeface="Arial"/>
                <a:sym typeface="Arial"/>
              </a:defRPr>
            </a:lvl2pPr>
            <a:lvl3pPr marL="1371600" marR="0" lvl="2" indent="-323850" algn="l" rtl="0">
              <a:lnSpc>
                <a:spcPct val="100000"/>
              </a:lnSpc>
              <a:spcBef>
                <a:spcPts val="0"/>
              </a:spcBef>
              <a:spcAft>
                <a:spcPts val="0"/>
              </a:spcAft>
              <a:buClr>
                <a:srgbClr val="C9122B"/>
              </a:buClr>
              <a:buSzPts val="1500"/>
              <a:buFont typeface="Merriweather Sans"/>
              <a:buChar char="■"/>
              <a:defRPr sz="1500" b="0" i="0" u="none" strike="noStrike" cap="none">
                <a:solidFill>
                  <a:schemeClr val="dk1"/>
                </a:solidFill>
                <a:latin typeface="Arial"/>
                <a:ea typeface="Arial"/>
                <a:cs typeface="Arial"/>
                <a:sym typeface="Arial"/>
              </a:defRPr>
            </a:lvl3pPr>
            <a:lvl4pPr marL="1828800" marR="0" lvl="3" indent="-314388" algn="l" rtl="0">
              <a:lnSpc>
                <a:spcPct val="100000"/>
              </a:lnSpc>
              <a:spcBef>
                <a:spcPts val="0"/>
              </a:spcBef>
              <a:spcAft>
                <a:spcPts val="0"/>
              </a:spcAft>
              <a:buClr>
                <a:srgbClr val="C9122B"/>
              </a:buClr>
              <a:buSzPts val="1351"/>
              <a:buFont typeface="Merriweather Sans"/>
              <a:buChar char="■"/>
              <a:defRPr sz="1351" b="0" i="0" u="none" strike="noStrike" cap="none">
                <a:solidFill>
                  <a:schemeClr val="dk1"/>
                </a:solidFill>
                <a:latin typeface="Arial"/>
                <a:ea typeface="Arial"/>
                <a:cs typeface="Arial"/>
                <a:sym typeface="Arial"/>
              </a:defRPr>
            </a:lvl4pPr>
            <a:lvl5pPr marL="2286000" marR="0" lvl="4" indent="-314388" algn="l" rtl="0">
              <a:lnSpc>
                <a:spcPct val="100000"/>
              </a:lnSpc>
              <a:spcBef>
                <a:spcPts val="0"/>
              </a:spcBef>
              <a:spcAft>
                <a:spcPts val="0"/>
              </a:spcAft>
              <a:buClr>
                <a:srgbClr val="C9122B"/>
              </a:buClr>
              <a:buSzPts val="1351"/>
              <a:buFont typeface="Merriweather Sans"/>
              <a:buChar char="■"/>
              <a:defRPr sz="1351" b="0" i="0" u="none" strike="noStrike" cap="none">
                <a:solidFill>
                  <a:schemeClr val="dk1"/>
                </a:solidFill>
                <a:latin typeface="Arial"/>
                <a:ea typeface="Arial"/>
                <a:cs typeface="Arial"/>
                <a:sym typeface="Arial"/>
              </a:defRPr>
            </a:lvl5pPr>
            <a:lvl6pPr marL="2743200" marR="0" lvl="5" indent="-342900" algn="l" rtl="0">
              <a:lnSpc>
                <a:spcPct val="100000"/>
              </a:lnSpc>
              <a:spcBef>
                <a:spcPts val="0"/>
              </a:spcBef>
              <a:spcAft>
                <a:spcPts val="0"/>
              </a:spcAft>
              <a:buClr>
                <a:schemeClr val="dk1"/>
              </a:buClr>
              <a:buSzPts val="1800"/>
              <a:buFont typeface="Arial"/>
              <a:buChar char="•"/>
              <a:defRPr sz="1651" b="0" i="0" u="none" strike="noStrike" cap="none">
                <a:solidFill>
                  <a:schemeClr val="dk1"/>
                </a:solidFill>
                <a:latin typeface="Arial"/>
                <a:ea typeface="Arial"/>
                <a:cs typeface="Arial"/>
                <a:sym typeface="Arial"/>
              </a:defRPr>
            </a:lvl6pPr>
            <a:lvl7pPr marL="3200400" marR="0" lvl="6" indent="-342900" algn="l" rtl="0">
              <a:lnSpc>
                <a:spcPct val="100000"/>
              </a:lnSpc>
              <a:spcBef>
                <a:spcPts val="0"/>
              </a:spcBef>
              <a:spcAft>
                <a:spcPts val="0"/>
              </a:spcAft>
              <a:buClr>
                <a:schemeClr val="dk1"/>
              </a:buClr>
              <a:buSzPts val="1800"/>
              <a:buFont typeface="Arial"/>
              <a:buChar char="•"/>
              <a:defRPr sz="1651" b="0" i="0" u="none" strike="noStrike" cap="none">
                <a:solidFill>
                  <a:schemeClr val="dk1"/>
                </a:solidFill>
                <a:latin typeface="Arial"/>
                <a:ea typeface="Arial"/>
                <a:cs typeface="Arial"/>
                <a:sym typeface="Arial"/>
              </a:defRPr>
            </a:lvl7pPr>
            <a:lvl8pPr marL="3657600" marR="0" lvl="7" indent="-342900" algn="l" rtl="0">
              <a:lnSpc>
                <a:spcPct val="100000"/>
              </a:lnSpc>
              <a:spcBef>
                <a:spcPts val="0"/>
              </a:spcBef>
              <a:spcAft>
                <a:spcPts val="0"/>
              </a:spcAft>
              <a:buClr>
                <a:schemeClr val="dk1"/>
              </a:buClr>
              <a:buSzPts val="1800"/>
              <a:buFont typeface="Arial"/>
              <a:buChar char="•"/>
              <a:defRPr sz="1651" b="0" i="0" u="none" strike="noStrike" cap="none">
                <a:solidFill>
                  <a:schemeClr val="dk1"/>
                </a:solidFill>
                <a:latin typeface="Arial"/>
                <a:ea typeface="Arial"/>
                <a:cs typeface="Arial"/>
                <a:sym typeface="Arial"/>
              </a:defRPr>
            </a:lvl8pPr>
            <a:lvl9pPr marL="4114800" marR="0" lvl="8" indent="-342900" algn="l" rtl="0">
              <a:lnSpc>
                <a:spcPct val="100000"/>
              </a:lnSpc>
              <a:spcBef>
                <a:spcPts val="0"/>
              </a:spcBef>
              <a:spcAft>
                <a:spcPts val="0"/>
              </a:spcAft>
              <a:buClr>
                <a:schemeClr val="dk1"/>
              </a:buClr>
              <a:buSzPts val="1800"/>
              <a:buFont typeface="Arial"/>
              <a:buChar char="•"/>
              <a:defRPr sz="1651" b="0" i="0" u="none" strike="noStrike" cap="none">
                <a:solidFill>
                  <a:schemeClr val="dk1"/>
                </a:solidFill>
                <a:latin typeface="Arial"/>
                <a:ea typeface="Arial"/>
                <a:cs typeface="Arial"/>
                <a:sym typeface="Arial"/>
              </a:defRPr>
            </a:lvl9pPr>
          </a:lstStyle>
          <a:p>
            <a:r>
              <a:rPr lang="en-GB" sz="1800" b="1" dirty="0">
                <a:solidFill>
                  <a:srgbClr val="000000"/>
                </a:solidFill>
                <a:effectLst/>
                <a:latin typeface="Arial" panose="020B0604020202020204" pitchFamily="34" charset="0"/>
                <a:ea typeface="Times New Roman" panose="02020603050405020304" pitchFamily="18" charset="0"/>
              </a:rPr>
              <a:t>Supporting Sponsored Event fundraising</a:t>
            </a:r>
            <a:endParaRPr lang="en-GB" sz="1800" dirty="0">
              <a:effectLst/>
              <a:latin typeface="Times New Roman" panose="02020603050405020304" pitchFamily="18" charset="0"/>
              <a:ea typeface="Times New Roman" panose="02020603050405020304" pitchFamily="18" charset="0"/>
            </a:endParaRPr>
          </a:p>
          <a:p>
            <a:pPr marL="114300" indent="0">
              <a:buNone/>
            </a:pPr>
            <a:endParaRPr lang="en-GB" sz="1800" dirty="0">
              <a:effectLst/>
              <a:latin typeface="Times New Roman" panose="02020603050405020304" pitchFamily="18" charset="0"/>
              <a:ea typeface="Times New Roman" panose="02020603050405020304" pitchFamily="18" charset="0"/>
            </a:endParaRPr>
          </a:p>
          <a:p>
            <a:pPr marL="114300" indent="0">
              <a:buNone/>
            </a:pPr>
            <a:r>
              <a:rPr lang="en-GB" sz="1600" dirty="0">
                <a:solidFill>
                  <a:srgbClr val="000000"/>
                </a:solidFill>
                <a:effectLst/>
                <a:highlight>
                  <a:srgbClr val="FFFFFF"/>
                </a:highlight>
                <a:latin typeface="Arial" panose="020B0604020202020204" pitchFamily="34" charset="0"/>
                <a:ea typeface="Times New Roman" panose="02020603050405020304" pitchFamily="18" charset="0"/>
              </a:rPr>
              <a:t>To encourage individual giving based on a sponsored event, like a fun run, and to save the charity team time then a simple sponsorship pack can be created and posted on the website detailing the steps that a supporter can take to organise their own personal fundraising campaign and give the proceeds to the charity. (</a:t>
            </a:r>
            <a:r>
              <a:rPr lang="en-GB" sz="1600" dirty="0">
                <a:effectLst/>
                <a:latin typeface="Times New Roman" panose="02020603050405020304" pitchFamily="18" charset="0"/>
                <a:ea typeface="Times New Roman" panose="02020603050405020304" pitchFamily="18" charset="0"/>
                <a:hlinkClick r:id="rId3"/>
              </a:rPr>
              <a:t>https://www.cancerresearchuk.org/get-involved/do-your-own-fundraising/get-fundraising-pack</a:t>
            </a:r>
            <a:r>
              <a:rPr lang="en-GB" sz="1600" dirty="0">
                <a:effectLst/>
                <a:latin typeface="Times New Roman" panose="02020603050405020304" pitchFamily="18" charset="0"/>
                <a:ea typeface="Times New Roman" panose="02020603050405020304" pitchFamily="18" charset="0"/>
              </a:rPr>
              <a:t>)</a:t>
            </a:r>
          </a:p>
          <a:p>
            <a:pPr marL="114300" indent="0">
              <a:buNone/>
            </a:pPr>
            <a:endParaRPr lang="en-GB" dirty="0">
              <a:latin typeface="Times New Roman" panose="02020603050405020304" pitchFamily="18" charset="0"/>
              <a:ea typeface="Times New Roman" panose="02020603050405020304" pitchFamily="18" charset="0"/>
            </a:endParaRPr>
          </a:p>
          <a:p>
            <a:pPr marL="114300" indent="0">
              <a:buNone/>
            </a:pPr>
            <a:endParaRPr lang="en-GB" sz="1800" dirty="0">
              <a:effectLst/>
              <a:latin typeface="Times New Roman" panose="02020603050405020304" pitchFamily="18" charset="0"/>
              <a:ea typeface="Times New Roman" panose="02020603050405020304" pitchFamily="18" charset="0"/>
            </a:endParaRPr>
          </a:p>
          <a:p>
            <a:endParaRPr lang="en-GB" sz="1800" b="0" i="0" dirty="0">
              <a:solidFill>
                <a:srgbClr val="222222"/>
              </a:solidFill>
              <a:effectLst/>
              <a:latin typeface="Arial" panose="020B0604020202020204" pitchFamily="34" charset="0"/>
            </a:endParaRPr>
          </a:p>
          <a:p>
            <a:endParaRPr lang="en-GB" sz="1800" b="0" i="0" dirty="0">
              <a:solidFill>
                <a:srgbClr val="222222"/>
              </a:solidFill>
              <a:effectLst/>
              <a:latin typeface="Arial" panose="020B0604020202020204" pitchFamily="34" charset="0"/>
            </a:endParaRPr>
          </a:p>
          <a:p>
            <a:endParaRPr lang="en-GB" sz="1800" dirty="0">
              <a:solidFill>
                <a:srgbClr val="222222"/>
              </a:solidFill>
              <a:latin typeface="Arial" panose="020B0604020202020204" pitchFamily="34" charset="0"/>
            </a:endParaRPr>
          </a:p>
          <a:p>
            <a:endParaRPr lang="en-GB" dirty="0">
              <a:solidFill>
                <a:srgbClr val="222222"/>
              </a:solidFill>
              <a:latin typeface="Arial" panose="020B0604020202020204" pitchFamily="34" charset="0"/>
            </a:endParaRPr>
          </a:p>
          <a:p>
            <a:endParaRPr lang="en-GB" sz="800" dirty="0">
              <a:solidFill>
                <a:srgbClr val="222222"/>
              </a:solidFill>
              <a:latin typeface="Arial" panose="020B0604020202020204" pitchFamily="34"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g13191e0e482_0_82"/>
          <p:cNvSpPr txBox="1">
            <a:spLocks noGrp="1"/>
          </p:cNvSpPr>
          <p:nvPr>
            <p:ph type="title"/>
          </p:nvPr>
        </p:nvSpPr>
        <p:spPr>
          <a:xfrm>
            <a:off x="437548" y="817494"/>
            <a:ext cx="11315100" cy="7854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Providing marketing and communication support for corporate fundraising </a:t>
            </a:r>
            <a:endParaRPr dirty="0"/>
          </a:p>
        </p:txBody>
      </p:sp>
      <p:sp>
        <p:nvSpPr>
          <p:cNvPr id="411" name="Google Shape;411;g13191e0e482_0_82"/>
          <p:cNvSpPr txBox="1">
            <a:spLocks noGrp="1"/>
          </p:cNvSpPr>
          <p:nvPr>
            <p:ph type="body" idx="1"/>
          </p:nvPr>
        </p:nvSpPr>
        <p:spPr>
          <a:xfrm>
            <a:off x="437548" y="1602894"/>
            <a:ext cx="9978000" cy="4871478"/>
          </a:xfrm>
          <a:prstGeom prst="rect">
            <a:avLst/>
          </a:prstGeom>
          <a:noFill/>
          <a:ln>
            <a:noFill/>
          </a:ln>
        </p:spPr>
        <p:txBody>
          <a:bodyPr spcFirstLastPara="1" wrap="square" lIns="0" tIns="0" rIns="0" bIns="0" anchor="t" anchorCtr="0">
            <a:noAutofit/>
          </a:bodyPr>
          <a:lstStyle/>
          <a:p>
            <a:pPr marL="0" lvl="0" indent="0" algn="l" rtl="0">
              <a:lnSpc>
                <a:spcPct val="101931"/>
              </a:lnSpc>
              <a:spcBef>
                <a:spcPts val="800"/>
              </a:spcBef>
              <a:spcAft>
                <a:spcPts val="0"/>
              </a:spcAft>
              <a:buClr>
                <a:schemeClr val="dk1"/>
              </a:buClr>
              <a:buSzPts val="1100"/>
              <a:buFont typeface="Arial"/>
              <a:buNone/>
            </a:pPr>
            <a:endParaRPr sz="1600" b="1" dirty="0">
              <a:solidFill>
                <a:srgbClr val="000099"/>
              </a:solidFill>
            </a:endParaRPr>
          </a:p>
          <a:p>
            <a:pPr marL="134533" lvl="0" indent="-20231" algn="l" rtl="0">
              <a:lnSpc>
                <a:spcPct val="100000"/>
              </a:lnSpc>
              <a:spcBef>
                <a:spcPts val="0"/>
              </a:spcBef>
              <a:spcAft>
                <a:spcPts val="0"/>
              </a:spcAft>
              <a:buClr>
                <a:srgbClr val="C9122B"/>
              </a:buClr>
              <a:buSzPts val="1800"/>
              <a:buFont typeface="Merriweather Sans"/>
              <a:buNone/>
            </a:pPr>
            <a:endParaRPr dirty="0"/>
          </a:p>
          <a:p>
            <a:pPr marL="134533" lvl="0" indent="-20231" algn="l" rtl="0">
              <a:lnSpc>
                <a:spcPct val="100000"/>
              </a:lnSpc>
              <a:spcBef>
                <a:spcPts val="0"/>
              </a:spcBef>
              <a:spcAft>
                <a:spcPts val="0"/>
              </a:spcAft>
              <a:buClr>
                <a:srgbClr val="C9122B"/>
              </a:buClr>
              <a:buSzPts val="1800"/>
              <a:buFont typeface="Merriweather Sans"/>
              <a:buNone/>
            </a:pPr>
            <a:endParaRPr dirty="0"/>
          </a:p>
          <a:p>
            <a:pPr marL="134533" lvl="0" indent="-20231" algn="l" rtl="0">
              <a:lnSpc>
                <a:spcPct val="100000"/>
              </a:lnSpc>
              <a:spcBef>
                <a:spcPts val="0"/>
              </a:spcBef>
              <a:spcAft>
                <a:spcPts val="0"/>
              </a:spcAft>
              <a:buClr>
                <a:srgbClr val="C9122B"/>
              </a:buClr>
              <a:buSzPts val="1800"/>
              <a:buFont typeface="Merriweather Sans"/>
              <a:buNone/>
            </a:pPr>
            <a:endParaRPr dirty="0"/>
          </a:p>
          <a:p>
            <a:pPr marL="134533" lvl="0" indent="-20231" algn="l" rtl="0">
              <a:lnSpc>
                <a:spcPct val="100000"/>
              </a:lnSpc>
              <a:spcBef>
                <a:spcPts val="0"/>
              </a:spcBef>
              <a:spcAft>
                <a:spcPts val="0"/>
              </a:spcAft>
              <a:buClr>
                <a:srgbClr val="C9122B"/>
              </a:buClr>
              <a:buSzPts val="1800"/>
              <a:buFont typeface="Merriweather Sans"/>
              <a:buNone/>
            </a:pPr>
            <a:endParaRPr dirty="0"/>
          </a:p>
          <a:p>
            <a:pPr marL="0" lvl="0" indent="0" algn="l" rtl="0">
              <a:lnSpc>
                <a:spcPct val="100000"/>
              </a:lnSpc>
              <a:spcBef>
                <a:spcPts val="0"/>
              </a:spcBef>
              <a:spcAft>
                <a:spcPts val="0"/>
              </a:spcAft>
              <a:buClr>
                <a:srgbClr val="C9122B"/>
              </a:buClr>
              <a:buSzPts val="1800"/>
              <a:buFont typeface="Merriweather Sans"/>
              <a:buNone/>
            </a:pPr>
            <a:endParaRPr sz="1600" dirty="0"/>
          </a:p>
        </p:txBody>
      </p:sp>
      <p:sp>
        <p:nvSpPr>
          <p:cNvPr id="2" name="Google Shape;117;g112041c000d_0_0">
            <a:extLst>
              <a:ext uri="{FF2B5EF4-FFF2-40B4-BE49-F238E27FC236}">
                <a16:creationId xmlns:a16="http://schemas.microsoft.com/office/drawing/2014/main" id="{223E6797-0BC6-2229-CA17-A19D2A88BB24}"/>
              </a:ext>
            </a:extLst>
          </p:cNvPr>
          <p:cNvSpPr txBox="1">
            <a:spLocks/>
          </p:cNvSpPr>
          <p:nvPr/>
        </p:nvSpPr>
        <p:spPr>
          <a:xfrm>
            <a:off x="748728" y="1365088"/>
            <a:ext cx="9977999" cy="5226212"/>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rgbClr val="C9122B"/>
              </a:buClr>
              <a:buSzPts val="1800"/>
              <a:buFont typeface="Merriweather Sans"/>
              <a:buChar char="■"/>
              <a:defRPr sz="1800" b="0" i="0" u="none" strike="noStrike" cap="none">
                <a:solidFill>
                  <a:schemeClr val="dk1"/>
                </a:solidFill>
                <a:latin typeface="Arial"/>
                <a:ea typeface="Arial"/>
                <a:cs typeface="Arial"/>
                <a:sym typeface="Arial"/>
              </a:defRPr>
            </a:lvl1pPr>
            <a:lvl2pPr marL="914400" marR="0" lvl="1" indent="-333438" algn="l" rtl="0">
              <a:lnSpc>
                <a:spcPct val="100000"/>
              </a:lnSpc>
              <a:spcBef>
                <a:spcPts val="0"/>
              </a:spcBef>
              <a:spcAft>
                <a:spcPts val="0"/>
              </a:spcAft>
              <a:buClr>
                <a:srgbClr val="C9122B"/>
              </a:buClr>
              <a:buSzPts val="1651"/>
              <a:buFont typeface="Merriweather Sans"/>
              <a:buChar char="■"/>
              <a:defRPr sz="1651" b="0" i="0" u="none" strike="noStrike" cap="none">
                <a:solidFill>
                  <a:schemeClr val="dk1"/>
                </a:solidFill>
                <a:latin typeface="Arial"/>
                <a:ea typeface="Arial"/>
                <a:cs typeface="Arial"/>
                <a:sym typeface="Arial"/>
              </a:defRPr>
            </a:lvl2pPr>
            <a:lvl3pPr marL="1371600" marR="0" lvl="2" indent="-323850" algn="l" rtl="0">
              <a:lnSpc>
                <a:spcPct val="100000"/>
              </a:lnSpc>
              <a:spcBef>
                <a:spcPts val="0"/>
              </a:spcBef>
              <a:spcAft>
                <a:spcPts val="0"/>
              </a:spcAft>
              <a:buClr>
                <a:srgbClr val="C9122B"/>
              </a:buClr>
              <a:buSzPts val="1500"/>
              <a:buFont typeface="Merriweather Sans"/>
              <a:buChar char="■"/>
              <a:defRPr sz="1500" b="0" i="0" u="none" strike="noStrike" cap="none">
                <a:solidFill>
                  <a:schemeClr val="dk1"/>
                </a:solidFill>
                <a:latin typeface="Arial"/>
                <a:ea typeface="Arial"/>
                <a:cs typeface="Arial"/>
                <a:sym typeface="Arial"/>
              </a:defRPr>
            </a:lvl3pPr>
            <a:lvl4pPr marL="1828800" marR="0" lvl="3" indent="-314388" algn="l" rtl="0">
              <a:lnSpc>
                <a:spcPct val="100000"/>
              </a:lnSpc>
              <a:spcBef>
                <a:spcPts val="0"/>
              </a:spcBef>
              <a:spcAft>
                <a:spcPts val="0"/>
              </a:spcAft>
              <a:buClr>
                <a:srgbClr val="C9122B"/>
              </a:buClr>
              <a:buSzPts val="1351"/>
              <a:buFont typeface="Merriweather Sans"/>
              <a:buChar char="■"/>
              <a:defRPr sz="1351" b="0" i="0" u="none" strike="noStrike" cap="none">
                <a:solidFill>
                  <a:schemeClr val="dk1"/>
                </a:solidFill>
                <a:latin typeface="Arial"/>
                <a:ea typeface="Arial"/>
                <a:cs typeface="Arial"/>
                <a:sym typeface="Arial"/>
              </a:defRPr>
            </a:lvl4pPr>
            <a:lvl5pPr marL="2286000" marR="0" lvl="4" indent="-314388" algn="l" rtl="0">
              <a:lnSpc>
                <a:spcPct val="100000"/>
              </a:lnSpc>
              <a:spcBef>
                <a:spcPts val="0"/>
              </a:spcBef>
              <a:spcAft>
                <a:spcPts val="0"/>
              </a:spcAft>
              <a:buClr>
                <a:srgbClr val="C9122B"/>
              </a:buClr>
              <a:buSzPts val="1351"/>
              <a:buFont typeface="Merriweather Sans"/>
              <a:buChar char="■"/>
              <a:defRPr sz="1351" b="0" i="0" u="none" strike="noStrike" cap="none">
                <a:solidFill>
                  <a:schemeClr val="dk1"/>
                </a:solidFill>
                <a:latin typeface="Arial"/>
                <a:ea typeface="Arial"/>
                <a:cs typeface="Arial"/>
                <a:sym typeface="Arial"/>
              </a:defRPr>
            </a:lvl5pPr>
            <a:lvl6pPr marL="2743200" marR="0" lvl="5" indent="-342900" algn="l" rtl="0">
              <a:lnSpc>
                <a:spcPct val="100000"/>
              </a:lnSpc>
              <a:spcBef>
                <a:spcPts val="0"/>
              </a:spcBef>
              <a:spcAft>
                <a:spcPts val="0"/>
              </a:spcAft>
              <a:buClr>
                <a:schemeClr val="dk1"/>
              </a:buClr>
              <a:buSzPts val="1800"/>
              <a:buFont typeface="Arial"/>
              <a:buChar char="•"/>
              <a:defRPr sz="1651" b="0" i="0" u="none" strike="noStrike" cap="none">
                <a:solidFill>
                  <a:schemeClr val="dk1"/>
                </a:solidFill>
                <a:latin typeface="Arial"/>
                <a:ea typeface="Arial"/>
                <a:cs typeface="Arial"/>
                <a:sym typeface="Arial"/>
              </a:defRPr>
            </a:lvl6pPr>
            <a:lvl7pPr marL="3200400" marR="0" lvl="6" indent="-342900" algn="l" rtl="0">
              <a:lnSpc>
                <a:spcPct val="100000"/>
              </a:lnSpc>
              <a:spcBef>
                <a:spcPts val="0"/>
              </a:spcBef>
              <a:spcAft>
                <a:spcPts val="0"/>
              </a:spcAft>
              <a:buClr>
                <a:schemeClr val="dk1"/>
              </a:buClr>
              <a:buSzPts val="1800"/>
              <a:buFont typeface="Arial"/>
              <a:buChar char="•"/>
              <a:defRPr sz="1651" b="0" i="0" u="none" strike="noStrike" cap="none">
                <a:solidFill>
                  <a:schemeClr val="dk1"/>
                </a:solidFill>
                <a:latin typeface="Arial"/>
                <a:ea typeface="Arial"/>
                <a:cs typeface="Arial"/>
                <a:sym typeface="Arial"/>
              </a:defRPr>
            </a:lvl7pPr>
            <a:lvl8pPr marL="3657600" marR="0" lvl="7" indent="-342900" algn="l" rtl="0">
              <a:lnSpc>
                <a:spcPct val="100000"/>
              </a:lnSpc>
              <a:spcBef>
                <a:spcPts val="0"/>
              </a:spcBef>
              <a:spcAft>
                <a:spcPts val="0"/>
              </a:spcAft>
              <a:buClr>
                <a:schemeClr val="dk1"/>
              </a:buClr>
              <a:buSzPts val="1800"/>
              <a:buFont typeface="Arial"/>
              <a:buChar char="•"/>
              <a:defRPr sz="1651" b="0" i="0" u="none" strike="noStrike" cap="none">
                <a:solidFill>
                  <a:schemeClr val="dk1"/>
                </a:solidFill>
                <a:latin typeface="Arial"/>
                <a:ea typeface="Arial"/>
                <a:cs typeface="Arial"/>
                <a:sym typeface="Arial"/>
              </a:defRPr>
            </a:lvl8pPr>
            <a:lvl9pPr marL="4114800" marR="0" lvl="8" indent="-342900" algn="l" rtl="0">
              <a:lnSpc>
                <a:spcPct val="100000"/>
              </a:lnSpc>
              <a:spcBef>
                <a:spcPts val="0"/>
              </a:spcBef>
              <a:spcAft>
                <a:spcPts val="0"/>
              </a:spcAft>
              <a:buClr>
                <a:schemeClr val="dk1"/>
              </a:buClr>
              <a:buSzPts val="1800"/>
              <a:buFont typeface="Arial"/>
              <a:buChar char="•"/>
              <a:defRPr sz="1651" b="0" i="0" u="none" strike="noStrike" cap="none">
                <a:solidFill>
                  <a:schemeClr val="dk1"/>
                </a:solidFill>
                <a:latin typeface="Arial"/>
                <a:ea typeface="Arial"/>
                <a:cs typeface="Arial"/>
                <a:sym typeface="Arial"/>
              </a:defRPr>
            </a:lvl9pPr>
          </a:lstStyle>
          <a:p>
            <a:r>
              <a:rPr lang="en-GB" sz="1600" b="1" dirty="0">
                <a:solidFill>
                  <a:srgbClr val="000000"/>
                </a:solidFill>
                <a:effectLst/>
                <a:latin typeface="Arial" panose="020B0604020202020204" pitchFamily="34" charset="0"/>
                <a:ea typeface="Times New Roman" panose="02020603050405020304" pitchFamily="18" charset="0"/>
              </a:rPr>
              <a:t>Supporting corporate fundraising</a:t>
            </a:r>
          </a:p>
          <a:p>
            <a:pPr marL="114300" indent="0">
              <a:buNone/>
            </a:pPr>
            <a:endParaRPr lang="en-GB" sz="1600" dirty="0">
              <a:effectLst/>
              <a:latin typeface="Times New Roman" panose="02020603050405020304" pitchFamily="18" charset="0"/>
              <a:ea typeface="Times New Roman" panose="02020603050405020304" pitchFamily="18" charset="0"/>
            </a:endParaRPr>
          </a:p>
          <a:p>
            <a:pPr marL="114300" indent="0">
              <a:lnSpc>
                <a:spcPct val="115000"/>
              </a:lnSpc>
              <a:buNone/>
            </a:pPr>
            <a:r>
              <a:rPr lang="en-GB" sz="1600" dirty="0">
                <a:solidFill>
                  <a:srgbClr val="000000"/>
                </a:solidFill>
                <a:effectLst/>
                <a:highlight>
                  <a:srgbClr val="FFFFFF"/>
                </a:highlight>
                <a:latin typeface="Arial" panose="020B0604020202020204" pitchFamily="34" charset="0"/>
                <a:ea typeface="Arial" panose="020B0604020202020204" pitchFamily="34" charset="0"/>
              </a:rPr>
              <a:t>The four steps to corporate fundraising are research, content, ask, build/ maintain relationships.</a:t>
            </a:r>
          </a:p>
          <a:p>
            <a:pPr marL="114300" indent="0">
              <a:lnSpc>
                <a:spcPct val="115000"/>
              </a:lnSpc>
              <a:buNone/>
            </a:pPr>
            <a:endParaRPr lang="en-GB" sz="1600" dirty="0">
              <a:effectLst/>
              <a:latin typeface="Times New Roman" panose="02020603050405020304" pitchFamily="18" charset="0"/>
              <a:ea typeface="Times New Roman" panose="02020603050405020304" pitchFamily="18" charset="0"/>
            </a:endParaRPr>
          </a:p>
          <a:p>
            <a:pPr marL="114300" indent="0">
              <a:lnSpc>
                <a:spcPct val="115000"/>
              </a:lnSpc>
              <a:buNone/>
            </a:pPr>
            <a:r>
              <a:rPr lang="en-GB" sz="1600" b="1" dirty="0">
                <a:solidFill>
                  <a:srgbClr val="000000"/>
                </a:solidFill>
                <a:effectLst/>
                <a:highlight>
                  <a:srgbClr val="FFFFFF"/>
                </a:highlight>
                <a:latin typeface="Arial" panose="020B0604020202020204" pitchFamily="34" charset="0"/>
                <a:ea typeface="Arial" panose="020B0604020202020204" pitchFamily="34" charset="0"/>
              </a:rPr>
              <a:t>Step 1: Research</a:t>
            </a:r>
            <a:endParaRPr lang="en-GB" sz="1600" dirty="0">
              <a:effectLst/>
              <a:latin typeface="Times New Roman" panose="02020603050405020304" pitchFamily="18" charset="0"/>
              <a:ea typeface="Times New Roman" panose="02020603050405020304" pitchFamily="18" charset="0"/>
            </a:endParaRPr>
          </a:p>
          <a:p>
            <a:pPr marL="114300" indent="0">
              <a:lnSpc>
                <a:spcPct val="115000"/>
              </a:lnSpc>
              <a:buNone/>
            </a:pPr>
            <a:r>
              <a:rPr lang="en-GB" sz="1600" dirty="0">
                <a:solidFill>
                  <a:srgbClr val="000000"/>
                </a:solidFill>
                <a:effectLst/>
                <a:highlight>
                  <a:srgbClr val="FFFFFF"/>
                </a:highlight>
                <a:latin typeface="Arial" panose="020B0604020202020204" pitchFamily="34" charset="0"/>
                <a:ea typeface="Arial" panose="020B0604020202020204" pitchFamily="34" charset="0"/>
              </a:rPr>
              <a:t>Google (organisations with connections to the local area or supported group).</a:t>
            </a:r>
            <a:endParaRPr lang="en-GB" sz="1600" dirty="0">
              <a:highlight>
                <a:srgbClr val="FFFFFF"/>
              </a:highlight>
              <a:latin typeface="Times New Roman" panose="02020603050405020304" pitchFamily="18" charset="0"/>
              <a:ea typeface="Arial" panose="020B0604020202020204" pitchFamily="34" charset="0"/>
            </a:endParaRPr>
          </a:p>
          <a:p>
            <a:pPr marL="114300" indent="0">
              <a:lnSpc>
                <a:spcPct val="115000"/>
              </a:lnSpc>
              <a:buNone/>
            </a:pPr>
            <a:r>
              <a:rPr lang="en-GB" sz="1600" dirty="0">
                <a:solidFill>
                  <a:srgbClr val="000000"/>
                </a:solidFill>
                <a:effectLst/>
                <a:highlight>
                  <a:srgbClr val="FFFFFF"/>
                </a:highlight>
                <a:latin typeface="Arial" panose="020B0604020202020204" pitchFamily="34" charset="0"/>
                <a:ea typeface="Arial" panose="020B0604020202020204" pitchFamily="34" charset="0"/>
              </a:rPr>
              <a:t>Local network of existing contacts (Trustees and ex-Trustees’ networks)</a:t>
            </a:r>
            <a:endParaRPr lang="en-GB" sz="1600" dirty="0">
              <a:highlight>
                <a:srgbClr val="FFFFFF"/>
              </a:highlight>
              <a:latin typeface="Times New Roman" panose="02020603050405020304" pitchFamily="18" charset="0"/>
              <a:ea typeface="Arial" panose="020B0604020202020204" pitchFamily="34" charset="0"/>
            </a:endParaRPr>
          </a:p>
          <a:p>
            <a:pPr marL="114300" indent="0">
              <a:lnSpc>
                <a:spcPct val="115000"/>
              </a:lnSpc>
              <a:buNone/>
            </a:pPr>
            <a:r>
              <a:rPr lang="en-GB" sz="1600" dirty="0">
                <a:solidFill>
                  <a:srgbClr val="000000"/>
                </a:solidFill>
                <a:effectLst/>
                <a:highlight>
                  <a:srgbClr val="FFFFFF"/>
                </a:highlight>
                <a:latin typeface="Arial" panose="020B0604020202020204" pitchFamily="34" charset="0"/>
                <a:ea typeface="Arial" panose="020B0604020202020204" pitchFamily="34" charset="0"/>
              </a:rPr>
              <a:t>Local Media and Social Media shout-outs.</a:t>
            </a:r>
            <a:endParaRPr lang="en-GB" sz="1600" dirty="0">
              <a:effectLst/>
              <a:latin typeface="Times New Roman" panose="02020603050405020304" pitchFamily="18" charset="0"/>
              <a:ea typeface="Times New Roman" panose="02020603050405020304" pitchFamily="18" charset="0"/>
            </a:endParaRPr>
          </a:p>
          <a:p>
            <a:pPr marL="114300" indent="0">
              <a:lnSpc>
                <a:spcPct val="115000"/>
              </a:lnSpc>
              <a:buNone/>
            </a:pPr>
            <a:r>
              <a:rPr lang="en-GB" sz="1600" b="1" dirty="0">
                <a:solidFill>
                  <a:srgbClr val="000000"/>
                </a:solidFill>
                <a:effectLst/>
                <a:highlight>
                  <a:srgbClr val="FFFFFF"/>
                </a:highlight>
                <a:latin typeface="Arial" panose="020B0604020202020204" pitchFamily="34" charset="0"/>
                <a:ea typeface="Arial" panose="020B0604020202020204" pitchFamily="34" charset="0"/>
              </a:rPr>
              <a:t>Step 2: Content</a:t>
            </a:r>
            <a:endParaRPr lang="en-GB" sz="1600" b="1" dirty="0">
              <a:highlight>
                <a:srgbClr val="FFFFFF"/>
              </a:highlight>
              <a:latin typeface="Times New Roman" panose="02020603050405020304" pitchFamily="18" charset="0"/>
              <a:ea typeface="Arial" panose="020B0604020202020204" pitchFamily="34" charset="0"/>
            </a:endParaRPr>
          </a:p>
          <a:p>
            <a:pPr marL="114300" indent="0">
              <a:lnSpc>
                <a:spcPct val="115000"/>
              </a:lnSpc>
              <a:buNone/>
            </a:pPr>
            <a:r>
              <a:rPr lang="en-GB" sz="1600" dirty="0">
                <a:solidFill>
                  <a:srgbClr val="000000"/>
                </a:solidFill>
                <a:effectLst/>
                <a:highlight>
                  <a:srgbClr val="FFFFFF"/>
                </a:highlight>
                <a:latin typeface="Arial" panose="020B0604020202020204" pitchFamily="34" charset="0"/>
                <a:ea typeface="Arial" panose="020B0604020202020204" pitchFamily="34" charset="0"/>
              </a:rPr>
              <a:t>It is suggested that the charity create a short ‘deck’ (this usually consists of 7 – 10 PowerPoint slides with graphics) based on a Case for Support with a very specific Ask.</a:t>
            </a:r>
            <a:endParaRPr lang="en-GB" sz="1600" dirty="0">
              <a:highlight>
                <a:srgbClr val="FFFFFF"/>
              </a:highlight>
              <a:latin typeface="Times New Roman" panose="02020603050405020304" pitchFamily="18" charset="0"/>
              <a:ea typeface="Arial" panose="020B0604020202020204" pitchFamily="34" charset="0"/>
            </a:endParaRPr>
          </a:p>
          <a:p>
            <a:pPr marL="114300" indent="0">
              <a:lnSpc>
                <a:spcPct val="115000"/>
              </a:lnSpc>
              <a:buNone/>
            </a:pPr>
            <a:r>
              <a:rPr lang="en-GB" sz="1600" b="1" dirty="0">
                <a:solidFill>
                  <a:srgbClr val="000000"/>
                </a:solidFill>
                <a:effectLst/>
                <a:highlight>
                  <a:srgbClr val="FFFFFF"/>
                </a:highlight>
                <a:latin typeface="Arial" panose="020B0604020202020204" pitchFamily="34" charset="0"/>
                <a:ea typeface="Arial" panose="020B0604020202020204" pitchFamily="34" charset="0"/>
              </a:rPr>
              <a:t>Step 3: Ask</a:t>
            </a:r>
            <a:endParaRPr lang="en-GB" sz="1600" dirty="0">
              <a:effectLst/>
              <a:latin typeface="Times New Roman" panose="02020603050405020304" pitchFamily="18" charset="0"/>
              <a:ea typeface="Times New Roman" panose="02020603050405020304" pitchFamily="18" charset="0"/>
            </a:endParaRPr>
          </a:p>
          <a:p>
            <a:pPr marL="114300" indent="0">
              <a:lnSpc>
                <a:spcPct val="115000"/>
              </a:lnSpc>
              <a:buNone/>
            </a:pPr>
            <a:r>
              <a:rPr lang="en-GB" sz="1600" dirty="0">
                <a:solidFill>
                  <a:srgbClr val="000000"/>
                </a:solidFill>
                <a:effectLst/>
                <a:highlight>
                  <a:srgbClr val="FFFFFF"/>
                </a:highlight>
                <a:latin typeface="Arial" panose="020B0604020202020204" pitchFamily="34" charset="0"/>
                <a:ea typeface="Arial" panose="020B0604020202020204" pitchFamily="34" charset="0"/>
              </a:rPr>
              <a:t>The Ask should be specific, but it can be for more than one element.  For example, this could be financial support and/or resources (including people through secondments, use of workspace etc) and/or other support such as ‘Charity of the Year’ or introducing the charity to its network, or supporting with social media building etc.</a:t>
            </a:r>
            <a:endParaRPr lang="en-GB" sz="1600" dirty="0">
              <a:effectLst/>
              <a:latin typeface="Times New Roman" panose="02020603050405020304" pitchFamily="18" charset="0"/>
              <a:ea typeface="Times New Roman" panose="02020603050405020304" pitchFamily="18" charset="0"/>
            </a:endParaRPr>
          </a:p>
          <a:p>
            <a:pPr marL="114300" indent="0">
              <a:lnSpc>
                <a:spcPct val="115000"/>
              </a:lnSpc>
              <a:buNone/>
            </a:pPr>
            <a:r>
              <a:rPr lang="en-GB" sz="1600" b="1" dirty="0">
                <a:solidFill>
                  <a:srgbClr val="000000"/>
                </a:solidFill>
                <a:effectLst/>
                <a:highlight>
                  <a:srgbClr val="FFFFFF"/>
                </a:highlight>
                <a:latin typeface="Arial" panose="020B0604020202020204" pitchFamily="34" charset="0"/>
                <a:ea typeface="Arial" panose="020B0604020202020204" pitchFamily="34" charset="0"/>
              </a:rPr>
              <a:t>Step 4: Build / Maintain relationships</a:t>
            </a:r>
            <a:r>
              <a:rPr lang="en-GB" sz="1600" dirty="0">
                <a:solidFill>
                  <a:srgbClr val="000000"/>
                </a:solidFill>
                <a:effectLst/>
                <a:highlight>
                  <a:srgbClr val="FFFFFF"/>
                </a:highlight>
                <a:latin typeface="Arial" panose="020B0604020202020204" pitchFamily="34" charset="0"/>
                <a:ea typeface="Arial" panose="020B0604020202020204" pitchFamily="34" charset="0"/>
              </a:rPr>
              <a:t> Once corporate support has been secured it will be important to keep in contact with the key contact at the business and report on progress and activity, and to explore ideas for new ways of working together for mutual benefit.</a:t>
            </a:r>
            <a:endParaRPr lang="en-GB" sz="1600" dirty="0">
              <a:effectLst/>
              <a:latin typeface="Times New Roman" panose="02020603050405020304" pitchFamily="18" charset="0"/>
              <a:ea typeface="Times New Roman" panose="02020603050405020304" pitchFamily="18" charset="0"/>
            </a:endParaRPr>
          </a:p>
          <a:p>
            <a:pPr marL="114300" indent="0">
              <a:buNone/>
            </a:pPr>
            <a:endParaRPr lang="en-GB" sz="1800" dirty="0">
              <a:effectLst/>
              <a:latin typeface="Times New Roman" panose="02020603050405020304" pitchFamily="18" charset="0"/>
              <a:ea typeface="Times New Roman" panose="02020603050405020304" pitchFamily="18" charset="0"/>
            </a:endParaRPr>
          </a:p>
          <a:p>
            <a:endParaRPr lang="en-GB" sz="1800" b="0" i="0" dirty="0">
              <a:solidFill>
                <a:srgbClr val="222222"/>
              </a:solidFill>
              <a:effectLst/>
              <a:latin typeface="Arial" panose="020B0604020202020204" pitchFamily="34" charset="0"/>
            </a:endParaRPr>
          </a:p>
          <a:p>
            <a:endParaRPr lang="en-GB" sz="1800" b="0" i="0" dirty="0">
              <a:solidFill>
                <a:srgbClr val="222222"/>
              </a:solidFill>
              <a:effectLst/>
              <a:latin typeface="Arial" panose="020B0604020202020204" pitchFamily="34" charset="0"/>
            </a:endParaRPr>
          </a:p>
          <a:p>
            <a:endParaRPr lang="en-GB" sz="1800" dirty="0">
              <a:solidFill>
                <a:srgbClr val="222222"/>
              </a:solidFill>
              <a:latin typeface="Arial" panose="020B0604020202020204" pitchFamily="34" charset="0"/>
            </a:endParaRPr>
          </a:p>
          <a:p>
            <a:endParaRPr lang="en-GB" dirty="0">
              <a:solidFill>
                <a:srgbClr val="222222"/>
              </a:solidFill>
              <a:latin typeface="Arial" panose="020B0604020202020204" pitchFamily="34" charset="0"/>
            </a:endParaRPr>
          </a:p>
          <a:p>
            <a:endParaRPr lang="en-GB" sz="800" dirty="0">
              <a:solidFill>
                <a:srgbClr val="222222"/>
              </a:solidFill>
              <a:latin typeface="Arial" panose="020B0604020202020204" pitchFamily="34" charset="0"/>
            </a:endParaRPr>
          </a:p>
        </p:txBody>
      </p:sp>
    </p:spTree>
    <p:extLst>
      <p:ext uri="{BB962C8B-B14F-4D97-AF65-F5344CB8AC3E}">
        <p14:creationId xmlns:p14="http://schemas.microsoft.com/office/powerpoint/2010/main" val="6288201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g13191e0e482_0_82"/>
          <p:cNvSpPr txBox="1">
            <a:spLocks noGrp="1"/>
          </p:cNvSpPr>
          <p:nvPr>
            <p:ph type="title"/>
          </p:nvPr>
        </p:nvSpPr>
        <p:spPr>
          <a:xfrm>
            <a:off x="437548" y="817494"/>
            <a:ext cx="11315100" cy="7854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Providing marketing and communication support for legacy fundraising </a:t>
            </a:r>
            <a:endParaRPr dirty="0"/>
          </a:p>
        </p:txBody>
      </p:sp>
      <p:sp>
        <p:nvSpPr>
          <p:cNvPr id="411" name="Google Shape;411;g13191e0e482_0_82"/>
          <p:cNvSpPr txBox="1">
            <a:spLocks noGrp="1"/>
          </p:cNvSpPr>
          <p:nvPr>
            <p:ph type="body" idx="1"/>
          </p:nvPr>
        </p:nvSpPr>
        <p:spPr>
          <a:xfrm>
            <a:off x="437548" y="1602894"/>
            <a:ext cx="9978000" cy="4871478"/>
          </a:xfrm>
          <a:prstGeom prst="rect">
            <a:avLst/>
          </a:prstGeom>
          <a:noFill/>
          <a:ln>
            <a:noFill/>
          </a:ln>
        </p:spPr>
        <p:txBody>
          <a:bodyPr spcFirstLastPara="1" wrap="square" lIns="0" tIns="0" rIns="0" bIns="0" anchor="t" anchorCtr="0">
            <a:noAutofit/>
          </a:bodyPr>
          <a:lstStyle/>
          <a:p>
            <a:pPr marL="0" lvl="0" indent="0" algn="l" rtl="0">
              <a:lnSpc>
                <a:spcPct val="101931"/>
              </a:lnSpc>
              <a:spcBef>
                <a:spcPts val="800"/>
              </a:spcBef>
              <a:spcAft>
                <a:spcPts val="0"/>
              </a:spcAft>
              <a:buClr>
                <a:schemeClr val="dk1"/>
              </a:buClr>
              <a:buSzPts val="1100"/>
              <a:buFont typeface="Arial"/>
              <a:buNone/>
            </a:pPr>
            <a:endParaRPr sz="1600" b="1" dirty="0">
              <a:solidFill>
                <a:srgbClr val="000099"/>
              </a:solidFill>
            </a:endParaRPr>
          </a:p>
          <a:p>
            <a:pPr marL="134533" lvl="0" indent="-20231" algn="l" rtl="0">
              <a:lnSpc>
                <a:spcPct val="100000"/>
              </a:lnSpc>
              <a:spcBef>
                <a:spcPts val="0"/>
              </a:spcBef>
              <a:spcAft>
                <a:spcPts val="0"/>
              </a:spcAft>
              <a:buClr>
                <a:srgbClr val="C9122B"/>
              </a:buClr>
              <a:buSzPts val="1800"/>
              <a:buFont typeface="Merriweather Sans"/>
              <a:buNone/>
            </a:pPr>
            <a:endParaRPr dirty="0"/>
          </a:p>
          <a:p>
            <a:pPr marL="134533" lvl="0" indent="-20231" algn="l" rtl="0">
              <a:lnSpc>
                <a:spcPct val="100000"/>
              </a:lnSpc>
              <a:spcBef>
                <a:spcPts val="0"/>
              </a:spcBef>
              <a:spcAft>
                <a:spcPts val="0"/>
              </a:spcAft>
              <a:buClr>
                <a:srgbClr val="C9122B"/>
              </a:buClr>
              <a:buSzPts val="1800"/>
              <a:buFont typeface="Merriweather Sans"/>
              <a:buNone/>
            </a:pPr>
            <a:endParaRPr dirty="0"/>
          </a:p>
          <a:p>
            <a:pPr marL="134533" lvl="0" indent="-20231" algn="l" rtl="0">
              <a:lnSpc>
                <a:spcPct val="100000"/>
              </a:lnSpc>
              <a:spcBef>
                <a:spcPts val="0"/>
              </a:spcBef>
              <a:spcAft>
                <a:spcPts val="0"/>
              </a:spcAft>
              <a:buClr>
                <a:srgbClr val="C9122B"/>
              </a:buClr>
              <a:buSzPts val="1800"/>
              <a:buFont typeface="Merriweather Sans"/>
              <a:buNone/>
            </a:pPr>
            <a:endParaRPr dirty="0"/>
          </a:p>
          <a:p>
            <a:pPr marL="134533" lvl="0" indent="-20231" algn="l" rtl="0">
              <a:lnSpc>
                <a:spcPct val="100000"/>
              </a:lnSpc>
              <a:spcBef>
                <a:spcPts val="0"/>
              </a:spcBef>
              <a:spcAft>
                <a:spcPts val="0"/>
              </a:spcAft>
              <a:buClr>
                <a:srgbClr val="C9122B"/>
              </a:buClr>
              <a:buSzPts val="1800"/>
              <a:buFont typeface="Merriweather Sans"/>
              <a:buNone/>
            </a:pPr>
            <a:endParaRPr dirty="0"/>
          </a:p>
          <a:p>
            <a:pPr marL="0" lvl="0" indent="0" algn="l" rtl="0">
              <a:lnSpc>
                <a:spcPct val="100000"/>
              </a:lnSpc>
              <a:spcBef>
                <a:spcPts val="0"/>
              </a:spcBef>
              <a:spcAft>
                <a:spcPts val="0"/>
              </a:spcAft>
              <a:buClr>
                <a:srgbClr val="C9122B"/>
              </a:buClr>
              <a:buSzPts val="1800"/>
              <a:buFont typeface="Merriweather Sans"/>
              <a:buNone/>
            </a:pPr>
            <a:endParaRPr sz="1600" dirty="0"/>
          </a:p>
        </p:txBody>
      </p:sp>
      <p:sp>
        <p:nvSpPr>
          <p:cNvPr id="2" name="Google Shape;117;g112041c000d_0_0">
            <a:extLst>
              <a:ext uri="{FF2B5EF4-FFF2-40B4-BE49-F238E27FC236}">
                <a16:creationId xmlns:a16="http://schemas.microsoft.com/office/drawing/2014/main" id="{223E6797-0BC6-2229-CA17-A19D2A88BB24}"/>
              </a:ext>
            </a:extLst>
          </p:cNvPr>
          <p:cNvSpPr txBox="1">
            <a:spLocks/>
          </p:cNvSpPr>
          <p:nvPr/>
        </p:nvSpPr>
        <p:spPr>
          <a:xfrm>
            <a:off x="748728" y="1365088"/>
            <a:ext cx="9977999" cy="5226212"/>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rgbClr val="C9122B"/>
              </a:buClr>
              <a:buSzPts val="1800"/>
              <a:buFont typeface="Merriweather Sans"/>
              <a:buChar char="■"/>
              <a:defRPr sz="1800" b="0" i="0" u="none" strike="noStrike" cap="none">
                <a:solidFill>
                  <a:schemeClr val="dk1"/>
                </a:solidFill>
                <a:latin typeface="Arial"/>
                <a:ea typeface="Arial"/>
                <a:cs typeface="Arial"/>
                <a:sym typeface="Arial"/>
              </a:defRPr>
            </a:lvl1pPr>
            <a:lvl2pPr marL="914400" marR="0" lvl="1" indent="-333438" algn="l" rtl="0">
              <a:lnSpc>
                <a:spcPct val="100000"/>
              </a:lnSpc>
              <a:spcBef>
                <a:spcPts val="0"/>
              </a:spcBef>
              <a:spcAft>
                <a:spcPts val="0"/>
              </a:spcAft>
              <a:buClr>
                <a:srgbClr val="C9122B"/>
              </a:buClr>
              <a:buSzPts val="1651"/>
              <a:buFont typeface="Merriweather Sans"/>
              <a:buChar char="■"/>
              <a:defRPr sz="1651" b="0" i="0" u="none" strike="noStrike" cap="none">
                <a:solidFill>
                  <a:schemeClr val="dk1"/>
                </a:solidFill>
                <a:latin typeface="Arial"/>
                <a:ea typeface="Arial"/>
                <a:cs typeface="Arial"/>
                <a:sym typeface="Arial"/>
              </a:defRPr>
            </a:lvl2pPr>
            <a:lvl3pPr marL="1371600" marR="0" lvl="2" indent="-323850" algn="l" rtl="0">
              <a:lnSpc>
                <a:spcPct val="100000"/>
              </a:lnSpc>
              <a:spcBef>
                <a:spcPts val="0"/>
              </a:spcBef>
              <a:spcAft>
                <a:spcPts val="0"/>
              </a:spcAft>
              <a:buClr>
                <a:srgbClr val="C9122B"/>
              </a:buClr>
              <a:buSzPts val="1500"/>
              <a:buFont typeface="Merriweather Sans"/>
              <a:buChar char="■"/>
              <a:defRPr sz="1500" b="0" i="0" u="none" strike="noStrike" cap="none">
                <a:solidFill>
                  <a:schemeClr val="dk1"/>
                </a:solidFill>
                <a:latin typeface="Arial"/>
                <a:ea typeface="Arial"/>
                <a:cs typeface="Arial"/>
                <a:sym typeface="Arial"/>
              </a:defRPr>
            </a:lvl3pPr>
            <a:lvl4pPr marL="1828800" marR="0" lvl="3" indent="-314388" algn="l" rtl="0">
              <a:lnSpc>
                <a:spcPct val="100000"/>
              </a:lnSpc>
              <a:spcBef>
                <a:spcPts val="0"/>
              </a:spcBef>
              <a:spcAft>
                <a:spcPts val="0"/>
              </a:spcAft>
              <a:buClr>
                <a:srgbClr val="C9122B"/>
              </a:buClr>
              <a:buSzPts val="1351"/>
              <a:buFont typeface="Merriweather Sans"/>
              <a:buChar char="■"/>
              <a:defRPr sz="1351" b="0" i="0" u="none" strike="noStrike" cap="none">
                <a:solidFill>
                  <a:schemeClr val="dk1"/>
                </a:solidFill>
                <a:latin typeface="Arial"/>
                <a:ea typeface="Arial"/>
                <a:cs typeface="Arial"/>
                <a:sym typeface="Arial"/>
              </a:defRPr>
            </a:lvl4pPr>
            <a:lvl5pPr marL="2286000" marR="0" lvl="4" indent="-314388" algn="l" rtl="0">
              <a:lnSpc>
                <a:spcPct val="100000"/>
              </a:lnSpc>
              <a:spcBef>
                <a:spcPts val="0"/>
              </a:spcBef>
              <a:spcAft>
                <a:spcPts val="0"/>
              </a:spcAft>
              <a:buClr>
                <a:srgbClr val="C9122B"/>
              </a:buClr>
              <a:buSzPts val="1351"/>
              <a:buFont typeface="Merriweather Sans"/>
              <a:buChar char="■"/>
              <a:defRPr sz="1351" b="0" i="0" u="none" strike="noStrike" cap="none">
                <a:solidFill>
                  <a:schemeClr val="dk1"/>
                </a:solidFill>
                <a:latin typeface="Arial"/>
                <a:ea typeface="Arial"/>
                <a:cs typeface="Arial"/>
                <a:sym typeface="Arial"/>
              </a:defRPr>
            </a:lvl5pPr>
            <a:lvl6pPr marL="2743200" marR="0" lvl="5" indent="-342900" algn="l" rtl="0">
              <a:lnSpc>
                <a:spcPct val="100000"/>
              </a:lnSpc>
              <a:spcBef>
                <a:spcPts val="0"/>
              </a:spcBef>
              <a:spcAft>
                <a:spcPts val="0"/>
              </a:spcAft>
              <a:buClr>
                <a:schemeClr val="dk1"/>
              </a:buClr>
              <a:buSzPts val="1800"/>
              <a:buFont typeface="Arial"/>
              <a:buChar char="•"/>
              <a:defRPr sz="1651" b="0" i="0" u="none" strike="noStrike" cap="none">
                <a:solidFill>
                  <a:schemeClr val="dk1"/>
                </a:solidFill>
                <a:latin typeface="Arial"/>
                <a:ea typeface="Arial"/>
                <a:cs typeface="Arial"/>
                <a:sym typeface="Arial"/>
              </a:defRPr>
            </a:lvl6pPr>
            <a:lvl7pPr marL="3200400" marR="0" lvl="6" indent="-342900" algn="l" rtl="0">
              <a:lnSpc>
                <a:spcPct val="100000"/>
              </a:lnSpc>
              <a:spcBef>
                <a:spcPts val="0"/>
              </a:spcBef>
              <a:spcAft>
                <a:spcPts val="0"/>
              </a:spcAft>
              <a:buClr>
                <a:schemeClr val="dk1"/>
              </a:buClr>
              <a:buSzPts val="1800"/>
              <a:buFont typeface="Arial"/>
              <a:buChar char="•"/>
              <a:defRPr sz="1651" b="0" i="0" u="none" strike="noStrike" cap="none">
                <a:solidFill>
                  <a:schemeClr val="dk1"/>
                </a:solidFill>
                <a:latin typeface="Arial"/>
                <a:ea typeface="Arial"/>
                <a:cs typeface="Arial"/>
                <a:sym typeface="Arial"/>
              </a:defRPr>
            </a:lvl7pPr>
            <a:lvl8pPr marL="3657600" marR="0" lvl="7" indent="-342900" algn="l" rtl="0">
              <a:lnSpc>
                <a:spcPct val="100000"/>
              </a:lnSpc>
              <a:spcBef>
                <a:spcPts val="0"/>
              </a:spcBef>
              <a:spcAft>
                <a:spcPts val="0"/>
              </a:spcAft>
              <a:buClr>
                <a:schemeClr val="dk1"/>
              </a:buClr>
              <a:buSzPts val="1800"/>
              <a:buFont typeface="Arial"/>
              <a:buChar char="•"/>
              <a:defRPr sz="1651" b="0" i="0" u="none" strike="noStrike" cap="none">
                <a:solidFill>
                  <a:schemeClr val="dk1"/>
                </a:solidFill>
                <a:latin typeface="Arial"/>
                <a:ea typeface="Arial"/>
                <a:cs typeface="Arial"/>
                <a:sym typeface="Arial"/>
              </a:defRPr>
            </a:lvl8pPr>
            <a:lvl9pPr marL="4114800" marR="0" lvl="8" indent="-342900" algn="l" rtl="0">
              <a:lnSpc>
                <a:spcPct val="100000"/>
              </a:lnSpc>
              <a:spcBef>
                <a:spcPts val="0"/>
              </a:spcBef>
              <a:spcAft>
                <a:spcPts val="0"/>
              </a:spcAft>
              <a:buClr>
                <a:schemeClr val="dk1"/>
              </a:buClr>
              <a:buSzPts val="1800"/>
              <a:buFont typeface="Arial"/>
              <a:buChar char="•"/>
              <a:defRPr sz="1651" b="0" i="0" u="none" strike="noStrike" cap="none">
                <a:solidFill>
                  <a:schemeClr val="dk1"/>
                </a:solidFill>
                <a:latin typeface="Arial"/>
                <a:ea typeface="Arial"/>
                <a:cs typeface="Arial"/>
                <a:sym typeface="Arial"/>
              </a:defRPr>
            </a:lvl9pPr>
          </a:lstStyle>
          <a:p>
            <a:r>
              <a:rPr lang="en-GB" b="1" dirty="0">
                <a:solidFill>
                  <a:srgbClr val="000000"/>
                </a:solidFill>
                <a:latin typeface="Arial" panose="020B0604020202020204" pitchFamily="34" charset="0"/>
                <a:ea typeface="Times New Roman" panose="02020603050405020304" pitchFamily="18" charset="0"/>
              </a:rPr>
              <a:t>Research and Development </a:t>
            </a:r>
            <a:endParaRPr lang="en-GB" b="1" dirty="0">
              <a:solidFill>
                <a:srgbClr val="000000"/>
              </a:solidFill>
              <a:effectLst/>
              <a:latin typeface="Arial" panose="020B0604020202020204" pitchFamily="34" charset="0"/>
              <a:ea typeface="Times New Roman" panose="02020603050405020304" pitchFamily="18" charset="0"/>
            </a:endParaRPr>
          </a:p>
          <a:p>
            <a:pPr marL="114300" indent="0">
              <a:buNone/>
            </a:pPr>
            <a:endParaRPr lang="en-GB" sz="1600" dirty="0">
              <a:effectLst/>
              <a:latin typeface="Times New Roman" panose="02020603050405020304" pitchFamily="18" charset="0"/>
              <a:ea typeface="Times New Roman" panose="02020603050405020304" pitchFamily="18" charset="0"/>
            </a:endParaRPr>
          </a:p>
          <a:p>
            <a:pPr marL="342900" lvl="0" indent="-342900">
              <a:lnSpc>
                <a:spcPct val="106000"/>
              </a:lnSpc>
              <a:buFont typeface="Arial" panose="020B0604020202020204" pitchFamily="34" charset="0"/>
              <a:buChar char="●"/>
            </a:pPr>
            <a:r>
              <a:rPr lang="en-GB" sz="1600" u="none" strike="noStrike" dirty="0">
                <a:solidFill>
                  <a:srgbClr val="000000"/>
                </a:solidFill>
                <a:effectLst/>
                <a:highlight>
                  <a:srgbClr val="FFFFFF"/>
                </a:highlight>
                <a:latin typeface="Arial" panose="020B0604020202020204" pitchFamily="34" charset="0"/>
                <a:ea typeface="Arial" panose="020B0604020202020204" pitchFamily="34" charset="0"/>
              </a:rPr>
              <a:t>Develop a clear long-term legacy vision (in the form of a tailored Case for Support).</a:t>
            </a:r>
            <a:endParaRPr lang="en-GB" sz="1600" u="none" strike="noStrike" dirty="0">
              <a:effectLst/>
              <a:latin typeface="Times New Roman" panose="02020603050405020304" pitchFamily="18" charset="0"/>
              <a:ea typeface="Times New Roman" panose="02020603050405020304" pitchFamily="18" charset="0"/>
            </a:endParaRPr>
          </a:p>
          <a:p>
            <a:pPr marL="342900" lvl="0" indent="-342900">
              <a:lnSpc>
                <a:spcPct val="106000"/>
              </a:lnSpc>
              <a:buFont typeface="Arial" panose="020B0604020202020204" pitchFamily="34" charset="0"/>
              <a:buChar char="●"/>
            </a:pPr>
            <a:r>
              <a:rPr lang="en-GB" sz="1600" u="none" strike="noStrike" dirty="0">
                <a:solidFill>
                  <a:srgbClr val="000000"/>
                </a:solidFill>
                <a:effectLst/>
                <a:highlight>
                  <a:srgbClr val="FFFFFF"/>
                </a:highlight>
                <a:latin typeface="Arial" panose="020B0604020202020204" pitchFamily="34" charset="0"/>
                <a:ea typeface="Arial" panose="020B0604020202020204" pitchFamily="34" charset="0"/>
              </a:rPr>
              <a:t>Develop funding statements for use everywhere and by everyone in key messages statements on the website and in service communications (such as email, see Channels, below).</a:t>
            </a:r>
            <a:endParaRPr lang="en-GB" sz="1600" u="none" strike="noStrike" dirty="0">
              <a:effectLst/>
              <a:latin typeface="Times New Roman" panose="02020603050405020304" pitchFamily="18" charset="0"/>
              <a:ea typeface="Times New Roman" panose="02020603050405020304" pitchFamily="18" charset="0"/>
            </a:endParaRPr>
          </a:p>
          <a:p>
            <a:pPr marL="342900" lvl="0" indent="-342900">
              <a:lnSpc>
                <a:spcPct val="106000"/>
              </a:lnSpc>
              <a:buFont typeface="Arial" panose="020B0604020202020204" pitchFamily="34" charset="0"/>
              <a:buChar char="●"/>
            </a:pPr>
            <a:r>
              <a:rPr lang="en-GB" sz="1600" u="none" strike="noStrike" dirty="0">
                <a:solidFill>
                  <a:srgbClr val="000000"/>
                </a:solidFill>
                <a:effectLst/>
                <a:highlight>
                  <a:srgbClr val="FFFFFF"/>
                </a:highlight>
                <a:latin typeface="Arial" panose="020B0604020202020204" pitchFamily="34" charset="0"/>
                <a:ea typeface="Arial" panose="020B0604020202020204" pitchFamily="34" charset="0"/>
              </a:rPr>
              <a:t>Consider offering peripheral offerings such around In Memoriam. Research services such as </a:t>
            </a:r>
            <a:r>
              <a:rPr lang="en-GB" sz="1600" u="none" strike="noStrike" dirty="0" err="1">
                <a:solidFill>
                  <a:srgbClr val="000000"/>
                </a:solidFill>
                <a:effectLst/>
                <a:highlight>
                  <a:srgbClr val="FFFFFF"/>
                </a:highlight>
                <a:latin typeface="Arial" panose="020B0604020202020204" pitchFamily="34" charset="0"/>
                <a:ea typeface="Arial" panose="020B0604020202020204" pitchFamily="34" charset="0"/>
              </a:rPr>
              <a:t>MuchLoved</a:t>
            </a:r>
            <a:r>
              <a:rPr lang="en-GB" sz="1600" u="none" strike="noStrike" dirty="0">
                <a:solidFill>
                  <a:srgbClr val="000000"/>
                </a:solidFill>
                <a:effectLst/>
                <a:highlight>
                  <a:srgbClr val="FFFFFF"/>
                </a:highlight>
                <a:latin typeface="Arial" panose="020B0604020202020204" pitchFamily="34" charset="0"/>
                <a:ea typeface="Arial" panose="020B0604020202020204" pitchFamily="34" charset="0"/>
              </a:rPr>
              <a:t>) and advice around adding simple Codicils to supporter’s existing wills. </a:t>
            </a:r>
            <a:endParaRPr lang="en-GB" sz="1600" u="none" strike="noStrike" dirty="0">
              <a:effectLst/>
              <a:latin typeface="Times New Roman" panose="02020603050405020304" pitchFamily="18" charset="0"/>
              <a:ea typeface="Times New Roman" panose="02020603050405020304" pitchFamily="18" charset="0"/>
            </a:endParaRPr>
          </a:p>
          <a:p>
            <a:pPr marL="342900" lvl="0" indent="-342900">
              <a:lnSpc>
                <a:spcPct val="106000"/>
              </a:lnSpc>
              <a:buFont typeface="Arial" panose="020B0604020202020204" pitchFamily="34" charset="0"/>
              <a:buChar char="●"/>
            </a:pPr>
            <a:r>
              <a:rPr lang="en-GB" sz="1600" u="none" strike="noStrike" dirty="0">
                <a:solidFill>
                  <a:srgbClr val="000000"/>
                </a:solidFill>
                <a:effectLst/>
                <a:highlight>
                  <a:srgbClr val="FFFFFF"/>
                </a:highlight>
                <a:latin typeface="Arial" panose="020B0604020202020204" pitchFamily="34" charset="0"/>
                <a:ea typeface="Arial" panose="020B0604020202020204" pitchFamily="34" charset="0"/>
              </a:rPr>
              <a:t>Offer a Will writing service (such as </a:t>
            </a:r>
            <a:r>
              <a:rPr lang="en-GB" sz="1600" u="none" strike="noStrike" dirty="0" err="1">
                <a:solidFill>
                  <a:srgbClr val="000000"/>
                </a:solidFill>
                <a:effectLst/>
                <a:highlight>
                  <a:srgbClr val="FFFFFF"/>
                </a:highlight>
                <a:latin typeface="Arial" panose="020B0604020202020204" pitchFamily="34" charset="0"/>
                <a:ea typeface="Arial" panose="020B0604020202020204" pitchFamily="34" charset="0"/>
              </a:rPr>
              <a:t>Kwil</a:t>
            </a:r>
            <a:r>
              <a:rPr lang="en-GB" sz="1600" u="none" strike="noStrike" dirty="0">
                <a:solidFill>
                  <a:srgbClr val="000000"/>
                </a:solidFill>
                <a:effectLst/>
                <a:highlight>
                  <a:srgbClr val="FFFFFF"/>
                </a:highlight>
                <a:latin typeface="Arial" panose="020B0604020202020204" pitchFamily="34" charset="0"/>
                <a:ea typeface="Arial" panose="020B0604020202020204" pitchFamily="34" charset="0"/>
              </a:rPr>
              <a:t>) or access to a professional adviser.</a:t>
            </a:r>
            <a:endParaRPr lang="en-GB" sz="1600" u="none" strike="noStrike" dirty="0">
              <a:effectLst/>
              <a:latin typeface="Times New Roman" panose="02020603050405020304" pitchFamily="18" charset="0"/>
              <a:ea typeface="Times New Roman" panose="02020603050405020304" pitchFamily="18" charset="0"/>
            </a:endParaRPr>
          </a:p>
          <a:p>
            <a:pPr marL="114300" indent="0">
              <a:lnSpc>
                <a:spcPct val="106000"/>
              </a:lnSpc>
              <a:buNone/>
            </a:pPr>
            <a:endParaRPr lang="en-GB" sz="1800" dirty="0">
              <a:effectLst/>
              <a:latin typeface="Times New Roman" panose="02020603050405020304" pitchFamily="18" charset="0"/>
              <a:ea typeface="Times New Roman" panose="02020603050405020304" pitchFamily="18" charset="0"/>
            </a:endParaRPr>
          </a:p>
          <a:p>
            <a:pPr>
              <a:lnSpc>
                <a:spcPct val="106000"/>
              </a:lnSpc>
            </a:pPr>
            <a:r>
              <a:rPr lang="en-GB" sz="1800" b="1" dirty="0">
                <a:solidFill>
                  <a:srgbClr val="000000"/>
                </a:solidFill>
                <a:effectLst/>
                <a:highlight>
                  <a:srgbClr val="FFFFFF"/>
                </a:highlight>
                <a:latin typeface="Arial" panose="020B0604020202020204" pitchFamily="34" charset="0"/>
                <a:ea typeface="Arial" panose="020B0604020202020204" pitchFamily="34" charset="0"/>
              </a:rPr>
              <a:t>Create legacy </a:t>
            </a:r>
            <a:r>
              <a:rPr lang="en-GB" b="1" dirty="0">
                <a:solidFill>
                  <a:srgbClr val="000000"/>
                </a:solidFill>
                <a:highlight>
                  <a:srgbClr val="FFFFFF"/>
                </a:highlight>
                <a:latin typeface="Arial" panose="020B0604020202020204" pitchFamily="34" charset="0"/>
                <a:ea typeface="Arial" panose="020B0604020202020204" pitchFamily="34" charset="0"/>
              </a:rPr>
              <a:t>messaging for different channels</a:t>
            </a:r>
            <a:endParaRPr lang="en-GB" sz="1800" dirty="0">
              <a:effectLst/>
              <a:latin typeface="Times New Roman" panose="02020603050405020304" pitchFamily="18" charset="0"/>
              <a:ea typeface="Times New Roman" panose="02020603050405020304" pitchFamily="18" charset="0"/>
            </a:endParaRPr>
          </a:p>
          <a:p>
            <a:pPr marL="114300" indent="0">
              <a:buNone/>
            </a:pPr>
            <a:endParaRPr lang="en-GB" sz="1600" dirty="0">
              <a:effectLst/>
              <a:latin typeface="Times New Roman" panose="02020603050405020304" pitchFamily="18" charset="0"/>
              <a:ea typeface="Times New Roman" panose="02020603050405020304" pitchFamily="18" charset="0"/>
            </a:endParaRPr>
          </a:p>
          <a:p>
            <a:pPr marL="342900">
              <a:lnSpc>
                <a:spcPct val="106000"/>
              </a:lnSpc>
              <a:buFont typeface="Arial" panose="020B0604020202020204" pitchFamily="34" charset="0"/>
              <a:buChar char="●"/>
            </a:pPr>
            <a:r>
              <a:rPr lang="en-GB" sz="1600" dirty="0">
                <a:solidFill>
                  <a:srgbClr val="000000"/>
                </a:solidFill>
                <a:effectLst/>
                <a:highlight>
                  <a:srgbClr val="FFFFFF"/>
                </a:highlight>
                <a:latin typeface="Arial" panose="020B0604020202020204" pitchFamily="34" charset="0"/>
                <a:ea typeface="Arial" panose="020B0604020202020204" pitchFamily="34" charset="0"/>
              </a:rPr>
              <a:t>A Legacy leaflet</a:t>
            </a:r>
          </a:p>
          <a:p>
            <a:pPr marL="342900">
              <a:lnSpc>
                <a:spcPct val="106000"/>
              </a:lnSpc>
              <a:buFont typeface="Arial" panose="020B0604020202020204" pitchFamily="34" charset="0"/>
              <a:buChar char="●"/>
            </a:pPr>
            <a:r>
              <a:rPr lang="en-GB" sz="1600" dirty="0">
                <a:solidFill>
                  <a:srgbClr val="000000"/>
                </a:solidFill>
                <a:effectLst/>
                <a:highlight>
                  <a:srgbClr val="FFFFFF"/>
                </a:highlight>
                <a:latin typeface="Arial" panose="020B0604020202020204" pitchFamily="34" charset="0"/>
                <a:ea typeface="Arial" panose="020B0604020202020204" pitchFamily="34" charset="0"/>
              </a:rPr>
              <a:t>Home page of your website</a:t>
            </a:r>
            <a:endParaRPr lang="en-GB" sz="1600" dirty="0">
              <a:highlight>
                <a:srgbClr val="FFFFFF"/>
              </a:highlight>
              <a:latin typeface="Times New Roman" panose="02020603050405020304" pitchFamily="18" charset="0"/>
              <a:ea typeface="Arial" panose="020B0604020202020204" pitchFamily="34" charset="0"/>
            </a:endParaRPr>
          </a:p>
          <a:p>
            <a:pPr marL="342900">
              <a:lnSpc>
                <a:spcPct val="106000"/>
              </a:lnSpc>
              <a:buFont typeface="Arial" panose="020B0604020202020204" pitchFamily="34" charset="0"/>
              <a:buChar char="●"/>
            </a:pPr>
            <a:r>
              <a:rPr lang="en-GB" sz="1600" dirty="0">
                <a:solidFill>
                  <a:srgbClr val="000000"/>
                </a:solidFill>
                <a:effectLst/>
                <a:highlight>
                  <a:srgbClr val="FFFFFF"/>
                </a:highlight>
                <a:latin typeface="Arial" panose="020B0604020202020204" pitchFamily="34" charset="0"/>
                <a:ea typeface="Arial" panose="020B0604020202020204" pitchFamily="34" charset="0"/>
              </a:rPr>
              <a:t>A ‘P.S.’ in all donations thank you letters</a:t>
            </a:r>
            <a:endParaRPr lang="en-GB" sz="1600" dirty="0">
              <a:highlight>
                <a:srgbClr val="FFFFFF"/>
              </a:highlight>
              <a:latin typeface="Times New Roman" panose="02020603050405020304" pitchFamily="18" charset="0"/>
              <a:ea typeface="Arial" panose="020B0604020202020204" pitchFamily="34" charset="0"/>
            </a:endParaRPr>
          </a:p>
          <a:p>
            <a:pPr marL="342900">
              <a:lnSpc>
                <a:spcPct val="106000"/>
              </a:lnSpc>
              <a:buFont typeface="Arial" panose="020B0604020202020204" pitchFamily="34" charset="0"/>
              <a:buChar char="●"/>
            </a:pPr>
            <a:r>
              <a:rPr lang="en-GB" sz="1600" dirty="0">
                <a:solidFill>
                  <a:srgbClr val="000000"/>
                </a:solidFill>
                <a:effectLst/>
                <a:highlight>
                  <a:srgbClr val="FFFFFF"/>
                </a:highlight>
                <a:latin typeface="Arial" panose="020B0604020202020204" pitchFamily="34" charset="0"/>
                <a:ea typeface="Arial" panose="020B0604020202020204" pitchFamily="34" charset="0"/>
              </a:rPr>
              <a:t>As an email signature</a:t>
            </a:r>
            <a:endParaRPr lang="en-GB" sz="1600" dirty="0">
              <a:effectLst/>
              <a:latin typeface="Times New Roman" panose="02020603050405020304" pitchFamily="18" charset="0"/>
              <a:ea typeface="Times New Roman" panose="02020603050405020304" pitchFamily="18" charset="0"/>
            </a:endParaRPr>
          </a:p>
          <a:p>
            <a:pPr marL="342900">
              <a:lnSpc>
                <a:spcPct val="106000"/>
              </a:lnSpc>
              <a:buFont typeface="Arial" panose="020B0604020202020204" pitchFamily="34" charset="0"/>
              <a:buChar char="●"/>
            </a:pPr>
            <a:r>
              <a:rPr lang="en-GB" sz="1600" dirty="0">
                <a:solidFill>
                  <a:srgbClr val="000000"/>
                </a:solidFill>
                <a:effectLst/>
                <a:highlight>
                  <a:srgbClr val="FFFFFF"/>
                </a:highlight>
                <a:latin typeface="Arial" panose="020B0604020202020204" pitchFamily="34" charset="0"/>
                <a:ea typeface="Arial" panose="020B0604020202020204" pitchFamily="34" charset="0"/>
              </a:rPr>
              <a:t>At all events</a:t>
            </a:r>
            <a:endParaRPr lang="en-GB" sz="1600" dirty="0">
              <a:effectLst/>
              <a:latin typeface="Times New Roman" panose="02020603050405020304" pitchFamily="18" charset="0"/>
              <a:ea typeface="Times New Roman" panose="02020603050405020304" pitchFamily="18" charset="0"/>
            </a:endParaRPr>
          </a:p>
          <a:p>
            <a:pPr marL="342900">
              <a:lnSpc>
                <a:spcPct val="106000"/>
              </a:lnSpc>
              <a:buFont typeface="Arial" panose="020B0604020202020204" pitchFamily="34" charset="0"/>
              <a:buChar char="●"/>
            </a:pPr>
            <a:r>
              <a:rPr lang="en-GB" sz="1600" dirty="0">
                <a:solidFill>
                  <a:srgbClr val="000000"/>
                </a:solidFill>
                <a:effectLst/>
                <a:highlight>
                  <a:srgbClr val="FFFFFF"/>
                </a:highlight>
                <a:latin typeface="Arial" panose="020B0604020202020204" pitchFamily="34" charset="0"/>
                <a:ea typeface="Arial" panose="020B0604020202020204" pitchFamily="34" charset="0"/>
              </a:rPr>
              <a:t>Posters (large print) at the Celebration event</a:t>
            </a:r>
            <a:endParaRPr lang="en-GB" sz="1600" dirty="0">
              <a:effectLst/>
              <a:latin typeface="Times New Roman" panose="02020603050405020304" pitchFamily="18" charset="0"/>
              <a:ea typeface="Times New Roman" panose="02020603050405020304" pitchFamily="18" charset="0"/>
            </a:endParaRPr>
          </a:p>
          <a:p>
            <a:pPr marL="342900">
              <a:lnSpc>
                <a:spcPct val="106000"/>
              </a:lnSpc>
              <a:buFont typeface="Arial" panose="020B0604020202020204" pitchFamily="34" charset="0"/>
              <a:buChar char="●"/>
            </a:pPr>
            <a:r>
              <a:rPr lang="en-GB" sz="1600" dirty="0">
                <a:solidFill>
                  <a:srgbClr val="000000"/>
                </a:solidFill>
                <a:effectLst/>
                <a:highlight>
                  <a:srgbClr val="FFFFFF"/>
                </a:highlight>
                <a:latin typeface="Arial" panose="020B0604020202020204" pitchFamily="34" charset="0"/>
                <a:ea typeface="Arial" panose="020B0604020202020204" pitchFamily="34" charset="0"/>
              </a:rPr>
              <a:t>Face to face with clients</a:t>
            </a:r>
            <a:endParaRPr lang="en-GB" sz="1600" dirty="0">
              <a:effectLst/>
              <a:latin typeface="Times New Roman" panose="02020603050405020304" pitchFamily="18" charset="0"/>
              <a:ea typeface="Times New Roman" panose="02020603050405020304" pitchFamily="18" charset="0"/>
            </a:endParaRPr>
          </a:p>
          <a:p>
            <a:pPr marL="342900">
              <a:lnSpc>
                <a:spcPct val="106000"/>
              </a:lnSpc>
              <a:buFont typeface="Arial" panose="020B0604020202020204" pitchFamily="34" charset="0"/>
              <a:buChar char="●"/>
            </a:pPr>
            <a:r>
              <a:rPr lang="en-GB" sz="1600" dirty="0">
                <a:solidFill>
                  <a:srgbClr val="000000"/>
                </a:solidFill>
                <a:effectLst/>
                <a:highlight>
                  <a:srgbClr val="FFFFFF"/>
                </a:highlight>
                <a:latin typeface="Arial" panose="020B0604020202020204" pitchFamily="34" charset="0"/>
                <a:ea typeface="Arial" panose="020B0604020202020204" pitchFamily="34" charset="0"/>
              </a:rPr>
              <a:t>Incorporated into any videos</a:t>
            </a:r>
            <a:endParaRPr lang="en-GB" sz="1600" dirty="0">
              <a:solidFill>
                <a:srgbClr val="222222"/>
              </a:solidFill>
              <a:latin typeface="Arial" panose="020B0604020202020204" pitchFamily="34" charset="0"/>
            </a:endParaRPr>
          </a:p>
          <a:p>
            <a:pPr marL="114300" indent="0">
              <a:buNone/>
            </a:pPr>
            <a:endParaRPr lang="en-GB" sz="1800" b="0" i="0" dirty="0">
              <a:solidFill>
                <a:srgbClr val="222222"/>
              </a:solidFill>
              <a:effectLst/>
              <a:latin typeface="Arial" panose="020B0604020202020204" pitchFamily="34" charset="0"/>
            </a:endParaRPr>
          </a:p>
          <a:p>
            <a:endParaRPr lang="en-GB" sz="1800" b="0" i="0" dirty="0">
              <a:solidFill>
                <a:srgbClr val="222222"/>
              </a:solidFill>
              <a:effectLst/>
              <a:latin typeface="Arial" panose="020B0604020202020204" pitchFamily="34" charset="0"/>
            </a:endParaRPr>
          </a:p>
          <a:p>
            <a:endParaRPr lang="en-GB" sz="1800" dirty="0">
              <a:solidFill>
                <a:srgbClr val="222222"/>
              </a:solidFill>
              <a:latin typeface="Arial" panose="020B0604020202020204" pitchFamily="34" charset="0"/>
            </a:endParaRPr>
          </a:p>
          <a:p>
            <a:endParaRPr lang="en-GB" dirty="0">
              <a:solidFill>
                <a:srgbClr val="222222"/>
              </a:solidFill>
              <a:latin typeface="Arial" panose="020B0604020202020204" pitchFamily="34" charset="0"/>
            </a:endParaRPr>
          </a:p>
          <a:p>
            <a:endParaRPr lang="en-GB" sz="800" dirty="0">
              <a:solidFill>
                <a:srgbClr val="222222"/>
              </a:solidFill>
              <a:latin typeface="Arial" panose="020B0604020202020204" pitchFamily="34" charset="0"/>
            </a:endParaRPr>
          </a:p>
        </p:txBody>
      </p:sp>
    </p:spTree>
    <p:extLst>
      <p:ext uri="{BB962C8B-B14F-4D97-AF65-F5344CB8AC3E}">
        <p14:creationId xmlns:p14="http://schemas.microsoft.com/office/powerpoint/2010/main" val="389550042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g13191e0e482_0_82"/>
          <p:cNvSpPr txBox="1">
            <a:spLocks noGrp="1"/>
          </p:cNvSpPr>
          <p:nvPr>
            <p:ph type="title"/>
          </p:nvPr>
        </p:nvSpPr>
        <p:spPr>
          <a:xfrm>
            <a:off x="437548" y="817494"/>
            <a:ext cx="11315100" cy="7854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Did we cover all the issues and questions?</a:t>
            </a:r>
            <a:endParaRPr dirty="0"/>
          </a:p>
        </p:txBody>
      </p:sp>
      <p:sp>
        <p:nvSpPr>
          <p:cNvPr id="411" name="Google Shape;411;g13191e0e482_0_82"/>
          <p:cNvSpPr txBox="1">
            <a:spLocks noGrp="1"/>
          </p:cNvSpPr>
          <p:nvPr>
            <p:ph type="body" idx="1"/>
          </p:nvPr>
        </p:nvSpPr>
        <p:spPr>
          <a:xfrm>
            <a:off x="437548" y="1602894"/>
            <a:ext cx="9978000" cy="4871478"/>
          </a:xfrm>
          <a:prstGeom prst="rect">
            <a:avLst/>
          </a:prstGeom>
          <a:noFill/>
          <a:ln>
            <a:noFill/>
          </a:ln>
        </p:spPr>
        <p:txBody>
          <a:bodyPr spcFirstLastPara="1" wrap="square" lIns="0" tIns="0" rIns="0" bIns="0" anchor="t" anchorCtr="0">
            <a:noAutofit/>
          </a:bodyPr>
          <a:lstStyle/>
          <a:p>
            <a:pPr marL="0" lvl="0" indent="0" algn="l" rtl="0">
              <a:lnSpc>
                <a:spcPct val="101931"/>
              </a:lnSpc>
              <a:spcBef>
                <a:spcPts val="800"/>
              </a:spcBef>
              <a:spcAft>
                <a:spcPts val="0"/>
              </a:spcAft>
              <a:buClr>
                <a:schemeClr val="dk1"/>
              </a:buClr>
              <a:buSzPts val="1100"/>
              <a:buFont typeface="Arial"/>
              <a:buNone/>
            </a:pPr>
            <a:endParaRPr sz="1600" b="1" dirty="0">
              <a:solidFill>
                <a:srgbClr val="000099"/>
              </a:solidFill>
            </a:endParaRPr>
          </a:p>
          <a:p>
            <a:pPr marL="134533" lvl="0" indent="-20231" algn="l" rtl="0">
              <a:lnSpc>
                <a:spcPct val="100000"/>
              </a:lnSpc>
              <a:spcBef>
                <a:spcPts val="0"/>
              </a:spcBef>
              <a:spcAft>
                <a:spcPts val="0"/>
              </a:spcAft>
              <a:buClr>
                <a:srgbClr val="C9122B"/>
              </a:buClr>
              <a:buSzPts val="1800"/>
              <a:buFont typeface="Merriweather Sans"/>
              <a:buNone/>
            </a:pPr>
            <a:endParaRPr dirty="0"/>
          </a:p>
          <a:p>
            <a:pPr marL="134533" lvl="0" indent="-20231" algn="l" rtl="0">
              <a:lnSpc>
                <a:spcPct val="100000"/>
              </a:lnSpc>
              <a:spcBef>
                <a:spcPts val="0"/>
              </a:spcBef>
              <a:spcAft>
                <a:spcPts val="0"/>
              </a:spcAft>
              <a:buClr>
                <a:srgbClr val="C9122B"/>
              </a:buClr>
              <a:buSzPts val="1800"/>
              <a:buFont typeface="Merriweather Sans"/>
              <a:buNone/>
            </a:pPr>
            <a:endParaRPr dirty="0"/>
          </a:p>
          <a:p>
            <a:pPr marL="134533" lvl="0" indent="-20231" algn="l" rtl="0">
              <a:lnSpc>
                <a:spcPct val="100000"/>
              </a:lnSpc>
              <a:spcBef>
                <a:spcPts val="0"/>
              </a:spcBef>
              <a:spcAft>
                <a:spcPts val="0"/>
              </a:spcAft>
              <a:buClr>
                <a:srgbClr val="C9122B"/>
              </a:buClr>
              <a:buSzPts val="1800"/>
              <a:buFont typeface="Merriweather Sans"/>
              <a:buNone/>
            </a:pPr>
            <a:endParaRPr dirty="0"/>
          </a:p>
          <a:p>
            <a:pPr marL="134533" lvl="0" indent="-20231" algn="l" rtl="0">
              <a:lnSpc>
                <a:spcPct val="100000"/>
              </a:lnSpc>
              <a:spcBef>
                <a:spcPts val="0"/>
              </a:spcBef>
              <a:spcAft>
                <a:spcPts val="0"/>
              </a:spcAft>
              <a:buClr>
                <a:srgbClr val="C9122B"/>
              </a:buClr>
              <a:buSzPts val="1800"/>
              <a:buFont typeface="Merriweather Sans"/>
              <a:buNone/>
            </a:pPr>
            <a:endParaRPr dirty="0"/>
          </a:p>
          <a:p>
            <a:pPr marL="0" lvl="0" indent="0" algn="l" rtl="0">
              <a:lnSpc>
                <a:spcPct val="100000"/>
              </a:lnSpc>
              <a:spcBef>
                <a:spcPts val="0"/>
              </a:spcBef>
              <a:spcAft>
                <a:spcPts val="0"/>
              </a:spcAft>
              <a:buClr>
                <a:srgbClr val="C9122B"/>
              </a:buClr>
              <a:buSzPts val="1800"/>
              <a:buFont typeface="Merriweather Sans"/>
              <a:buNone/>
            </a:pPr>
            <a:endParaRPr sz="1600" dirty="0"/>
          </a:p>
        </p:txBody>
      </p:sp>
      <p:sp>
        <p:nvSpPr>
          <p:cNvPr id="2" name="Google Shape;117;g112041c000d_0_0">
            <a:extLst>
              <a:ext uri="{FF2B5EF4-FFF2-40B4-BE49-F238E27FC236}">
                <a16:creationId xmlns:a16="http://schemas.microsoft.com/office/drawing/2014/main" id="{223E6797-0BC6-2229-CA17-A19D2A88BB24}"/>
              </a:ext>
            </a:extLst>
          </p:cNvPr>
          <p:cNvSpPr txBox="1">
            <a:spLocks/>
          </p:cNvSpPr>
          <p:nvPr/>
        </p:nvSpPr>
        <p:spPr>
          <a:xfrm>
            <a:off x="736028" y="1210194"/>
            <a:ext cx="10287571" cy="5533506"/>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rgbClr val="C9122B"/>
              </a:buClr>
              <a:buSzPts val="1800"/>
              <a:buFont typeface="Merriweather Sans"/>
              <a:buChar char="■"/>
              <a:defRPr sz="1800" b="0" i="0" u="none" strike="noStrike" cap="none">
                <a:solidFill>
                  <a:schemeClr val="dk1"/>
                </a:solidFill>
                <a:latin typeface="Arial"/>
                <a:ea typeface="Arial"/>
                <a:cs typeface="Arial"/>
                <a:sym typeface="Arial"/>
              </a:defRPr>
            </a:lvl1pPr>
            <a:lvl2pPr marL="914400" marR="0" lvl="1" indent="-333438" algn="l" rtl="0">
              <a:lnSpc>
                <a:spcPct val="100000"/>
              </a:lnSpc>
              <a:spcBef>
                <a:spcPts val="0"/>
              </a:spcBef>
              <a:spcAft>
                <a:spcPts val="0"/>
              </a:spcAft>
              <a:buClr>
                <a:srgbClr val="C9122B"/>
              </a:buClr>
              <a:buSzPts val="1651"/>
              <a:buFont typeface="Merriweather Sans"/>
              <a:buChar char="■"/>
              <a:defRPr sz="1651" b="0" i="0" u="none" strike="noStrike" cap="none">
                <a:solidFill>
                  <a:schemeClr val="dk1"/>
                </a:solidFill>
                <a:latin typeface="Arial"/>
                <a:ea typeface="Arial"/>
                <a:cs typeface="Arial"/>
                <a:sym typeface="Arial"/>
              </a:defRPr>
            </a:lvl2pPr>
            <a:lvl3pPr marL="1371600" marR="0" lvl="2" indent="-323850" algn="l" rtl="0">
              <a:lnSpc>
                <a:spcPct val="100000"/>
              </a:lnSpc>
              <a:spcBef>
                <a:spcPts val="0"/>
              </a:spcBef>
              <a:spcAft>
                <a:spcPts val="0"/>
              </a:spcAft>
              <a:buClr>
                <a:srgbClr val="C9122B"/>
              </a:buClr>
              <a:buSzPts val="1500"/>
              <a:buFont typeface="Merriweather Sans"/>
              <a:buChar char="■"/>
              <a:defRPr sz="1500" b="0" i="0" u="none" strike="noStrike" cap="none">
                <a:solidFill>
                  <a:schemeClr val="dk1"/>
                </a:solidFill>
                <a:latin typeface="Arial"/>
                <a:ea typeface="Arial"/>
                <a:cs typeface="Arial"/>
                <a:sym typeface="Arial"/>
              </a:defRPr>
            </a:lvl3pPr>
            <a:lvl4pPr marL="1828800" marR="0" lvl="3" indent="-314388" algn="l" rtl="0">
              <a:lnSpc>
                <a:spcPct val="100000"/>
              </a:lnSpc>
              <a:spcBef>
                <a:spcPts val="0"/>
              </a:spcBef>
              <a:spcAft>
                <a:spcPts val="0"/>
              </a:spcAft>
              <a:buClr>
                <a:srgbClr val="C9122B"/>
              </a:buClr>
              <a:buSzPts val="1351"/>
              <a:buFont typeface="Merriweather Sans"/>
              <a:buChar char="■"/>
              <a:defRPr sz="1351" b="0" i="0" u="none" strike="noStrike" cap="none">
                <a:solidFill>
                  <a:schemeClr val="dk1"/>
                </a:solidFill>
                <a:latin typeface="Arial"/>
                <a:ea typeface="Arial"/>
                <a:cs typeface="Arial"/>
                <a:sym typeface="Arial"/>
              </a:defRPr>
            </a:lvl4pPr>
            <a:lvl5pPr marL="2286000" marR="0" lvl="4" indent="-314388" algn="l" rtl="0">
              <a:lnSpc>
                <a:spcPct val="100000"/>
              </a:lnSpc>
              <a:spcBef>
                <a:spcPts val="0"/>
              </a:spcBef>
              <a:spcAft>
                <a:spcPts val="0"/>
              </a:spcAft>
              <a:buClr>
                <a:srgbClr val="C9122B"/>
              </a:buClr>
              <a:buSzPts val="1351"/>
              <a:buFont typeface="Merriweather Sans"/>
              <a:buChar char="■"/>
              <a:defRPr sz="1351" b="0" i="0" u="none" strike="noStrike" cap="none">
                <a:solidFill>
                  <a:schemeClr val="dk1"/>
                </a:solidFill>
                <a:latin typeface="Arial"/>
                <a:ea typeface="Arial"/>
                <a:cs typeface="Arial"/>
                <a:sym typeface="Arial"/>
              </a:defRPr>
            </a:lvl5pPr>
            <a:lvl6pPr marL="2743200" marR="0" lvl="5" indent="-342900" algn="l" rtl="0">
              <a:lnSpc>
                <a:spcPct val="100000"/>
              </a:lnSpc>
              <a:spcBef>
                <a:spcPts val="0"/>
              </a:spcBef>
              <a:spcAft>
                <a:spcPts val="0"/>
              </a:spcAft>
              <a:buClr>
                <a:schemeClr val="dk1"/>
              </a:buClr>
              <a:buSzPts val="1800"/>
              <a:buFont typeface="Arial"/>
              <a:buChar char="•"/>
              <a:defRPr sz="1651" b="0" i="0" u="none" strike="noStrike" cap="none">
                <a:solidFill>
                  <a:schemeClr val="dk1"/>
                </a:solidFill>
                <a:latin typeface="Arial"/>
                <a:ea typeface="Arial"/>
                <a:cs typeface="Arial"/>
                <a:sym typeface="Arial"/>
              </a:defRPr>
            </a:lvl6pPr>
            <a:lvl7pPr marL="3200400" marR="0" lvl="6" indent="-342900" algn="l" rtl="0">
              <a:lnSpc>
                <a:spcPct val="100000"/>
              </a:lnSpc>
              <a:spcBef>
                <a:spcPts val="0"/>
              </a:spcBef>
              <a:spcAft>
                <a:spcPts val="0"/>
              </a:spcAft>
              <a:buClr>
                <a:schemeClr val="dk1"/>
              </a:buClr>
              <a:buSzPts val="1800"/>
              <a:buFont typeface="Arial"/>
              <a:buChar char="•"/>
              <a:defRPr sz="1651" b="0" i="0" u="none" strike="noStrike" cap="none">
                <a:solidFill>
                  <a:schemeClr val="dk1"/>
                </a:solidFill>
                <a:latin typeface="Arial"/>
                <a:ea typeface="Arial"/>
                <a:cs typeface="Arial"/>
                <a:sym typeface="Arial"/>
              </a:defRPr>
            </a:lvl7pPr>
            <a:lvl8pPr marL="3657600" marR="0" lvl="7" indent="-342900" algn="l" rtl="0">
              <a:lnSpc>
                <a:spcPct val="100000"/>
              </a:lnSpc>
              <a:spcBef>
                <a:spcPts val="0"/>
              </a:spcBef>
              <a:spcAft>
                <a:spcPts val="0"/>
              </a:spcAft>
              <a:buClr>
                <a:schemeClr val="dk1"/>
              </a:buClr>
              <a:buSzPts val="1800"/>
              <a:buFont typeface="Arial"/>
              <a:buChar char="•"/>
              <a:defRPr sz="1651" b="0" i="0" u="none" strike="noStrike" cap="none">
                <a:solidFill>
                  <a:schemeClr val="dk1"/>
                </a:solidFill>
                <a:latin typeface="Arial"/>
                <a:ea typeface="Arial"/>
                <a:cs typeface="Arial"/>
                <a:sym typeface="Arial"/>
              </a:defRPr>
            </a:lvl8pPr>
            <a:lvl9pPr marL="4114800" marR="0" lvl="8" indent="-342900" algn="l" rtl="0">
              <a:lnSpc>
                <a:spcPct val="100000"/>
              </a:lnSpc>
              <a:spcBef>
                <a:spcPts val="0"/>
              </a:spcBef>
              <a:spcAft>
                <a:spcPts val="0"/>
              </a:spcAft>
              <a:buClr>
                <a:schemeClr val="dk1"/>
              </a:buClr>
              <a:buSzPts val="1800"/>
              <a:buFont typeface="Arial"/>
              <a:buChar char="•"/>
              <a:defRPr sz="1651" b="0" i="0" u="none" strike="noStrike" cap="none">
                <a:solidFill>
                  <a:schemeClr val="dk1"/>
                </a:solidFill>
                <a:latin typeface="Arial"/>
                <a:ea typeface="Arial"/>
                <a:cs typeface="Arial"/>
                <a:sym typeface="Arial"/>
              </a:defRPr>
            </a:lvl9pPr>
          </a:lstStyle>
          <a:p>
            <a:pPr marL="0" marR="0" lvl="0" indent="0" algn="l" rtl="0">
              <a:lnSpc>
                <a:spcPct val="101931"/>
              </a:lnSpc>
              <a:spcBef>
                <a:spcPts val="800"/>
              </a:spcBef>
              <a:spcAft>
                <a:spcPts val="0"/>
              </a:spcAft>
              <a:buClr>
                <a:schemeClr val="dk1"/>
              </a:buClr>
              <a:buSzPts val="1100"/>
              <a:buFont typeface="Arial"/>
              <a:buNone/>
            </a:pPr>
            <a:r>
              <a:rPr lang="en-US" sz="1800" b="1" i="0" u="none" strike="noStrike" cap="none" dirty="0">
                <a:solidFill>
                  <a:schemeClr val="dk1"/>
                </a:solidFill>
                <a:latin typeface="Arial"/>
                <a:ea typeface="Arial"/>
                <a:cs typeface="Arial"/>
                <a:sym typeface="Arial"/>
              </a:rPr>
              <a:t>Covered in the previous sections</a:t>
            </a:r>
          </a:p>
          <a:p>
            <a:pPr marL="114300" indent="0">
              <a:buFont typeface="Merriweather Sans"/>
              <a:buNone/>
            </a:pPr>
            <a:endParaRPr lang="en-GB" sz="800" dirty="0">
              <a:solidFill>
                <a:srgbClr val="222222"/>
              </a:solidFill>
              <a:latin typeface="Arial" panose="020B0604020202020204" pitchFamily="34" charset="0"/>
            </a:endParaRPr>
          </a:p>
          <a:p>
            <a:r>
              <a:rPr lang="en-GB" sz="1800" b="0" i="0" dirty="0">
                <a:solidFill>
                  <a:srgbClr val="222222"/>
                </a:solidFill>
                <a:effectLst/>
                <a:latin typeface="Arial" panose="020B0604020202020204" pitchFamily="34" charset="0"/>
              </a:rPr>
              <a:t>Guidance and tips on developing our marketing and comms strategy and </a:t>
            </a:r>
            <a:r>
              <a:rPr lang="en-GB" sz="1800" b="1" i="0" dirty="0">
                <a:solidFill>
                  <a:schemeClr val="accent2">
                    <a:lumMod val="60000"/>
                    <a:lumOff val="40000"/>
                  </a:schemeClr>
                </a:solidFill>
                <a:effectLst/>
                <a:latin typeface="Arial" panose="020B0604020202020204" pitchFamily="34" charset="0"/>
              </a:rPr>
              <a:t>producing a plan</a:t>
            </a:r>
            <a:r>
              <a:rPr lang="en-GB" sz="1800" b="0" i="0" dirty="0">
                <a:solidFill>
                  <a:srgbClr val="222222"/>
                </a:solidFill>
                <a:effectLst/>
                <a:latin typeface="Arial" panose="020B0604020202020204" pitchFamily="34" charset="0"/>
              </a:rPr>
              <a:t>.</a:t>
            </a:r>
            <a:endParaRPr lang="en-US" sz="1800" b="1" dirty="0">
              <a:solidFill>
                <a:schemeClr val="dk1"/>
              </a:solidFill>
            </a:endParaRPr>
          </a:p>
          <a:p>
            <a:pPr marL="114300" indent="0">
              <a:buFont typeface="Merriweather Sans"/>
              <a:buNone/>
            </a:pPr>
            <a:endParaRPr lang="en-GB" sz="800" dirty="0">
              <a:solidFill>
                <a:srgbClr val="222222"/>
              </a:solidFill>
              <a:latin typeface="Arial" panose="020B0604020202020204" pitchFamily="34" charset="0"/>
            </a:endParaRPr>
          </a:p>
          <a:p>
            <a:r>
              <a:rPr lang="en-GB" sz="1800" dirty="0"/>
              <a:t>To better understand the process of </a:t>
            </a:r>
            <a:r>
              <a:rPr lang="en-GB" sz="1800" b="1" dirty="0">
                <a:solidFill>
                  <a:schemeClr val="accent2">
                    <a:lumMod val="60000"/>
                    <a:lumOff val="40000"/>
                  </a:schemeClr>
                </a:solidFill>
              </a:rPr>
              <a:t>developing a marketing plan</a:t>
            </a:r>
            <a:r>
              <a:rPr lang="en-GB" sz="1800" dirty="0"/>
              <a:t>.</a:t>
            </a:r>
          </a:p>
          <a:p>
            <a:pPr marL="114300" indent="0">
              <a:buNone/>
            </a:pPr>
            <a:endParaRPr lang="en-GB" sz="800" dirty="0"/>
          </a:p>
          <a:p>
            <a:r>
              <a:rPr lang="en-GB" sz="1800" dirty="0"/>
              <a:t>Getting the </a:t>
            </a:r>
            <a:r>
              <a:rPr lang="en-GB" sz="1800" b="1" dirty="0">
                <a:solidFill>
                  <a:schemeClr val="accent2">
                    <a:lumMod val="60000"/>
                    <a:lumOff val="40000"/>
                  </a:schemeClr>
                </a:solidFill>
              </a:rPr>
              <a:t>messaging </a:t>
            </a:r>
            <a:r>
              <a:rPr lang="en-GB" sz="1800" dirty="0"/>
              <a:t>right.</a:t>
            </a:r>
          </a:p>
          <a:p>
            <a:pPr marL="114300" indent="0">
              <a:buNone/>
            </a:pPr>
            <a:endParaRPr lang="en-GB" sz="800" dirty="0"/>
          </a:p>
          <a:p>
            <a:r>
              <a:rPr lang="en-GB" sz="1800" b="0" i="0" dirty="0">
                <a:solidFill>
                  <a:srgbClr val="222222"/>
                </a:solidFill>
                <a:effectLst/>
                <a:latin typeface="Arial" panose="020B0604020202020204" pitchFamily="34" charset="0"/>
              </a:rPr>
              <a:t>How to </a:t>
            </a:r>
            <a:r>
              <a:rPr lang="en-GB" sz="1800" b="1" i="0" dirty="0">
                <a:solidFill>
                  <a:schemeClr val="accent2">
                    <a:lumMod val="60000"/>
                    <a:lumOff val="40000"/>
                  </a:schemeClr>
                </a:solidFill>
                <a:effectLst/>
                <a:latin typeface="Arial" panose="020B0604020202020204" pitchFamily="34" charset="0"/>
              </a:rPr>
              <a:t>collate data </a:t>
            </a:r>
            <a:r>
              <a:rPr lang="en-GB" sz="1800" b="0" i="0" dirty="0">
                <a:solidFill>
                  <a:srgbClr val="222222"/>
                </a:solidFill>
                <a:effectLst/>
                <a:latin typeface="Arial" panose="020B0604020202020204" pitchFamily="34" charset="0"/>
              </a:rPr>
              <a:t>across teams and use it effectively to talk to our audience. </a:t>
            </a:r>
            <a:r>
              <a:rPr lang="en-GB" sz="1800" b="1" i="0" dirty="0">
                <a:solidFill>
                  <a:schemeClr val="accent2">
                    <a:lumMod val="60000"/>
                    <a:lumOff val="40000"/>
                  </a:schemeClr>
                </a:solidFill>
                <a:effectLst/>
                <a:latin typeface="Arial" panose="020B0604020202020204" pitchFamily="34" charset="0"/>
              </a:rPr>
              <a:t>Identify our audience</a:t>
            </a:r>
            <a:r>
              <a:rPr lang="en-GB" sz="1800" b="1" i="0" dirty="0">
                <a:solidFill>
                  <a:srgbClr val="222222"/>
                </a:solidFill>
                <a:effectLst/>
                <a:latin typeface="Arial" panose="020B0604020202020204" pitchFamily="34" charset="0"/>
              </a:rPr>
              <a:t> </a:t>
            </a:r>
            <a:r>
              <a:rPr lang="en-GB" sz="1800" b="0" i="0" dirty="0">
                <a:solidFill>
                  <a:srgbClr val="222222"/>
                </a:solidFill>
                <a:effectLst/>
                <a:latin typeface="Arial" panose="020B0604020202020204" pitchFamily="34" charset="0"/>
              </a:rPr>
              <a:t>better</a:t>
            </a:r>
            <a:endParaRPr lang="en-GB" sz="1800" dirty="0"/>
          </a:p>
          <a:p>
            <a:pPr marL="114300" indent="0">
              <a:buNone/>
            </a:pPr>
            <a:endParaRPr lang="en-GB" dirty="0">
              <a:solidFill>
                <a:srgbClr val="222222"/>
              </a:solidFill>
              <a:latin typeface="Arial" panose="020B0604020202020204" pitchFamily="34" charset="0"/>
            </a:endParaRPr>
          </a:p>
          <a:p>
            <a:pPr marL="114300" indent="0">
              <a:buNone/>
            </a:pPr>
            <a:r>
              <a:rPr lang="en-US" sz="1800" b="1" i="0" u="none" strike="noStrike" cap="none" dirty="0">
                <a:solidFill>
                  <a:schemeClr val="dk1"/>
                </a:solidFill>
                <a:latin typeface="Arial"/>
                <a:ea typeface="Arial"/>
                <a:cs typeface="Arial"/>
                <a:sym typeface="Arial"/>
              </a:rPr>
              <a:t>Cover in this next section</a:t>
            </a:r>
          </a:p>
          <a:p>
            <a:pPr marL="114300" indent="0">
              <a:buNone/>
            </a:pPr>
            <a:endParaRPr lang="en-US" sz="800" b="1" i="0" u="none" strike="noStrike" cap="none" dirty="0">
              <a:solidFill>
                <a:schemeClr val="dk1"/>
              </a:solidFill>
              <a:latin typeface="Arial"/>
              <a:ea typeface="Arial"/>
              <a:cs typeface="Arial"/>
              <a:sym typeface="Arial"/>
            </a:endParaRPr>
          </a:p>
          <a:p>
            <a:r>
              <a:rPr lang="en-GB" sz="1800" b="0" i="0" dirty="0">
                <a:solidFill>
                  <a:srgbClr val="222222"/>
                </a:solidFill>
                <a:effectLst/>
                <a:latin typeface="Arial" panose="020B0604020202020204" pitchFamily="34" charset="0"/>
              </a:rPr>
              <a:t>What are the differences when </a:t>
            </a:r>
            <a:r>
              <a:rPr lang="en-GB" sz="1800" b="1" i="0" dirty="0">
                <a:solidFill>
                  <a:schemeClr val="accent2">
                    <a:lumMod val="60000"/>
                    <a:lumOff val="40000"/>
                  </a:schemeClr>
                </a:solidFill>
                <a:effectLst/>
                <a:latin typeface="Arial" panose="020B0604020202020204" pitchFamily="34" charset="0"/>
              </a:rPr>
              <a:t>planning for a charity</a:t>
            </a:r>
            <a:r>
              <a:rPr lang="en-GB" i="0" dirty="0">
                <a:solidFill>
                  <a:srgbClr val="222222"/>
                </a:solidFill>
                <a:effectLst/>
                <a:latin typeface="Arial" panose="020B0604020202020204" pitchFamily="34" charset="0"/>
              </a:rPr>
              <a:t>?</a:t>
            </a:r>
            <a:endParaRPr lang="en-GB" sz="1800" dirty="0">
              <a:solidFill>
                <a:srgbClr val="222222"/>
              </a:solidFill>
              <a:latin typeface="Arial" panose="020B0604020202020204" pitchFamily="34" charset="0"/>
            </a:endParaRPr>
          </a:p>
          <a:p>
            <a:endParaRPr lang="en-GB" sz="800" dirty="0">
              <a:solidFill>
                <a:srgbClr val="222222"/>
              </a:solidFill>
              <a:latin typeface="Arial" panose="020B0604020202020204" pitchFamily="34" charset="0"/>
            </a:endParaRPr>
          </a:p>
          <a:p>
            <a:r>
              <a:rPr lang="en-GB" sz="1800" i="0" dirty="0">
                <a:solidFill>
                  <a:schemeClr val="tx1"/>
                </a:solidFill>
                <a:effectLst/>
                <a:latin typeface="Arial" panose="020B0604020202020204" pitchFamily="34" charset="0"/>
              </a:rPr>
              <a:t>How to </a:t>
            </a:r>
            <a:r>
              <a:rPr lang="en-GB" sz="1800" b="1" i="0" dirty="0">
                <a:solidFill>
                  <a:schemeClr val="accent2">
                    <a:lumMod val="60000"/>
                    <a:lumOff val="40000"/>
                  </a:schemeClr>
                </a:solidFill>
                <a:effectLst/>
                <a:latin typeface="Arial" panose="020B0604020202020204" pitchFamily="34" charset="0"/>
              </a:rPr>
              <a:t>market to commissioners</a:t>
            </a:r>
            <a:r>
              <a:rPr lang="en-GB" sz="1800" b="0" i="0" dirty="0">
                <a:solidFill>
                  <a:srgbClr val="222222"/>
                </a:solidFill>
                <a:effectLst/>
                <a:latin typeface="Arial" panose="020B0604020202020204" pitchFamily="34" charset="0"/>
              </a:rPr>
              <a:t>.</a:t>
            </a:r>
          </a:p>
          <a:p>
            <a:pPr algn="l"/>
            <a:endParaRPr lang="en-GB" sz="900" dirty="0">
              <a:solidFill>
                <a:srgbClr val="222222"/>
              </a:solidFill>
              <a:latin typeface="Arial" panose="020B0604020202020204" pitchFamily="34" charset="0"/>
            </a:endParaRPr>
          </a:p>
          <a:p>
            <a:r>
              <a:rPr lang="en-GB" sz="1800" b="0" i="0" dirty="0">
                <a:solidFill>
                  <a:srgbClr val="222222"/>
                </a:solidFill>
                <a:effectLst/>
                <a:latin typeface="Arial" panose="020B0604020202020204" pitchFamily="34" charset="0"/>
              </a:rPr>
              <a:t>New ideas to raise </a:t>
            </a:r>
            <a:r>
              <a:rPr lang="en-GB" sz="1800" b="1" i="0" dirty="0">
                <a:solidFill>
                  <a:schemeClr val="accent2">
                    <a:lumMod val="60000"/>
                    <a:lumOff val="40000"/>
                  </a:schemeClr>
                </a:solidFill>
                <a:effectLst/>
                <a:latin typeface="Arial" panose="020B0604020202020204" pitchFamily="34" charset="0"/>
              </a:rPr>
              <a:t>brand awareness </a:t>
            </a:r>
            <a:r>
              <a:rPr lang="en-GB" sz="1800" b="0" i="0" dirty="0">
                <a:solidFill>
                  <a:srgbClr val="222222"/>
                </a:solidFill>
                <a:effectLst/>
                <a:latin typeface="Arial" panose="020B0604020202020204" pitchFamily="34" charset="0"/>
              </a:rPr>
              <a:t>in the local community.</a:t>
            </a:r>
          </a:p>
          <a:p>
            <a:pPr marL="114300" indent="0">
              <a:buNone/>
            </a:pPr>
            <a:endParaRPr lang="en-GB" sz="800" b="0" i="0" dirty="0">
              <a:solidFill>
                <a:srgbClr val="222222"/>
              </a:solidFill>
              <a:effectLst/>
              <a:latin typeface="Arial" panose="020B0604020202020204" pitchFamily="34" charset="0"/>
            </a:endParaRPr>
          </a:p>
          <a:p>
            <a:r>
              <a:rPr lang="en-GB" sz="1800" b="0" i="0" dirty="0">
                <a:solidFill>
                  <a:srgbClr val="222222"/>
                </a:solidFill>
                <a:effectLst/>
                <a:latin typeface="Arial" panose="020B0604020202020204" pitchFamily="34" charset="0"/>
              </a:rPr>
              <a:t>To </a:t>
            </a:r>
            <a:r>
              <a:rPr lang="en-GB" sz="1800" b="1" i="0" dirty="0">
                <a:solidFill>
                  <a:schemeClr val="accent2">
                    <a:lumMod val="60000"/>
                    <a:lumOff val="40000"/>
                  </a:schemeClr>
                </a:solidFill>
                <a:effectLst/>
                <a:latin typeface="Arial" panose="020B0604020202020204" pitchFamily="34" charset="0"/>
              </a:rPr>
              <a:t>implement the plan </a:t>
            </a:r>
            <a:r>
              <a:rPr lang="en-GB" sz="1800" b="0" i="0" dirty="0">
                <a:solidFill>
                  <a:srgbClr val="222222"/>
                </a:solidFill>
                <a:effectLst/>
                <a:latin typeface="Arial" panose="020B0604020202020204" pitchFamily="34" charset="0"/>
              </a:rPr>
              <a:t>successfully with limited staff and financial resources.</a:t>
            </a:r>
          </a:p>
          <a:p>
            <a:endParaRPr lang="en-GB" sz="800" b="0" i="0" dirty="0">
              <a:solidFill>
                <a:srgbClr val="222222"/>
              </a:solidFill>
              <a:effectLst/>
              <a:latin typeface="Arial" panose="020B0604020202020204" pitchFamily="34" charset="0"/>
            </a:endParaRPr>
          </a:p>
          <a:p>
            <a:r>
              <a:rPr lang="en-GB" sz="1800" dirty="0"/>
              <a:t>How to </a:t>
            </a:r>
            <a:r>
              <a:rPr lang="en-GB" sz="1800" b="1" dirty="0">
                <a:solidFill>
                  <a:schemeClr val="accent2">
                    <a:lumMod val="60000"/>
                    <a:lumOff val="40000"/>
                  </a:schemeClr>
                </a:solidFill>
              </a:rPr>
              <a:t>market more effect</a:t>
            </a:r>
            <a:r>
              <a:rPr lang="en-GB" sz="1800" dirty="0">
                <a:solidFill>
                  <a:schemeClr val="accent2">
                    <a:lumMod val="60000"/>
                    <a:lumOff val="40000"/>
                  </a:schemeClr>
                </a:solidFill>
              </a:rPr>
              <a:t>i</a:t>
            </a:r>
            <a:r>
              <a:rPr lang="en-GB" sz="1800" b="1" dirty="0">
                <a:solidFill>
                  <a:schemeClr val="accent2">
                    <a:lumMod val="60000"/>
                    <a:lumOff val="40000"/>
                  </a:schemeClr>
                </a:solidFill>
              </a:rPr>
              <a:t>vely</a:t>
            </a:r>
            <a:r>
              <a:rPr lang="en-GB" sz="1800" dirty="0">
                <a:solidFill>
                  <a:schemeClr val="accent2">
                    <a:lumMod val="60000"/>
                    <a:lumOff val="40000"/>
                  </a:schemeClr>
                </a:solidFill>
              </a:rPr>
              <a:t> </a:t>
            </a:r>
            <a:r>
              <a:rPr lang="en-GB" sz="1800" dirty="0"/>
              <a:t>with the limited resources we have.</a:t>
            </a:r>
          </a:p>
          <a:p>
            <a:pPr marL="114300" indent="0">
              <a:buNone/>
            </a:pPr>
            <a:endParaRPr lang="en-GB" sz="800" dirty="0"/>
          </a:p>
          <a:p>
            <a:r>
              <a:rPr lang="en-GB" sz="1800" dirty="0"/>
              <a:t>Effective </a:t>
            </a:r>
            <a:r>
              <a:rPr lang="en-GB" sz="1800" b="1" dirty="0">
                <a:solidFill>
                  <a:schemeClr val="accent2">
                    <a:lumMod val="60000"/>
                    <a:lumOff val="40000"/>
                  </a:schemeClr>
                </a:solidFill>
              </a:rPr>
              <a:t>tools</a:t>
            </a:r>
            <a:r>
              <a:rPr lang="en-GB" sz="1800" dirty="0"/>
              <a:t> for keeping on top of updating our communications - especially online</a:t>
            </a:r>
          </a:p>
          <a:p>
            <a:endParaRPr lang="en-GB" sz="1800" b="0" i="0" dirty="0">
              <a:solidFill>
                <a:srgbClr val="222222"/>
              </a:solidFill>
              <a:effectLst/>
              <a:latin typeface="Arial" panose="020B0604020202020204" pitchFamily="34" charset="0"/>
            </a:endParaRPr>
          </a:p>
          <a:p>
            <a:endParaRPr lang="en-GB" sz="1800" b="0" i="0" dirty="0">
              <a:solidFill>
                <a:srgbClr val="222222"/>
              </a:solidFill>
              <a:effectLst/>
              <a:latin typeface="Arial" panose="020B0604020202020204" pitchFamily="34" charset="0"/>
            </a:endParaRPr>
          </a:p>
          <a:p>
            <a:endParaRPr lang="en-GB" sz="1800" dirty="0">
              <a:solidFill>
                <a:srgbClr val="222222"/>
              </a:solidFill>
              <a:latin typeface="Arial" panose="020B0604020202020204" pitchFamily="34" charset="0"/>
            </a:endParaRPr>
          </a:p>
          <a:p>
            <a:endParaRPr lang="en-GB" dirty="0">
              <a:solidFill>
                <a:srgbClr val="222222"/>
              </a:solidFill>
              <a:latin typeface="Arial" panose="020B0604020202020204" pitchFamily="34" charset="0"/>
            </a:endParaRPr>
          </a:p>
          <a:p>
            <a:endParaRPr lang="en-GB" sz="800" dirty="0">
              <a:solidFill>
                <a:srgbClr val="222222"/>
              </a:solidFill>
              <a:latin typeface="Arial" panose="020B0604020202020204" pitchFamily="34" charset="0"/>
            </a:endParaRPr>
          </a:p>
        </p:txBody>
      </p:sp>
    </p:spTree>
    <p:extLst>
      <p:ext uri="{BB962C8B-B14F-4D97-AF65-F5344CB8AC3E}">
        <p14:creationId xmlns:p14="http://schemas.microsoft.com/office/powerpoint/2010/main" val="13122032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g13191e0e482_0_82"/>
          <p:cNvSpPr txBox="1">
            <a:spLocks noGrp="1"/>
          </p:cNvSpPr>
          <p:nvPr>
            <p:ph type="title"/>
          </p:nvPr>
        </p:nvSpPr>
        <p:spPr>
          <a:xfrm>
            <a:off x="437548" y="817494"/>
            <a:ext cx="11315100" cy="7854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Did we cover all the issues and questions?</a:t>
            </a:r>
            <a:endParaRPr dirty="0"/>
          </a:p>
        </p:txBody>
      </p:sp>
      <p:sp>
        <p:nvSpPr>
          <p:cNvPr id="411" name="Google Shape;411;g13191e0e482_0_82"/>
          <p:cNvSpPr txBox="1">
            <a:spLocks noGrp="1"/>
          </p:cNvSpPr>
          <p:nvPr>
            <p:ph type="body" idx="1"/>
          </p:nvPr>
        </p:nvSpPr>
        <p:spPr>
          <a:xfrm>
            <a:off x="437548" y="1602894"/>
            <a:ext cx="9978000" cy="4871478"/>
          </a:xfrm>
          <a:prstGeom prst="rect">
            <a:avLst/>
          </a:prstGeom>
          <a:noFill/>
          <a:ln>
            <a:noFill/>
          </a:ln>
        </p:spPr>
        <p:txBody>
          <a:bodyPr spcFirstLastPara="1" wrap="square" lIns="0" tIns="0" rIns="0" bIns="0" anchor="t" anchorCtr="0">
            <a:noAutofit/>
          </a:bodyPr>
          <a:lstStyle/>
          <a:p>
            <a:pPr marL="0" lvl="0" indent="0" algn="l" rtl="0">
              <a:lnSpc>
                <a:spcPct val="101931"/>
              </a:lnSpc>
              <a:spcBef>
                <a:spcPts val="800"/>
              </a:spcBef>
              <a:spcAft>
                <a:spcPts val="0"/>
              </a:spcAft>
              <a:buClr>
                <a:schemeClr val="dk1"/>
              </a:buClr>
              <a:buSzPts val="1100"/>
              <a:buFont typeface="Arial"/>
              <a:buNone/>
            </a:pPr>
            <a:endParaRPr sz="1600" b="1" dirty="0">
              <a:solidFill>
                <a:srgbClr val="000099"/>
              </a:solidFill>
            </a:endParaRPr>
          </a:p>
          <a:p>
            <a:pPr marL="134533" lvl="0" indent="-20231" algn="l" rtl="0">
              <a:lnSpc>
                <a:spcPct val="100000"/>
              </a:lnSpc>
              <a:spcBef>
                <a:spcPts val="0"/>
              </a:spcBef>
              <a:spcAft>
                <a:spcPts val="0"/>
              </a:spcAft>
              <a:buClr>
                <a:srgbClr val="C9122B"/>
              </a:buClr>
              <a:buSzPts val="1800"/>
              <a:buFont typeface="Merriweather Sans"/>
              <a:buNone/>
            </a:pPr>
            <a:endParaRPr dirty="0"/>
          </a:p>
          <a:p>
            <a:pPr marL="134533" lvl="0" indent="-20231" algn="l" rtl="0">
              <a:lnSpc>
                <a:spcPct val="100000"/>
              </a:lnSpc>
              <a:spcBef>
                <a:spcPts val="0"/>
              </a:spcBef>
              <a:spcAft>
                <a:spcPts val="0"/>
              </a:spcAft>
              <a:buClr>
                <a:srgbClr val="C9122B"/>
              </a:buClr>
              <a:buSzPts val="1800"/>
              <a:buFont typeface="Merriweather Sans"/>
              <a:buNone/>
            </a:pPr>
            <a:endParaRPr dirty="0"/>
          </a:p>
          <a:p>
            <a:pPr marL="134533" lvl="0" indent="-20231" algn="l" rtl="0">
              <a:lnSpc>
                <a:spcPct val="100000"/>
              </a:lnSpc>
              <a:spcBef>
                <a:spcPts val="0"/>
              </a:spcBef>
              <a:spcAft>
                <a:spcPts val="0"/>
              </a:spcAft>
              <a:buClr>
                <a:srgbClr val="C9122B"/>
              </a:buClr>
              <a:buSzPts val="1800"/>
              <a:buFont typeface="Merriweather Sans"/>
              <a:buNone/>
            </a:pPr>
            <a:endParaRPr dirty="0"/>
          </a:p>
          <a:p>
            <a:pPr marL="134533" lvl="0" indent="-20231" algn="l" rtl="0">
              <a:lnSpc>
                <a:spcPct val="100000"/>
              </a:lnSpc>
              <a:spcBef>
                <a:spcPts val="0"/>
              </a:spcBef>
              <a:spcAft>
                <a:spcPts val="0"/>
              </a:spcAft>
              <a:buClr>
                <a:srgbClr val="C9122B"/>
              </a:buClr>
              <a:buSzPts val="1800"/>
              <a:buFont typeface="Merriweather Sans"/>
              <a:buNone/>
            </a:pPr>
            <a:endParaRPr dirty="0"/>
          </a:p>
          <a:p>
            <a:pPr marL="0" lvl="0" indent="0" algn="l" rtl="0">
              <a:lnSpc>
                <a:spcPct val="100000"/>
              </a:lnSpc>
              <a:spcBef>
                <a:spcPts val="0"/>
              </a:spcBef>
              <a:spcAft>
                <a:spcPts val="0"/>
              </a:spcAft>
              <a:buClr>
                <a:srgbClr val="C9122B"/>
              </a:buClr>
              <a:buSzPts val="1800"/>
              <a:buFont typeface="Merriweather Sans"/>
              <a:buNone/>
            </a:pPr>
            <a:endParaRPr sz="1600" dirty="0"/>
          </a:p>
        </p:txBody>
      </p:sp>
    </p:spTree>
    <p:extLst>
      <p:ext uri="{BB962C8B-B14F-4D97-AF65-F5344CB8AC3E}">
        <p14:creationId xmlns:p14="http://schemas.microsoft.com/office/powerpoint/2010/main" val="399931516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g12b0ee0048f_0_2"/>
          <p:cNvSpPr txBox="1">
            <a:spLocks noGrp="1"/>
          </p:cNvSpPr>
          <p:nvPr>
            <p:ph type="title"/>
          </p:nvPr>
        </p:nvSpPr>
        <p:spPr>
          <a:xfrm>
            <a:off x="401400" y="2924950"/>
            <a:ext cx="4966500" cy="10080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400"/>
              <a:buNone/>
            </a:pPr>
            <a:r>
              <a:rPr lang="en-US" dirty="0"/>
              <a:t>What are the differences when planning for charity?</a:t>
            </a:r>
            <a:endParaRPr dirty="0"/>
          </a:p>
        </p:txBody>
      </p:sp>
      <p:sp>
        <p:nvSpPr>
          <p:cNvPr id="206" name="Google Shape;206;g12b0ee0048f_0_2"/>
          <p:cNvSpPr txBox="1">
            <a:spLocks noGrp="1"/>
          </p:cNvSpPr>
          <p:nvPr>
            <p:ph type="body" idx="2"/>
          </p:nvPr>
        </p:nvSpPr>
        <p:spPr>
          <a:xfrm>
            <a:off x="0" y="6381549"/>
            <a:ext cx="5769300" cy="3111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200"/>
              <a:buNone/>
            </a:pPr>
            <a:r>
              <a:rPr lang="en-US"/>
              <a:t>Bayes Business School (formerly Cass)</a:t>
            </a:r>
            <a:endParaRPr/>
          </a:p>
        </p:txBody>
      </p:sp>
    </p:spTree>
    <p:extLst>
      <p:ext uri="{BB962C8B-B14F-4D97-AF65-F5344CB8AC3E}">
        <p14:creationId xmlns:p14="http://schemas.microsoft.com/office/powerpoint/2010/main" val="338756677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g112041c000d_0_0"/>
          <p:cNvSpPr txBox="1">
            <a:spLocks noGrp="1"/>
          </p:cNvSpPr>
          <p:nvPr>
            <p:ph type="title"/>
          </p:nvPr>
        </p:nvSpPr>
        <p:spPr>
          <a:xfrm>
            <a:off x="439350" y="975150"/>
            <a:ext cx="11315100" cy="7854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Marketing and Communications – differences in charity practice</a:t>
            </a:r>
            <a:endParaRPr dirty="0"/>
          </a:p>
        </p:txBody>
      </p:sp>
      <p:sp>
        <p:nvSpPr>
          <p:cNvPr id="117" name="Google Shape;117;g112041c000d_0_0"/>
          <p:cNvSpPr txBox="1">
            <a:spLocks noGrp="1"/>
          </p:cNvSpPr>
          <p:nvPr>
            <p:ph type="body" idx="1"/>
          </p:nvPr>
        </p:nvSpPr>
        <p:spPr>
          <a:xfrm>
            <a:off x="437551" y="1519249"/>
            <a:ext cx="5384800" cy="4675419"/>
          </a:xfrm>
          <a:prstGeom prst="rect">
            <a:avLst/>
          </a:prstGeom>
          <a:noFill/>
          <a:ln>
            <a:noFill/>
          </a:ln>
        </p:spPr>
        <p:txBody>
          <a:bodyPr spcFirstLastPara="1" wrap="square" lIns="0" tIns="0" rIns="0" bIns="0" anchor="t" anchorCtr="0">
            <a:noAutofit/>
          </a:bodyPr>
          <a:lstStyle/>
          <a:p>
            <a:pPr marL="114300" indent="0" algn="l">
              <a:buNone/>
            </a:pPr>
            <a:r>
              <a:rPr lang="en-GB" b="1" i="0" dirty="0">
                <a:solidFill>
                  <a:srgbClr val="222222"/>
                </a:solidFill>
                <a:effectLst/>
                <a:latin typeface="Arial" panose="020B0604020202020204" pitchFamily="34" charset="0"/>
              </a:rPr>
              <a:t>CONS</a:t>
            </a:r>
          </a:p>
          <a:p>
            <a:pPr marL="114300" indent="0" algn="l">
              <a:buNone/>
            </a:pPr>
            <a:endParaRPr lang="en-GB" sz="800" b="0" i="0" dirty="0">
              <a:solidFill>
                <a:srgbClr val="222222"/>
              </a:solidFill>
              <a:effectLst/>
              <a:latin typeface="Arial" panose="020B0604020202020204" pitchFamily="34" charset="0"/>
            </a:endParaRPr>
          </a:p>
          <a:p>
            <a:pPr algn="l"/>
            <a:r>
              <a:rPr lang="en-GB" b="0" i="0" dirty="0">
                <a:solidFill>
                  <a:srgbClr val="222222"/>
                </a:solidFill>
                <a:effectLst/>
                <a:latin typeface="Arial" panose="020B0604020202020204" pitchFamily="34" charset="0"/>
              </a:rPr>
              <a:t>Budget constraints.</a:t>
            </a:r>
          </a:p>
          <a:p>
            <a:pPr marL="114300" indent="0" algn="l">
              <a:buNone/>
            </a:pPr>
            <a:endParaRPr lang="en-GB" sz="800" b="0" i="0" dirty="0">
              <a:solidFill>
                <a:srgbClr val="222222"/>
              </a:solidFill>
              <a:effectLst/>
              <a:latin typeface="Arial" panose="020B0604020202020204" pitchFamily="34" charset="0"/>
            </a:endParaRPr>
          </a:p>
          <a:p>
            <a:pPr algn="l"/>
            <a:r>
              <a:rPr lang="en-GB" dirty="0">
                <a:solidFill>
                  <a:srgbClr val="222222"/>
                </a:solidFill>
                <a:latin typeface="Arial" panose="020B0604020202020204" pitchFamily="34" charset="0"/>
              </a:rPr>
              <a:t>Staff constraints. </a:t>
            </a:r>
            <a:endParaRPr lang="en-GB" b="0" i="0" dirty="0">
              <a:solidFill>
                <a:srgbClr val="222222"/>
              </a:solidFill>
              <a:effectLst/>
              <a:latin typeface="Arial" panose="020B0604020202020204" pitchFamily="34" charset="0"/>
            </a:endParaRPr>
          </a:p>
          <a:p>
            <a:pPr marL="114300" indent="0" algn="l">
              <a:buNone/>
            </a:pPr>
            <a:endParaRPr lang="en-GB" sz="800" b="0" i="0" dirty="0">
              <a:solidFill>
                <a:srgbClr val="222222"/>
              </a:solidFill>
              <a:effectLst/>
              <a:latin typeface="Arial" panose="020B0604020202020204" pitchFamily="34" charset="0"/>
            </a:endParaRPr>
          </a:p>
          <a:p>
            <a:pPr algn="l"/>
            <a:r>
              <a:rPr lang="en-GB" i="0" dirty="0">
                <a:solidFill>
                  <a:srgbClr val="222222"/>
                </a:solidFill>
                <a:effectLst/>
                <a:latin typeface="Arial" panose="020B0604020202020204" pitchFamily="34" charset="0"/>
              </a:rPr>
              <a:t>The supporter-beneficiary paradox. </a:t>
            </a:r>
          </a:p>
          <a:p>
            <a:pPr algn="l"/>
            <a:endParaRPr lang="en-GB" sz="800" i="0" dirty="0">
              <a:solidFill>
                <a:srgbClr val="222222"/>
              </a:solidFill>
              <a:effectLst/>
              <a:latin typeface="Arial" panose="020B0604020202020204" pitchFamily="34" charset="0"/>
            </a:endParaRPr>
          </a:p>
          <a:p>
            <a:pPr algn="l"/>
            <a:r>
              <a:rPr lang="en-GB" dirty="0">
                <a:solidFill>
                  <a:srgbClr val="222222"/>
                </a:solidFill>
                <a:latin typeface="Arial" panose="020B0604020202020204" pitchFamily="34" charset="0"/>
              </a:rPr>
              <a:t>Complex rewarding and recognition.</a:t>
            </a:r>
          </a:p>
          <a:p>
            <a:pPr marL="114300" indent="0" algn="l">
              <a:buNone/>
            </a:pPr>
            <a:endParaRPr lang="en-GB" sz="800" b="0" i="0" dirty="0">
              <a:solidFill>
                <a:srgbClr val="222222"/>
              </a:solidFill>
              <a:effectLst/>
              <a:latin typeface="Arial" panose="020B0604020202020204" pitchFamily="34" charset="0"/>
            </a:endParaRPr>
          </a:p>
          <a:p>
            <a:pPr algn="l"/>
            <a:r>
              <a:rPr lang="en-GB" dirty="0">
                <a:solidFill>
                  <a:srgbClr val="222222"/>
                </a:solidFill>
                <a:latin typeface="Arial" panose="020B0604020202020204" pitchFamily="34" charset="0"/>
              </a:rPr>
              <a:t>The complexity of the stakeholder ecosystem.</a:t>
            </a:r>
          </a:p>
          <a:p>
            <a:pPr algn="l"/>
            <a:endParaRPr lang="en-GB" sz="800" dirty="0">
              <a:solidFill>
                <a:srgbClr val="222222"/>
              </a:solidFill>
              <a:latin typeface="Arial" panose="020B0604020202020204" pitchFamily="34" charset="0"/>
            </a:endParaRPr>
          </a:p>
          <a:p>
            <a:pPr algn="l"/>
            <a:r>
              <a:rPr lang="en-GB" dirty="0">
                <a:solidFill>
                  <a:srgbClr val="222222"/>
                </a:solidFill>
                <a:latin typeface="Arial" panose="020B0604020202020204" pitchFamily="34" charset="0"/>
              </a:rPr>
              <a:t>Cutting through the ‘noise’.</a:t>
            </a:r>
          </a:p>
          <a:p>
            <a:pPr algn="l"/>
            <a:endParaRPr lang="en-GB" sz="800" dirty="0">
              <a:solidFill>
                <a:srgbClr val="222222"/>
              </a:solidFill>
              <a:latin typeface="Arial" panose="020B0604020202020204" pitchFamily="34" charset="0"/>
            </a:endParaRPr>
          </a:p>
          <a:p>
            <a:pPr algn="l"/>
            <a:r>
              <a:rPr lang="en-GB" dirty="0">
                <a:solidFill>
                  <a:srgbClr val="222222"/>
                </a:solidFill>
                <a:latin typeface="Arial" panose="020B0604020202020204" pitchFamily="34" charset="0"/>
              </a:rPr>
              <a:t>Evidencing impact. </a:t>
            </a:r>
          </a:p>
        </p:txBody>
      </p:sp>
      <p:sp>
        <p:nvSpPr>
          <p:cNvPr id="3" name="Google Shape;117;g112041c000d_0_0">
            <a:extLst>
              <a:ext uri="{FF2B5EF4-FFF2-40B4-BE49-F238E27FC236}">
                <a16:creationId xmlns:a16="http://schemas.microsoft.com/office/drawing/2014/main" id="{7B1E32C1-BCCD-396E-1E72-24510E934959}"/>
              </a:ext>
            </a:extLst>
          </p:cNvPr>
          <p:cNvSpPr txBox="1">
            <a:spLocks/>
          </p:cNvSpPr>
          <p:nvPr/>
        </p:nvSpPr>
        <p:spPr>
          <a:xfrm>
            <a:off x="5822351" y="1519249"/>
            <a:ext cx="5384800" cy="4675419"/>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rgbClr val="C9122B"/>
              </a:buClr>
              <a:buSzPts val="1800"/>
              <a:buFont typeface="Merriweather Sans"/>
              <a:buChar char="■"/>
              <a:defRPr sz="1800" b="0" i="0" u="none" strike="noStrike" cap="none">
                <a:solidFill>
                  <a:schemeClr val="dk1"/>
                </a:solidFill>
                <a:latin typeface="Arial"/>
                <a:ea typeface="Arial"/>
                <a:cs typeface="Arial"/>
                <a:sym typeface="Arial"/>
              </a:defRPr>
            </a:lvl1pPr>
            <a:lvl2pPr marL="914400" marR="0" lvl="1" indent="-333438" algn="l" rtl="0">
              <a:lnSpc>
                <a:spcPct val="100000"/>
              </a:lnSpc>
              <a:spcBef>
                <a:spcPts val="0"/>
              </a:spcBef>
              <a:spcAft>
                <a:spcPts val="0"/>
              </a:spcAft>
              <a:buClr>
                <a:srgbClr val="C9122B"/>
              </a:buClr>
              <a:buSzPts val="1651"/>
              <a:buFont typeface="Merriweather Sans"/>
              <a:buChar char="■"/>
              <a:defRPr sz="1651" b="0" i="0" u="none" strike="noStrike" cap="none">
                <a:solidFill>
                  <a:schemeClr val="dk1"/>
                </a:solidFill>
                <a:latin typeface="Arial"/>
                <a:ea typeface="Arial"/>
                <a:cs typeface="Arial"/>
                <a:sym typeface="Arial"/>
              </a:defRPr>
            </a:lvl2pPr>
            <a:lvl3pPr marL="1371600" marR="0" lvl="2" indent="-323850" algn="l" rtl="0">
              <a:lnSpc>
                <a:spcPct val="100000"/>
              </a:lnSpc>
              <a:spcBef>
                <a:spcPts val="0"/>
              </a:spcBef>
              <a:spcAft>
                <a:spcPts val="0"/>
              </a:spcAft>
              <a:buClr>
                <a:srgbClr val="C9122B"/>
              </a:buClr>
              <a:buSzPts val="1500"/>
              <a:buFont typeface="Merriweather Sans"/>
              <a:buChar char="■"/>
              <a:defRPr sz="1500" b="0" i="0" u="none" strike="noStrike" cap="none">
                <a:solidFill>
                  <a:schemeClr val="dk1"/>
                </a:solidFill>
                <a:latin typeface="Arial"/>
                <a:ea typeface="Arial"/>
                <a:cs typeface="Arial"/>
                <a:sym typeface="Arial"/>
              </a:defRPr>
            </a:lvl3pPr>
            <a:lvl4pPr marL="1828800" marR="0" lvl="3" indent="-314388" algn="l" rtl="0">
              <a:lnSpc>
                <a:spcPct val="100000"/>
              </a:lnSpc>
              <a:spcBef>
                <a:spcPts val="0"/>
              </a:spcBef>
              <a:spcAft>
                <a:spcPts val="0"/>
              </a:spcAft>
              <a:buClr>
                <a:srgbClr val="C9122B"/>
              </a:buClr>
              <a:buSzPts val="1351"/>
              <a:buFont typeface="Merriweather Sans"/>
              <a:buChar char="■"/>
              <a:defRPr sz="1351" b="0" i="0" u="none" strike="noStrike" cap="none">
                <a:solidFill>
                  <a:schemeClr val="dk1"/>
                </a:solidFill>
                <a:latin typeface="Arial"/>
                <a:ea typeface="Arial"/>
                <a:cs typeface="Arial"/>
                <a:sym typeface="Arial"/>
              </a:defRPr>
            </a:lvl4pPr>
            <a:lvl5pPr marL="2286000" marR="0" lvl="4" indent="-314388" algn="l" rtl="0">
              <a:lnSpc>
                <a:spcPct val="100000"/>
              </a:lnSpc>
              <a:spcBef>
                <a:spcPts val="0"/>
              </a:spcBef>
              <a:spcAft>
                <a:spcPts val="0"/>
              </a:spcAft>
              <a:buClr>
                <a:srgbClr val="C9122B"/>
              </a:buClr>
              <a:buSzPts val="1351"/>
              <a:buFont typeface="Merriweather Sans"/>
              <a:buChar char="■"/>
              <a:defRPr sz="1351" b="0" i="0" u="none" strike="noStrike" cap="none">
                <a:solidFill>
                  <a:schemeClr val="dk1"/>
                </a:solidFill>
                <a:latin typeface="Arial"/>
                <a:ea typeface="Arial"/>
                <a:cs typeface="Arial"/>
                <a:sym typeface="Arial"/>
              </a:defRPr>
            </a:lvl5pPr>
            <a:lvl6pPr marL="2743200" marR="0" lvl="5" indent="-342900" algn="l" rtl="0">
              <a:lnSpc>
                <a:spcPct val="100000"/>
              </a:lnSpc>
              <a:spcBef>
                <a:spcPts val="0"/>
              </a:spcBef>
              <a:spcAft>
                <a:spcPts val="0"/>
              </a:spcAft>
              <a:buClr>
                <a:schemeClr val="dk1"/>
              </a:buClr>
              <a:buSzPts val="1800"/>
              <a:buFont typeface="Arial"/>
              <a:buChar char="•"/>
              <a:defRPr sz="1651" b="0" i="0" u="none" strike="noStrike" cap="none">
                <a:solidFill>
                  <a:schemeClr val="dk1"/>
                </a:solidFill>
                <a:latin typeface="Arial"/>
                <a:ea typeface="Arial"/>
                <a:cs typeface="Arial"/>
                <a:sym typeface="Arial"/>
              </a:defRPr>
            </a:lvl6pPr>
            <a:lvl7pPr marL="3200400" marR="0" lvl="6" indent="-342900" algn="l" rtl="0">
              <a:lnSpc>
                <a:spcPct val="100000"/>
              </a:lnSpc>
              <a:spcBef>
                <a:spcPts val="0"/>
              </a:spcBef>
              <a:spcAft>
                <a:spcPts val="0"/>
              </a:spcAft>
              <a:buClr>
                <a:schemeClr val="dk1"/>
              </a:buClr>
              <a:buSzPts val="1800"/>
              <a:buFont typeface="Arial"/>
              <a:buChar char="•"/>
              <a:defRPr sz="1651" b="0" i="0" u="none" strike="noStrike" cap="none">
                <a:solidFill>
                  <a:schemeClr val="dk1"/>
                </a:solidFill>
                <a:latin typeface="Arial"/>
                <a:ea typeface="Arial"/>
                <a:cs typeface="Arial"/>
                <a:sym typeface="Arial"/>
              </a:defRPr>
            </a:lvl7pPr>
            <a:lvl8pPr marL="3657600" marR="0" lvl="7" indent="-342900" algn="l" rtl="0">
              <a:lnSpc>
                <a:spcPct val="100000"/>
              </a:lnSpc>
              <a:spcBef>
                <a:spcPts val="0"/>
              </a:spcBef>
              <a:spcAft>
                <a:spcPts val="0"/>
              </a:spcAft>
              <a:buClr>
                <a:schemeClr val="dk1"/>
              </a:buClr>
              <a:buSzPts val="1800"/>
              <a:buFont typeface="Arial"/>
              <a:buChar char="•"/>
              <a:defRPr sz="1651" b="0" i="0" u="none" strike="noStrike" cap="none">
                <a:solidFill>
                  <a:schemeClr val="dk1"/>
                </a:solidFill>
                <a:latin typeface="Arial"/>
                <a:ea typeface="Arial"/>
                <a:cs typeface="Arial"/>
                <a:sym typeface="Arial"/>
              </a:defRPr>
            </a:lvl8pPr>
            <a:lvl9pPr marL="4114800" marR="0" lvl="8" indent="-342900" algn="l" rtl="0">
              <a:lnSpc>
                <a:spcPct val="100000"/>
              </a:lnSpc>
              <a:spcBef>
                <a:spcPts val="0"/>
              </a:spcBef>
              <a:spcAft>
                <a:spcPts val="0"/>
              </a:spcAft>
              <a:buClr>
                <a:schemeClr val="dk1"/>
              </a:buClr>
              <a:buSzPts val="1800"/>
              <a:buFont typeface="Arial"/>
              <a:buChar char="•"/>
              <a:defRPr sz="1651" b="0" i="0" u="none" strike="noStrike" cap="none">
                <a:solidFill>
                  <a:schemeClr val="dk1"/>
                </a:solidFill>
                <a:latin typeface="Arial"/>
                <a:ea typeface="Arial"/>
                <a:cs typeface="Arial"/>
                <a:sym typeface="Arial"/>
              </a:defRPr>
            </a:lvl9pPr>
          </a:lstStyle>
          <a:p>
            <a:pPr marL="114300" indent="0">
              <a:buFont typeface="Merriweather Sans"/>
              <a:buNone/>
            </a:pPr>
            <a:r>
              <a:rPr lang="en-GB" b="1" dirty="0">
                <a:solidFill>
                  <a:srgbClr val="222222"/>
                </a:solidFill>
                <a:latin typeface="Arial" panose="020B0604020202020204" pitchFamily="34" charset="0"/>
              </a:rPr>
              <a:t>PROS</a:t>
            </a:r>
          </a:p>
          <a:p>
            <a:pPr marL="114300" indent="0">
              <a:buFont typeface="Merriweather Sans"/>
              <a:buNone/>
            </a:pPr>
            <a:endParaRPr lang="en-GB" sz="800" dirty="0">
              <a:solidFill>
                <a:srgbClr val="222222"/>
              </a:solidFill>
              <a:latin typeface="Arial" panose="020B0604020202020204" pitchFamily="34" charset="0"/>
            </a:endParaRPr>
          </a:p>
          <a:p>
            <a:r>
              <a:rPr lang="en-GB" dirty="0">
                <a:solidFill>
                  <a:srgbClr val="222222"/>
                </a:solidFill>
                <a:latin typeface="Arial" panose="020B0604020202020204" pitchFamily="34" charset="0"/>
              </a:rPr>
              <a:t>Discounted, subsidised and free resources.</a:t>
            </a:r>
          </a:p>
          <a:p>
            <a:endParaRPr lang="en-GB" sz="800" dirty="0">
              <a:solidFill>
                <a:srgbClr val="222222"/>
              </a:solidFill>
              <a:latin typeface="Arial" panose="020B0604020202020204" pitchFamily="34" charset="0"/>
            </a:endParaRPr>
          </a:p>
          <a:p>
            <a:r>
              <a:rPr lang="en-GB" dirty="0">
                <a:solidFill>
                  <a:srgbClr val="222222"/>
                </a:solidFill>
                <a:latin typeface="Arial" panose="020B0604020202020204" pitchFamily="34" charset="0"/>
              </a:rPr>
              <a:t>Volunteers and Trustees.</a:t>
            </a:r>
          </a:p>
          <a:p>
            <a:pPr marL="114300" indent="0">
              <a:buNone/>
            </a:pPr>
            <a:endParaRPr lang="en-GB" sz="800" dirty="0">
              <a:solidFill>
                <a:srgbClr val="222222"/>
              </a:solidFill>
              <a:latin typeface="Arial" panose="020B0604020202020204" pitchFamily="34" charset="0"/>
            </a:endParaRPr>
          </a:p>
          <a:p>
            <a:r>
              <a:rPr lang="en-GB" dirty="0">
                <a:solidFill>
                  <a:srgbClr val="222222"/>
                </a:solidFill>
                <a:latin typeface="Arial" panose="020B0604020202020204" pitchFamily="34" charset="0"/>
              </a:rPr>
              <a:t>Passionate teams. </a:t>
            </a:r>
          </a:p>
          <a:p>
            <a:endParaRPr lang="en-GB" sz="800" dirty="0">
              <a:solidFill>
                <a:srgbClr val="222222"/>
              </a:solidFill>
              <a:latin typeface="Arial" panose="020B0604020202020204" pitchFamily="34" charset="0"/>
            </a:endParaRPr>
          </a:p>
          <a:p>
            <a:r>
              <a:rPr lang="en-GB" dirty="0">
                <a:solidFill>
                  <a:srgbClr val="222222"/>
                </a:solidFill>
                <a:latin typeface="Arial" panose="020B0604020202020204" pitchFamily="34" charset="0"/>
              </a:rPr>
              <a:t>Pro bono support.</a:t>
            </a:r>
          </a:p>
          <a:p>
            <a:pPr marL="114300" indent="0">
              <a:buFont typeface="Merriweather Sans"/>
              <a:buNone/>
            </a:pPr>
            <a:endParaRPr lang="en-GB" sz="800" dirty="0">
              <a:solidFill>
                <a:srgbClr val="222222"/>
              </a:solidFill>
              <a:latin typeface="Arial" panose="020B0604020202020204" pitchFamily="34" charset="0"/>
            </a:endParaRPr>
          </a:p>
          <a:p>
            <a:r>
              <a:rPr lang="en-GB" dirty="0">
                <a:solidFill>
                  <a:srgbClr val="222222"/>
                </a:solidFill>
                <a:latin typeface="Arial" panose="020B0604020202020204" pitchFamily="34" charset="0"/>
              </a:rPr>
              <a:t>Inspirational cause.</a:t>
            </a:r>
          </a:p>
          <a:p>
            <a:pPr marL="114300" indent="0">
              <a:buFont typeface="Merriweather Sans"/>
              <a:buNone/>
            </a:pPr>
            <a:endParaRPr lang="en-GB" sz="800" dirty="0">
              <a:solidFill>
                <a:srgbClr val="222222"/>
              </a:solidFill>
              <a:latin typeface="Arial" panose="020B0604020202020204" pitchFamily="34" charset="0"/>
            </a:endParaRPr>
          </a:p>
          <a:p>
            <a:r>
              <a:rPr lang="en-GB" dirty="0">
                <a:solidFill>
                  <a:srgbClr val="222222"/>
                </a:solidFill>
                <a:latin typeface="Arial" panose="020B0604020202020204" pitchFamily="34" charset="0"/>
              </a:rPr>
              <a:t>Authenticity.</a:t>
            </a:r>
          </a:p>
          <a:p>
            <a:endParaRPr lang="en-GB" sz="800" dirty="0">
              <a:solidFill>
                <a:srgbClr val="222222"/>
              </a:solidFill>
              <a:latin typeface="Arial" panose="020B0604020202020204" pitchFamily="34" charset="0"/>
            </a:endParaRPr>
          </a:p>
          <a:p>
            <a:r>
              <a:rPr lang="en-GB" dirty="0">
                <a:solidFill>
                  <a:srgbClr val="222222"/>
                </a:solidFill>
                <a:latin typeface="Arial" panose="020B0604020202020204" pitchFamily="34" charset="0"/>
              </a:rPr>
              <a:t>Case studies and testimonials. </a:t>
            </a:r>
          </a:p>
        </p:txBody>
      </p:sp>
    </p:spTree>
    <p:extLst>
      <p:ext uri="{BB962C8B-B14F-4D97-AF65-F5344CB8AC3E}">
        <p14:creationId xmlns:p14="http://schemas.microsoft.com/office/powerpoint/2010/main" val="214372288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g12b0ee0048f_0_2"/>
          <p:cNvSpPr txBox="1">
            <a:spLocks noGrp="1"/>
          </p:cNvSpPr>
          <p:nvPr>
            <p:ph type="title"/>
          </p:nvPr>
        </p:nvSpPr>
        <p:spPr>
          <a:xfrm>
            <a:off x="401400" y="2924950"/>
            <a:ext cx="4966500" cy="10080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400"/>
              <a:buNone/>
            </a:pPr>
            <a:r>
              <a:rPr lang="en-US" dirty="0"/>
              <a:t>How to market to commissioners?</a:t>
            </a:r>
            <a:endParaRPr dirty="0"/>
          </a:p>
        </p:txBody>
      </p:sp>
      <p:sp>
        <p:nvSpPr>
          <p:cNvPr id="206" name="Google Shape;206;g12b0ee0048f_0_2"/>
          <p:cNvSpPr txBox="1">
            <a:spLocks noGrp="1"/>
          </p:cNvSpPr>
          <p:nvPr>
            <p:ph type="body" idx="2"/>
          </p:nvPr>
        </p:nvSpPr>
        <p:spPr>
          <a:xfrm>
            <a:off x="0" y="6381549"/>
            <a:ext cx="5769300" cy="3111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200"/>
              <a:buNone/>
            </a:pPr>
            <a:r>
              <a:rPr lang="en-US"/>
              <a:t>Bayes Business School (formerly Cass)</a:t>
            </a:r>
            <a:endParaRPr/>
          </a:p>
        </p:txBody>
      </p:sp>
    </p:spTree>
    <p:extLst>
      <p:ext uri="{BB962C8B-B14F-4D97-AF65-F5344CB8AC3E}">
        <p14:creationId xmlns:p14="http://schemas.microsoft.com/office/powerpoint/2010/main" val="358109915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g112041c000d_0_0"/>
          <p:cNvSpPr txBox="1">
            <a:spLocks noGrp="1"/>
          </p:cNvSpPr>
          <p:nvPr>
            <p:ph type="title"/>
          </p:nvPr>
        </p:nvSpPr>
        <p:spPr>
          <a:xfrm>
            <a:off x="439350" y="975150"/>
            <a:ext cx="11315100" cy="42185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How do we market ourselves to commissioners?  10 Actions.</a:t>
            </a:r>
            <a:endParaRPr dirty="0"/>
          </a:p>
        </p:txBody>
      </p:sp>
      <p:sp>
        <p:nvSpPr>
          <p:cNvPr id="117" name="Google Shape;117;g112041c000d_0_0"/>
          <p:cNvSpPr txBox="1">
            <a:spLocks noGrp="1"/>
          </p:cNvSpPr>
          <p:nvPr>
            <p:ph type="body" idx="1"/>
          </p:nvPr>
        </p:nvSpPr>
        <p:spPr>
          <a:xfrm>
            <a:off x="439350" y="1493849"/>
            <a:ext cx="10980727" cy="4675419"/>
          </a:xfrm>
          <a:prstGeom prst="rect">
            <a:avLst/>
          </a:prstGeom>
          <a:noFill/>
          <a:ln>
            <a:noFill/>
          </a:ln>
        </p:spPr>
        <p:txBody>
          <a:bodyPr spcFirstLastPara="1" wrap="square" lIns="0" tIns="0" rIns="0" bIns="0" anchor="t" anchorCtr="0">
            <a:noAutofit/>
          </a:bodyPr>
          <a:lstStyle/>
          <a:p>
            <a:pPr algn="l"/>
            <a:r>
              <a:rPr lang="en-GB" sz="1600" b="1" i="0" dirty="0">
                <a:solidFill>
                  <a:srgbClr val="222222"/>
                </a:solidFill>
                <a:effectLst/>
                <a:latin typeface="Arial" panose="020B0604020202020204" pitchFamily="34" charset="0"/>
              </a:rPr>
              <a:t>Clearly define your mission and goals</a:t>
            </a:r>
            <a:r>
              <a:rPr lang="en-GB" sz="1600" b="0" i="0" dirty="0">
                <a:solidFill>
                  <a:srgbClr val="222222"/>
                </a:solidFill>
                <a:effectLst/>
                <a:latin typeface="Arial" panose="020B0604020202020204" pitchFamily="34" charset="0"/>
              </a:rPr>
              <a:t>: Clearly articulate your charity's mission, vision, and objectives. Explain how your organisation addresses the needs of people with learning disabilities in your particular geographic area and how your work aligns with the priorities of commissioners.</a:t>
            </a:r>
          </a:p>
          <a:p>
            <a:pPr algn="l"/>
            <a:endParaRPr lang="en-GB" sz="800" b="0" i="0" dirty="0">
              <a:solidFill>
                <a:srgbClr val="222222"/>
              </a:solidFill>
              <a:effectLst/>
              <a:latin typeface="Arial" panose="020B0604020202020204" pitchFamily="34" charset="0"/>
            </a:endParaRPr>
          </a:p>
          <a:p>
            <a:pPr algn="l"/>
            <a:r>
              <a:rPr lang="en-GB" sz="1600" b="1" i="0" dirty="0">
                <a:solidFill>
                  <a:srgbClr val="222222"/>
                </a:solidFill>
                <a:effectLst/>
                <a:latin typeface="Arial" panose="020B0604020202020204" pitchFamily="34" charset="0"/>
              </a:rPr>
              <a:t>Showcase your expertise and experience: </a:t>
            </a:r>
            <a:r>
              <a:rPr lang="en-GB" sz="1600" b="0" i="0" dirty="0">
                <a:solidFill>
                  <a:srgbClr val="222222"/>
                </a:solidFill>
                <a:effectLst/>
                <a:latin typeface="Arial" panose="020B0604020202020204" pitchFamily="34" charset="0"/>
              </a:rPr>
              <a:t>Highlight the knowledge, skills, and experience of your staff, volunteers, and trustees. Emphasize any specialized training, certifications, or qualifications that demonstrate your credibility and ability to provide high-quality services.</a:t>
            </a:r>
          </a:p>
          <a:p>
            <a:pPr algn="l"/>
            <a:endParaRPr lang="en-GB" sz="800" b="0" i="0" dirty="0">
              <a:solidFill>
                <a:srgbClr val="222222"/>
              </a:solidFill>
              <a:effectLst/>
              <a:latin typeface="Arial" panose="020B0604020202020204" pitchFamily="34" charset="0"/>
            </a:endParaRPr>
          </a:p>
          <a:p>
            <a:pPr algn="l"/>
            <a:r>
              <a:rPr lang="en-GB" sz="1600" b="1" i="0" dirty="0">
                <a:solidFill>
                  <a:srgbClr val="222222"/>
                </a:solidFill>
                <a:effectLst/>
                <a:latin typeface="Arial" panose="020B0604020202020204" pitchFamily="34" charset="0"/>
              </a:rPr>
              <a:t>Provide evidence of impact:</a:t>
            </a:r>
            <a:r>
              <a:rPr lang="en-GB" sz="1600" b="0" i="0" dirty="0">
                <a:solidFill>
                  <a:srgbClr val="222222"/>
                </a:solidFill>
                <a:effectLst/>
                <a:latin typeface="Arial" panose="020B0604020202020204" pitchFamily="34" charset="0"/>
              </a:rPr>
              <a:t> Compile data and success stories that demonstrate the positive outcomes your charity has achieved. Show how your programs and services have improved the lives of individuals with learning disabilities and their families. Use testimonials, case studies, and statistics to provide a compelling narrative of the difference you make.</a:t>
            </a:r>
          </a:p>
          <a:p>
            <a:pPr algn="l"/>
            <a:endParaRPr lang="en-GB" sz="800" b="0" i="0" dirty="0">
              <a:solidFill>
                <a:srgbClr val="222222"/>
              </a:solidFill>
              <a:effectLst/>
              <a:latin typeface="Arial" panose="020B0604020202020204" pitchFamily="34" charset="0"/>
            </a:endParaRPr>
          </a:p>
          <a:p>
            <a:pPr algn="l"/>
            <a:r>
              <a:rPr lang="en-GB" sz="1600" b="1" i="0" dirty="0">
                <a:solidFill>
                  <a:srgbClr val="222222"/>
                </a:solidFill>
                <a:effectLst/>
                <a:latin typeface="Arial" panose="020B0604020202020204" pitchFamily="34" charset="0"/>
              </a:rPr>
              <a:t>Collaborate with partners: </a:t>
            </a:r>
            <a:r>
              <a:rPr lang="en-GB" sz="1600" b="0" i="0" dirty="0">
                <a:solidFill>
                  <a:srgbClr val="222222"/>
                </a:solidFill>
                <a:effectLst/>
                <a:latin typeface="Arial" panose="020B0604020202020204" pitchFamily="34" charset="0"/>
              </a:rPr>
              <a:t>Highlight any partnerships you have formed with local authorities, health services, educational institutions, or other relevant organizations. Demonstrating strong collaborations enhances your credibility and shows your commitment to working in partnership with commissioners.</a:t>
            </a:r>
          </a:p>
          <a:p>
            <a:pPr algn="l"/>
            <a:endParaRPr lang="en-GB" sz="800" b="0" i="0" dirty="0">
              <a:solidFill>
                <a:srgbClr val="222222"/>
              </a:solidFill>
              <a:effectLst/>
              <a:latin typeface="Arial" panose="020B0604020202020204" pitchFamily="34" charset="0"/>
            </a:endParaRPr>
          </a:p>
          <a:p>
            <a:pPr algn="l"/>
            <a:r>
              <a:rPr lang="en-GB" sz="1600" b="1" i="0" dirty="0">
                <a:solidFill>
                  <a:srgbClr val="222222"/>
                </a:solidFill>
                <a:effectLst/>
                <a:latin typeface="Arial" panose="020B0604020202020204" pitchFamily="34" charset="0"/>
              </a:rPr>
              <a:t>Tailor your approach: </a:t>
            </a:r>
            <a:r>
              <a:rPr lang="en-GB" sz="1600" b="0" i="0" dirty="0">
                <a:solidFill>
                  <a:srgbClr val="222222"/>
                </a:solidFill>
                <a:effectLst/>
                <a:latin typeface="Arial" panose="020B0604020202020204" pitchFamily="34" charset="0"/>
              </a:rPr>
              <a:t>Research the specific priorities and objectives of the commissioners you are targeting. Understand their funding criteria and how your charity aligns with their goals. Customize your marketing materials and communications to address their specific needs and interests.</a:t>
            </a:r>
          </a:p>
          <a:p>
            <a:pPr algn="l"/>
            <a:endParaRPr lang="en-GB" sz="800" b="0" i="0" dirty="0">
              <a:solidFill>
                <a:srgbClr val="222222"/>
              </a:solidFill>
              <a:effectLst/>
              <a:latin typeface="Arial" panose="020B0604020202020204" pitchFamily="34" charset="0"/>
            </a:endParaRPr>
          </a:p>
        </p:txBody>
      </p:sp>
    </p:spTree>
    <p:extLst>
      <p:ext uri="{BB962C8B-B14F-4D97-AF65-F5344CB8AC3E}">
        <p14:creationId xmlns:p14="http://schemas.microsoft.com/office/powerpoint/2010/main" val="62556501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g112041c000d_0_0"/>
          <p:cNvSpPr txBox="1">
            <a:spLocks noGrp="1"/>
          </p:cNvSpPr>
          <p:nvPr>
            <p:ph type="title"/>
          </p:nvPr>
        </p:nvSpPr>
        <p:spPr>
          <a:xfrm>
            <a:off x="439350" y="975150"/>
            <a:ext cx="11315100" cy="42185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How do we market ourselves to commissioners?  10 Actions.</a:t>
            </a:r>
            <a:endParaRPr dirty="0"/>
          </a:p>
        </p:txBody>
      </p:sp>
      <p:sp>
        <p:nvSpPr>
          <p:cNvPr id="117" name="Google Shape;117;g112041c000d_0_0"/>
          <p:cNvSpPr txBox="1">
            <a:spLocks noGrp="1"/>
          </p:cNvSpPr>
          <p:nvPr>
            <p:ph type="body" idx="1"/>
          </p:nvPr>
        </p:nvSpPr>
        <p:spPr>
          <a:xfrm>
            <a:off x="439350" y="1493849"/>
            <a:ext cx="10980727" cy="4675419"/>
          </a:xfrm>
          <a:prstGeom prst="rect">
            <a:avLst/>
          </a:prstGeom>
          <a:noFill/>
          <a:ln>
            <a:noFill/>
          </a:ln>
        </p:spPr>
        <p:txBody>
          <a:bodyPr spcFirstLastPara="1" wrap="square" lIns="0" tIns="0" rIns="0" bIns="0" anchor="t" anchorCtr="0">
            <a:noAutofit/>
          </a:bodyPr>
          <a:lstStyle/>
          <a:p>
            <a:pPr algn="l"/>
            <a:r>
              <a:rPr lang="en-GB" sz="1600" b="1" i="0" dirty="0">
                <a:solidFill>
                  <a:srgbClr val="222222"/>
                </a:solidFill>
                <a:effectLst/>
                <a:latin typeface="Arial" panose="020B0604020202020204" pitchFamily="34" charset="0"/>
              </a:rPr>
              <a:t>Develop a comprehensive marketing plan: </a:t>
            </a:r>
            <a:r>
              <a:rPr lang="en-GB" sz="1600" b="0" i="0" dirty="0">
                <a:solidFill>
                  <a:srgbClr val="222222"/>
                </a:solidFill>
                <a:effectLst/>
                <a:latin typeface="Arial" panose="020B0604020202020204" pitchFamily="34" charset="0"/>
              </a:rPr>
              <a:t>Create a strategic marketing plan that includes a mix of online and offline Objectives with Key Result Actions and Indicators. Utilise your website, social media channels, and email marketing to raise awareness and showcase your work. Develop compelling content, such as blog posts, videos, and infographics, to engage commissioners and demonstrate your expertise.  Transfer the plan </a:t>
            </a:r>
            <a:r>
              <a:rPr lang="en-GB" sz="1600" dirty="0">
                <a:solidFill>
                  <a:srgbClr val="222222"/>
                </a:solidFill>
                <a:latin typeface="Arial" panose="020B0604020202020204" pitchFamily="34" charset="0"/>
              </a:rPr>
              <a:t>into Asana (or other online project management system).</a:t>
            </a:r>
            <a:endParaRPr lang="en-GB" sz="1600" b="0" i="0" dirty="0">
              <a:solidFill>
                <a:srgbClr val="222222"/>
              </a:solidFill>
              <a:effectLst/>
              <a:latin typeface="Arial" panose="020B0604020202020204" pitchFamily="34" charset="0"/>
            </a:endParaRPr>
          </a:p>
          <a:p>
            <a:pPr algn="l"/>
            <a:endParaRPr lang="en-GB" sz="800" b="0" i="0" dirty="0">
              <a:solidFill>
                <a:srgbClr val="222222"/>
              </a:solidFill>
              <a:effectLst/>
              <a:latin typeface="Arial" panose="020B0604020202020204" pitchFamily="34" charset="0"/>
            </a:endParaRPr>
          </a:p>
          <a:p>
            <a:pPr algn="l"/>
            <a:r>
              <a:rPr lang="en-GB" sz="1600" b="1" i="0" dirty="0">
                <a:solidFill>
                  <a:srgbClr val="222222"/>
                </a:solidFill>
                <a:effectLst/>
                <a:latin typeface="Arial" panose="020B0604020202020204" pitchFamily="34" charset="0"/>
              </a:rPr>
              <a:t>Network and attend relevant events: </a:t>
            </a:r>
            <a:r>
              <a:rPr lang="en-GB" sz="1600" b="0" i="0" dirty="0">
                <a:solidFill>
                  <a:srgbClr val="222222"/>
                </a:solidFill>
                <a:effectLst/>
                <a:latin typeface="Arial" panose="020B0604020202020204" pitchFamily="34" charset="0"/>
              </a:rPr>
              <a:t>Participate in conferences, seminars, and networking events where you can connect with commissioners. Engage in conversations, share your knowledge, and build relationships. Attend meetings of local government bodies and committees to gain visibility and influence.</a:t>
            </a:r>
          </a:p>
          <a:p>
            <a:pPr algn="l"/>
            <a:endParaRPr lang="en-GB" sz="800" b="0" i="0" dirty="0">
              <a:solidFill>
                <a:srgbClr val="222222"/>
              </a:solidFill>
              <a:effectLst/>
              <a:latin typeface="Arial" panose="020B0604020202020204" pitchFamily="34" charset="0"/>
            </a:endParaRPr>
          </a:p>
          <a:p>
            <a:pPr algn="l"/>
            <a:r>
              <a:rPr lang="en-GB" sz="1600" b="1" i="0" dirty="0">
                <a:solidFill>
                  <a:srgbClr val="222222"/>
                </a:solidFill>
                <a:effectLst/>
                <a:latin typeface="Arial" panose="020B0604020202020204" pitchFamily="34" charset="0"/>
              </a:rPr>
              <a:t>Engage with commissioners directly: </a:t>
            </a:r>
            <a:r>
              <a:rPr lang="en-GB" sz="1600" b="0" i="0" dirty="0">
                <a:solidFill>
                  <a:srgbClr val="222222"/>
                </a:solidFill>
                <a:effectLst/>
                <a:latin typeface="Arial" panose="020B0604020202020204" pitchFamily="34" charset="0"/>
              </a:rPr>
              <a:t>Request meetings with commissioners to discuss your charity's work, impact, and future plans. Prepare a concise and compelling pitch that highlights the benefits of partnering with your organization. Be prepared to answer questions and provide additional information as needed.</a:t>
            </a:r>
          </a:p>
          <a:p>
            <a:pPr algn="l"/>
            <a:endParaRPr lang="en-GB" sz="800" b="0" i="0" dirty="0">
              <a:solidFill>
                <a:srgbClr val="222222"/>
              </a:solidFill>
              <a:effectLst/>
              <a:latin typeface="Arial" panose="020B0604020202020204" pitchFamily="34" charset="0"/>
            </a:endParaRPr>
          </a:p>
          <a:p>
            <a:pPr algn="l"/>
            <a:r>
              <a:rPr lang="en-GB" sz="1600" b="1" i="0" dirty="0">
                <a:solidFill>
                  <a:srgbClr val="222222"/>
                </a:solidFill>
                <a:effectLst/>
                <a:latin typeface="Arial" panose="020B0604020202020204" pitchFamily="34" charset="0"/>
              </a:rPr>
              <a:t>Develop partnerships with other organisations: </a:t>
            </a:r>
            <a:r>
              <a:rPr lang="en-GB" sz="1600" b="0" i="0" dirty="0">
                <a:solidFill>
                  <a:srgbClr val="222222"/>
                </a:solidFill>
                <a:effectLst/>
                <a:latin typeface="Arial" panose="020B0604020202020204" pitchFamily="34" charset="0"/>
              </a:rPr>
              <a:t>Consider collaborating with other charities or service providers to offer joint programs or initiatives. Partnering with reputable organizations can strengthen your credibility and expand your reach.</a:t>
            </a:r>
          </a:p>
          <a:p>
            <a:pPr algn="l"/>
            <a:endParaRPr lang="en-GB" sz="800" b="0" i="0" dirty="0">
              <a:solidFill>
                <a:srgbClr val="222222"/>
              </a:solidFill>
              <a:effectLst/>
              <a:latin typeface="Arial" panose="020B0604020202020204" pitchFamily="34" charset="0"/>
            </a:endParaRPr>
          </a:p>
          <a:p>
            <a:pPr algn="l"/>
            <a:r>
              <a:rPr lang="en-GB" sz="1600" b="1" i="0" dirty="0">
                <a:solidFill>
                  <a:srgbClr val="222222"/>
                </a:solidFill>
                <a:effectLst/>
                <a:latin typeface="Arial" panose="020B0604020202020204" pitchFamily="34" charset="0"/>
              </a:rPr>
              <a:t>Keep up with legislative and policy changes: </a:t>
            </a:r>
            <a:r>
              <a:rPr lang="en-GB" sz="1600" b="0" i="0" dirty="0">
                <a:solidFill>
                  <a:srgbClr val="222222"/>
                </a:solidFill>
                <a:effectLst/>
                <a:latin typeface="Arial" panose="020B0604020202020204" pitchFamily="34" charset="0"/>
              </a:rPr>
              <a:t>Stay informed about any changes in legislation or policy related to learning disabilities or the charity sector. Adapt your marketing messages and strategies accordingly to align with current priorities and requirements.</a:t>
            </a:r>
            <a:r>
              <a:rPr lang="en-GB" sz="1600" i="0" dirty="0">
                <a:solidFill>
                  <a:srgbClr val="222222"/>
                </a:solidFill>
                <a:effectLst/>
                <a:latin typeface="Arial" panose="020B0604020202020204" pitchFamily="34" charset="0"/>
              </a:rPr>
              <a:t>.</a:t>
            </a:r>
          </a:p>
          <a:p>
            <a:pPr algn="l"/>
            <a:endParaRPr lang="en-GB" sz="800" b="0" i="0" dirty="0">
              <a:solidFill>
                <a:srgbClr val="222222"/>
              </a:solidFill>
              <a:effectLst/>
              <a:latin typeface="Arial" panose="020B0604020202020204" pitchFamily="34" charset="0"/>
            </a:endParaRPr>
          </a:p>
        </p:txBody>
      </p:sp>
    </p:spTree>
    <p:extLst>
      <p:ext uri="{BB962C8B-B14F-4D97-AF65-F5344CB8AC3E}">
        <p14:creationId xmlns:p14="http://schemas.microsoft.com/office/powerpoint/2010/main" val="142967790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g112041c000d_0_0"/>
          <p:cNvSpPr txBox="1">
            <a:spLocks noGrp="1"/>
          </p:cNvSpPr>
          <p:nvPr>
            <p:ph type="title"/>
          </p:nvPr>
        </p:nvSpPr>
        <p:spPr>
          <a:xfrm>
            <a:off x="439350" y="975150"/>
            <a:ext cx="11315100" cy="42185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How do we market ourselves to commissioners?  10 Actions.</a:t>
            </a:r>
            <a:endParaRPr dirty="0"/>
          </a:p>
        </p:txBody>
      </p:sp>
      <p:graphicFrame>
        <p:nvGraphicFramePr>
          <p:cNvPr id="4" name="Table 3">
            <a:extLst>
              <a:ext uri="{FF2B5EF4-FFF2-40B4-BE49-F238E27FC236}">
                <a16:creationId xmlns:a16="http://schemas.microsoft.com/office/drawing/2014/main" id="{F9312B3E-4BAD-B8B1-1B54-A36EF8489B8B}"/>
              </a:ext>
            </a:extLst>
          </p:cNvPr>
          <p:cNvGraphicFramePr>
            <a:graphicFrameLocks noGrp="1"/>
          </p:cNvGraphicFramePr>
          <p:nvPr>
            <p:extLst>
              <p:ext uri="{D42A27DB-BD31-4B8C-83A1-F6EECF244321}">
                <p14:modId xmlns:p14="http://schemas.microsoft.com/office/powerpoint/2010/main" val="2607770793"/>
              </p:ext>
            </p:extLst>
          </p:nvPr>
        </p:nvGraphicFramePr>
        <p:xfrm>
          <a:off x="1270000" y="1485900"/>
          <a:ext cx="8661399" cy="4967721"/>
        </p:xfrm>
        <a:graphic>
          <a:graphicData uri="http://schemas.openxmlformats.org/drawingml/2006/table">
            <a:tbl>
              <a:tblPr>
                <a:tableStyleId>{2B192E61-C93A-4138-8FD8-C9462318A372}</a:tableStyleId>
              </a:tblPr>
              <a:tblGrid>
                <a:gridCol w="1074251">
                  <a:extLst>
                    <a:ext uri="{9D8B030D-6E8A-4147-A177-3AD203B41FA5}">
                      <a16:colId xmlns:a16="http://schemas.microsoft.com/office/drawing/2014/main" val="3583562636"/>
                    </a:ext>
                  </a:extLst>
                </a:gridCol>
                <a:gridCol w="1063702">
                  <a:extLst>
                    <a:ext uri="{9D8B030D-6E8A-4147-A177-3AD203B41FA5}">
                      <a16:colId xmlns:a16="http://schemas.microsoft.com/office/drawing/2014/main" val="2796869671"/>
                    </a:ext>
                  </a:extLst>
                </a:gridCol>
                <a:gridCol w="949419">
                  <a:extLst>
                    <a:ext uri="{9D8B030D-6E8A-4147-A177-3AD203B41FA5}">
                      <a16:colId xmlns:a16="http://schemas.microsoft.com/office/drawing/2014/main" val="2615784702"/>
                    </a:ext>
                  </a:extLst>
                </a:gridCol>
                <a:gridCol w="1327429">
                  <a:extLst>
                    <a:ext uri="{9D8B030D-6E8A-4147-A177-3AD203B41FA5}">
                      <a16:colId xmlns:a16="http://schemas.microsoft.com/office/drawing/2014/main" val="1085551971"/>
                    </a:ext>
                  </a:extLst>
                </a:gridCol>
                <a:gridCol w="1327429">
                  <a:extLst>
                    <a:ext uri="{9D8B030D-6E8A-4147-A177-3AD203B41FA5}">
                      <a16:colId xmlns:a16="http://schemas.microsoft.com/office/drawing/2014/main" val="3603318386"/>
                    </a:ext>
                  </a:extLst>
                </a:gridCol>
                <a:gridCol w="559688">
                  <a:extLst>
                    <a:ext uri="{9D8B030D-6E8A-4147-A177-3AD203B41FA5}">
                      <a16:colId xmlns:a16="http://schemas.microsoft.com/office/drawing/2014/main" val="1664152440"/>
                    </a:ext>
                  </a:extLst>
                </a:gridCol>
                <a:gridCol w="747814">
                  <a:extLst>
                    <a:ext uri="{9D8B030D-6E8A-4147-A177-3AD203B41FA5}">
                      <a16:colId xmlns:a16="http://schemas.microsoft.com/office/drawing/2014/main" val="4252059249"/>
                    </a:ext>
                  </a:extLst>
                </a:gridCol>
                <a:gridCol w="864439">
                  <a:extLst>
                    <a:ext uri="{9D8B030D-6E8A-4147-A177-3AD203B41FA5}">
                      <a16:colId xmlns:a16="http://schemas.microsoft.com/office/drawing/2014/main" val="2748713185"/>
                    </a:ext>
                  </a:extLst>
                </a:gridCol>
                <a:gridCol w="747228">
                  <a:extLst>
                    <a:ext uri="{9D8B030D-6E8A-4147-A177-3AD203B41FA5}">
                      <a16:colId xmlns:a16="http://schemas.microsoft.com/office/drawing/2014/main" val="85867698"/>
                    </a:ext>
                  </a:extLst>
                </a:gridCol>
              </a:tblGrid>
              <a:tr h="1606279">
                <a:tc>
                  <a:txBody>
                    <a:bodyPr/>
                    <a:lstStyle/>
                    <a:p>
                      <a:r>
                        <a:rPr lang="en-GB" sz="900" kern="100">
                          <a:effectLst/>
                        </a:rPr>
                        <a:t>MARKETING</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087" marR="48087" marT="48087" marB="48087"/>
                </a:tc>
                <a:tc>
                  <a:txBody>
                    <a:bodyPr/>
                    <a:lstStyle/>
                    <a:p>
                      <a:r>
                        <a:rPr lang="en-GB" sz="800" kern="100">
                          <a:effectLst/>
                        </a:rPr>
                        <a:t>Marketing our organisation is a crucial activity to ensure that their recognition of our credibility and unique ability to deliver successful new programmes.  </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087" marR="48087" marT="48087" marB="48087"/>
                </a:tc>
                <a:tc>
                  <a:txBody>
                    <a:bodyPr/>
                    <a:lstStyle/>
                    <a:p>
                      <a:r>
                        <a:rPr lang="en-GB" sz="800" kern="100">
                          <a:effectLst/>
                        </a:rPr>
                        <a:t>Successful increase in commissioned activity </a:t>
                      </a:r>
                      <a:endParaRPr lang="en-GB" sz="900" kern="100">
                        <a:effectLst/>
                      </a:endParaRPr>
                    </a:p>
                    <a:p>
                      <a:r>
                        <a:rPr lang="en-GB" sz="800" kern="100">
                          <a:effectLst/>
                        </a:rPr>
                        <a:t> </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087" marR="48087" marT="48087" marB="48087"/>
                </a:tc>
                <a:tc>
                  <a:txBody>
                    <a:bodyPr/>
                    <a:lstStyle/>
                    <a:p>
                      <a:r>
                        <a:rPr lang="en-GB" sz="800" kern="100">
                          <a:effectLst/>
                        </a:rPr>
                        <a:t>Ensure our mission and goals and sufficiently well developed and communicated to attract the commissioner’s attention</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087" marR="48087" marT="48087" marB="48087"/>
                </a:tc>
                <a:tc>
                  <a:txBody>
                    <a:bodyPr/>
                    <a:lstStyle/>
                    <a:p>
                      <a:r>
                        <a:rPr lang="en-GB" sz="800" kern="100">
                          <a:effectLst/>
                        </a:rPr>
                        <a:t>Benchmark our mission and goals against other charities that have been successful in eliciting commissions.  Refresh and have the CEO sign-off. </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087" marR="48087" marT="48087" marB="48087"/>
                </a:tc>
                <a:tc>
                  <a:txBody>
                    <a:bodyPr/>
                    <a:lstStyle/>
                    <a:p>
                      <a:r>
                        <a:rPr lang="en-GB" sz="800" kern="100">
                          <a:effectLst/>
                        </a:rPr>
                        <a:t>June 2023</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087" marR="48087" marT="48087" marB="48087"/>
                </a:tc>
                <a:tc>
                  <a:txBody>
                    <a:bodyPr/>
                    <a:lstStyle/>
                    <a:p>
                      <a:r>
                        <a:rPr lang="en-GB" sz="800" kern="100">
                          <a:effectLst/>
                        </a:rPr>
                        <a:t>Stephen</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087" marR="48087" marT="48087" marB="48087"/>
                </a:tc>
                <a:tc>
                  <a:txBody>
                    <a:bodyPr/>
                    <a:lstStyle/>
                    <a:p>
                      <a:r>
                        <a:rPr lang="en-GB" sz="800" kern="100">
                          <a:effectLst/>
                        </a:rPr>
                        <a:t>Support from Jayne</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087" marR="48087" marT="48087" marB="48087"/>
                </a:tc>
                <a:tc>
                  <a:txBody>
                    <a:bodyPr/>
                    <a:lstStyle/>
                    <a:p>
                      <a:r>
                        <a:rPr lang="en-GB" sz="800" kern="100">
                          <a:effectLst/>
                        </a:rPr>
                        <a:t>Priority 1</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087" marR="48087" marT="48087" marB="48087"/>
                </a:tc>
                <a:extLst>
                  <a:ext uri="{0D108BD9-81ED-4DB2-BD59-A6C34878D82A}">
                    <a16:rowId xmlns:a16="http://schemas.microsoft.com/office/drawing/2014/main" val="2270495559"/>
                  </a:ext>
                </a:extLst>
              </a:tr>
              <a:tr h="2052930">
                <a:tc>
                  <a:txBody>
                    <a:bodyPr/>
                    <a:lstStyle/>
                    <a:p>
                      <a:r>
                        <a:rPr lang="en-GB" sz="800" kern="100">
                          <a:effectLst/>
                        </a:rPr>
                        <a:t> </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087" marR="48087" marT="48087" marB="48087"/>
                </a:tc>
                <a:tc>
                  <a:txBody>
                    <a:bodyPr/>
                    <a:lstStyle/>
                    <a:p>
                      <a:r>
                        <a:rPr lang="en-GB" sz="900" kern="100">
                          <a:effectLst/>
                        </a:rPr>
                        <a:t> </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087" marR="48087" marT="48087" marB="48087"/>
                </a:tc>
                <a:tc>
                  <a:txBody>
                    <a:bodyPr/>
                    <a:lstStyle/>
                    <a:p>
                      <a:r>
                        <a:rPr lang="en-GB" sz="900" kern="100">
                          <a:effectLst/>
                        </a:rPr>
                        <a:t> </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087" marR="48087" marT="48087" marB="48087"/>
                </a:tc>
                <a:tc>
                  <a:txBody>
                    <a:bodyPr/>
                    <a:lstStyle/>
                    <a:p>
                      <a:r>
                        <a:rPr lang="en-GB" sz="800" kern="100">
                          <a:effectLst/>
                        </a:rPr>
                        <a:t>Showcase our expertise and experience</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087" marR="48087" marT="48087" marB="48087"/>
                </a:tc>
                <a:tc>
                  <a:txBody>
                    <a:bodyPr/>
                    <a:lstStyle/>
                    <a:p>
                      <a:r>
                        <a:rPr lang="en-GB" sz="800" kern="100">
                          <a:effectLst/>
                        </a:rPr>
                        <a:t>Create a new commissioner-specific Case for Support that looks to address the specific reasons that we should be prioritised.  Complete and have the CEO sign-off. Complete any updates on accreditation and certification required. </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087" marR="48087" marT="48087" marB="48087"/>
                </a:tc>
                <a:tc>
                  <a:txBody>
                    <a:bodyPr/>
                    <a:lstStyle/>
                    <a:p>
                      <a:r>
                        <a:rPr lang="en-GB" sz="800" kern="100">
                          <a:effectLst/>
                        </a:rPr>
                        <a:t>August</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087" marR="48087" marT="48087" marB="48087"/>
                </a:tc>
                <a:tc>
                  <a:txBody>
                    <a:bodyPr/>
                    <a:lstStyle/>
                    <a:p>
                      <a:r>
                        <a:rPr lang="en-GB" sz="800" kern="100">
                          <a:effectLst/>
                        </a:rPr>
                        <a:t>Jayne</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087" marR="48087" marT="48087" marB="48087"/>
                </a:tc>
                <a:tc>
                  <a:txBody>
                    <a:bodyPr/>
                    <a:lstStyle/>
                    <a:p>
                      <a:r>
                        <a:rPr lang="en-GB" sz="800" kern="100">
                          <a:effectLst/>
                        </a:rPr>
                        <a:t>Stephen</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087" marR="48087" marT="48087" marB="48087"/>
                </a:tc>
                <a:tc>
                  <a:txBody>
                    <a:bodyPr/>
                    <a:lstStyle/>
                    <a:p>
                      <a:r>
                        <a:rPr lang="en-GB" sz="800" kern="100">
                          <a:effectLst/>
                        </a:rPr>
                        <a:t>Priority 2</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087" marR="48087" marT="48087" marB="48087"/>
                </a:tc>
                <a:extLst>
                  <a:ext uri="{0D108BD9-81ED-4DB2-BD59-A6C34878D82A}">
                    <a16:rowId xmlns:a16="http://schemas.microsoft.com/office/drawing/2014/main" val="163355126"/>
                  </a:ext>
                </a:extLst>
              </a:tr>
              <a:tr h="1308512">
                <a:tc>
                  <a:txBody>
                    <a:bodyPr/>
                    <a:lstStyle/>
                    <a:p>
                      <a:r>
                        <a:rPr lang="en-GB" sz="800" kern="100">
                          <a:effectLst/>
                        </a:rPr>
                        <a:t> </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087" marR="48087" marT="48087" marB="48087"/>
                </a:tc>
                <a:tc>
                  <a:txBody>
                    <a:bodyPr/>
                    <a:lstStyle/>
                    <a:p>
                      <a:r>
                        <a:rPr lang="en-GB" sz="900" kern="100">
                          <a:effectLst/>
                        </a:rPr>
                        <a:t> </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087" marR="48087" marT="48087" marB="48087"/>
                </a:tc>
                <a:tc>
                  <a:txBody>
                    <a:bodyPr/>
                    <a:lstStyle/>
                    <a:p>
                      <a:r>
                        <a:rPr lang="en-GB" sz="900" kern="100">
                          <a:effectLst/>
                        </a:rPr>
                        <a:t> </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087" marR="48087" marT="48087" marB="48087"/>
                </a:tc>
                <a:tc>
                  <a:txBody>
                    <a:bodyPr/>
                    <a:lstStyle/>
                    <a:p>
                      <a:r>
                        <a:rPr lang="en-GB" sz="800" kern="100">
                          <a:effectLst/>
                        </a:rPr>
                        <a:t> </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087" marR="48087" marT="48087" marB="48087"/>
                </a:tc>
                <a:tc>
                  <a:txBody>
                    <a:bodyPr/>
                    <a:lstStyle/>
                    <a:p>
                      <a:r>
                        <a:rPr lang="en-GB" sz="800" kern="100">
                          <a:effectLst/>
                        </a:rPr>
                        <a:t>Create a list of staff and volunteers who need to provide evidence and/or upgrade their operating certification – and pass this list to HR to progress.</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087" marR="48087" marT="48087" marB="48087"/>
                </a:tc>
                <a:tc>
                  <a:txBody>
                    <a:bodyPr/>
                    <a:lstStyle/>
                    <a:p>
                      <a:r>
                        <a:rPr lang="en-GB" sz="800" kern="100">
                          <a:effectLst/>
                        </a:rPr>
                        <a:t>August</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087" marR="48087" marT="48087" marB="48087"/>
                </a:tc>
                <a:tc>
                  <a:txBody>
                    <a:bodyPr/>
                    <a:lstStyle/>
                    <a:p>
                      <a:r>
                        <a:rPr lang="en-GB" sz="800" kern="100">
                          <a:effectLst/>
                        </a:rPr>
                        <a:t>Jayne</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087" marR="48087" marT="48087" marB="48087"/>
                </a:tc>
                <a:tc>
                  <a:txBody>
                    <a:bodyPr/>
                    <a:lstStyle/>
                    <a:p>
                      <a:r>
                        <a:rPr lang="en-GB" sz="800" kern="100">
                          <a:effectLst/>
                        </a:rPr>
                        <a:t>Head of HR</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087" marR="48087" marT="48087" marB="48087"/>
                </a:tc>
                <a:tc>
                  <a:txBody>
                    <a:bodyPr/>
                    <a:lstStyle/>
                    <a:p>
                      <a:r>
                        <a:rPr lang="en-GB" sz="800" kern="100" dirty="0">
                          <a:effectLst/>
                        </a:rPr>
                        <a:t>Priority 3</a:t>
                      </a:r>
                      <a:endParaRPr lang="en-GB" sz="9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087" marR="48087" marT="48087" marB="48087"/>
                </a:tc>
                <a:extLst>
                  <a:ext uri="{0D108BD9-81ED-4DB2-BD59-A6C34878D82A}">
                    <a16:rowId xmlns:a16="http://schemas.microsoft.com/office/drawing/2014/main" val="3138183602"/>
                  </a:ext>
                </a:extLst>
              </a:tr>
            </a:tbl>
          </a:graphicData>
        </a:graphic>
      </p:graphicFrame>
    </p:spTree>
    <p:extLst>
      <p:ext uri="{BB962C8B-B14F-4D97-AF65-F5344CB8AC3E}">
        <p14:creationId xmlns:p14="http://schemas.microsoft.com/office/powerpoint/2010/main" val="256541749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g12b0ee0048f_0_2"/>
          <p:cNvSpPr txBox="1">
            <a:spLocks noGrp="1"/>
          </p:cNvSpPr>
          <p:nvPr>
            <p:ph type="title"/>
          </p:nvPr>
        </p:nvSpPr>
        <p:spPr>
          <a:xfrm>
            <a:off x="401400" y="2924950"/>
            <a:ext cx="4966500" cy="10080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400"/>
              <a:buNone/>
            </a:pPr>
            <a:r>
              <a:rPr lang="en-US" dirty="0"/>
              <a:t>How do we build brand awareness?</a:t>
            </a:r>
            <a:endParaRPr dirty="0"/>
          </a:p>
        </p:txBody>
      </p:sp>
      <p:sp>
        <p:nvSpPr>
          <p:cNvPr id="206" name="Google Shape;206;g12b0ee0048f_0_2"/>
          <p:cNvSpPr txBox="1">
            <a:spLocks noGrp="1"/>
          </p:cNvSpPr>
          <p:nvPr>
            <p:ph type="body" idx="2"/>
          </p:nvPr>
        </p:nvSpPr>
        <p:spPr>
          <a:xfrm>
            <a:off x="0" y="6381549"/>
            <a:ext cx="5769300" cy="3111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200"/>
              <a:buNone/>
            </a:pPr>
            <a:r>
              <a:rPr lang="en-US"/>
              <a:t>Bayes Business School (formerly Cass)</a:t>
            </a:r>
            <a:endParaRPr/>
          </a:p>
        </p:txBody>
      </p:sp>
    </p:spTree>
    <p:extLst>
      <p:ext uri="{BB962C8B-B14F-4D97-AF65-F5344CB8AC3E}">
        <p14:creationId xmlns:p14="http://schemas.microsoft.com/office/powerpoint/2010/main" val="382328835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g112041c000d_0_0"/>
          <p:cNvSpPr txBox="1">
            <a:spLocks noGrp="1"/>
          </p:cNvSpPr>
          <p:nvPr>
            <p:ph type="title"/>
          </p:nvPr>
        </p:nvSpPr>
        <p:spPr>
          <a:xfrm>
            <a:off x="439350" y="975150"/>
            <a:ext cx="11315100" cy="42185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How do we build brand awareness?  11 Actions.</a:t>
            </a:r>
            <a:endParaRPr dirty="0"/>
          </a:p>
        </p:txBody>
      </p:sp>
      <p:sp>
        <p:nvSpPr>
          <p:cNvPr id="117" name="Google Shape;117;g112041c000d_0_0"/>
          <p:cNvSpPr txBox="1">
            <a:spLocks noGrp="1"/>
          </p:cNvSpPr>
          <p:nvPr>
            <p:ph type="body" idx="1"/>
          </p:nvPr>
        </p:nvSpPr>
        <p:spPr>
          <a:xfrm>
            <a:off x="439350" y="1493849"/>
            <a:ext cx="10980727" cy="4675419"/>
          </a:xfrm>
          <a:prstGeom prst="rect">
            <a:avLst/>
          </a:prstGeom>
          <a:noFill/>
          <a:ln>
            <a:noFill/>
          </a:ln>
        </p:spPr>
        <p:txBody>
          <a:bodyPr spcFirstLastPara="1" wrap="square" lIns="0" tIns="0" rIns="0" bIns="0" anchor="t" anchorCtr="0">
            <a:noAutofit/>
          </a:bodyPr>
          <a:lstStyle/>
          <a:p>
            <a:pPr algn="l"/>
            <a:r>
              <a:rPr lang="en-GB" sz="1600" b="1" i="0" dirty="0">
                <a:solidFill>
                  <a:srgbClr val="222222"/>
                </a:solidFill>
                <a:effectLst/>
                <a:latin typeface="Arial" panose="020B0604020202020204" pitchFamily="34" charset="0"/>
              </a:rPr>
              <a:t>Define your brand identity: </a:t>
            </a:r>
            <a:r>
              <a:rPr lang="en-GB" sz="1600" i="0" dirty="0">
                <a:solidFill>
                  <a:srgbClr val="222222"/>
                </a:solidFill>
                <a:effectLst/>
                <a:latin typeface="Arial" panose="020B0604020202020204" pitchFamily="34" charset="0"/>
              </a:rPr>
              <a:t>Start by clearly defining your charity's brand identity, including your mission, values, and unique selling propositions (USPs). Develop a compelling brand story (based on your Case for Support) that resonates with your target audience and showcases the positive impact of your work.</a:t>
            </a:r>
          </a:p>
          <a:p>
            <a:pPr algn="l"/>
            <a:endParaRPr lang="en-GB" sz="800" b="1" i="0" dirty="0">
              <a:solidFill>
                <a:srgbClr val="222222"/>
              </a:solidFill>
              <a:effectLst/>
              <a:latin typeface="Arial" panose="020B0604020202020204" pitchFamily="34" charset="0"/>
            </a:endParaRPr>
          </a:p>
          <a:p>
            <a:pPr algn="l"/>
            <a:r>
              <a:rPr lang="en-GB" sz="1600" b="1" i="0" dirty="0">
                <a:solidFill>
                  <a:srgbClr val="222222"/>
                </a:solidFill>
                <a:effectLst/>
                <a:latin typeface="Arial" panose="020B0604020202020204" pitchFamily="34" charset="0"/>
              </a:rPr>
              <a:t>Create a strong visual identity: </a:t>
            </a:r>
            <a:r>
              <a:rPr lang="en-GB" sz="1600" i="0" dirty="0">
                <a:solidFill>
                  <a:srgbClr val="222222"/>
                </a:solidFill>
                <a:effectLst/>
                <a:latin typeface="Arial" panose="020B0604020202020204" pitchFamily="34" charset="0"/>
              </a:rPr>
              <a:t>Design a professional and visually appealing logo, colour palette, and consistent branding elements. Ensure that your visual identity reflects the nature of your work and conveys a sense of trust, empathy, and inclusivity.</a:t>
            </a:r>
          </a:p>
          <a:p>
            <a:pPr algn="l"/>
            <a:endParaRPr lang="en-GB" sz="800" b="1" i="0" dirty="0">
              <a:solidFill>
                <a:srgbClr val="222222"/>
              </a:solidFill>
              <a:effectLst/>
              <a:latin typeface="Arial" panose="020B0604020202020204" pitchFamily="34" charset="0"/>
            </a:endParaRPr>
          </a:p>
          <a:p>
            <a:pPr algn="l"/>
            <a:r>
              <a:rPr lang="en-GB" sz="1600" b="1" i="0" dirty="0">
                <a:solidFill>
                  <a:srgbClr val="222222"/>
                </a:solidFill>
                <a:effectLst/>
                <a:latin typeface="Arial" panose="020B0604020202020204" pitchFamily="34" charset="0"/>
              </a:rPr>
              <a:t>Develop a compelling website: </a:t>
            </a:r>
            <a:r>
              <a:rPr lang="en-GB" sz="1600" i="0" dirty="0">
                <a:solidFill>
                  <a:srgbClr val="222222"/>
                </a:solidFill>
                <a:effectLst/>
                <a:latin typeface="Arial" panose="020B0604020202020204" pitchFamily="34" charset="0"/>
              </a:rPr>
              <a:t>Your website should serve as the central hub for information about your charity. Make sure it is user-friendly, visually appealing, and optimised for mobile devices. Include engaging content, success stories, testimonials, and clear calls to action to encourage visitors to get involved or donate.</a:t>
            </a:r>
          </a:p>
          <a:p>
            <a:pPr algn="l"/>
            <a:endParaRPr lang="en-GB" sz="800" b="1" i="0" dirty="0">
              <a:solidFill>
                <a:srgbClr val="222222"/>
              </a:solidFill>
              <a:effectLst/>
              <a:latin typeface="Arial" panose="020B0604020202020204" pitchFamily="34" charset="0"/>
            </a:endParaRPr>
          </a:p>
          <a:p>
            <a:pPr algn="l"/>
            <a:r>
              <a:rPr lang="en-GB" sz="1600" b="1" i="0" dirty="0">
                <a:solidFill>
                  <a:srgbClr val="222222"/>
                </a:solidFill>
                <a:effectLst/>
                <a:latin typeface="Arial" panose="020B0604020202020204" pitchFamily="34" charset="0"/>
              </a:rPr>
              <a:t>Leverage social media: </a:t>
            </a:r>
            <a:r>
              <a:rPr lang="en-GB" sz="1600" i="0" dirty="0">
                <a:solidFill>
                  <a:srgbClr val="222222"/>
                </a:solidFill>
                <a:effectLst/>
                <a:latin typeface="Arial" panose="020B0604020202020204" pitchFamily="34" charset="0"/>
              </a:rPr>
              <a:t>Utilise social media platforms such as Facebook, Twitter, Instagram, and LinkedIn to connect with your target audience. Share engaging content, including stories, photos, videos, and infographics, that highlight the impact of your work. Actively engage with followers, respond to comments and messages, and participate in relevant conversations and trending topics.</a:t>
            </a:r>
          </a:p>
          <a:p>
            <a:pPr algn="l"/>
            <a:endParaRPr lang="en-GB" sz="800" b="1" i="0" dirty="0">
              <a:solidFill>
                <a:srgbClr val="222222"/>
              </a:solidFill>
              <a:effectLst/>
              <a:latin typeface="Arial" panose="020B0604020202020204" pitchFamily="34" charset="0"/>
            </a:endParaRPr>
          </a:p>
          <a:p>
            <a:pPr algn="l"/>
            <a:r>
              <a:rPr lang="en-GB" sz="1600" b="1" i="0" dirty="0">
                <a:solidFill>
                  <a:srgbClr val="222222"/>
                </a:solidFill>
                <a:effectLst/>
                <a:latin typeface="Arial" panose="020B0604020202020204" pitchFamily="34" charset="0"/>
              </a:rPr>
              <a:t>Implement content marketing: </a:t>
            </a:r>
            <a:r>
              <a:rPr lang="en-GB" sz="1600" i="0" dirty="0">
                <a:solidFill>
                  <a:srgbClr val="222222"/>
                </a:solidFill>
                <a:effectLst/>
                <a:latin typeface="Arial" panose="020B0604020202020204" pitchFamily="34" charset="0"/>
              </a:rPr>
              <a:t>Develop a content strategy that focuses on creating valuable and informative content related to learning disabilities, support services, and inclusion. Publish blog posts, articles, and guides on your website and share them through social media and email newsletters. Consider collaborating with influencers or experts in the field to amplify your reach.</a:t>
            </a:r>
          </a:p>
          <a:p>
            <a:pPr algn="l"/>
            <a:endParaRPr lang="en-GB" sz="1600" b="1" i="0" dirty="0">
              <a:solidFill>
                <a:srgbClr val="222222"/>
              </a:solidFill>
              <a:effectLst/>
              <a:latin typeface="Arial" panose="020B0604020202020204" pitchFamily="34" charset="0"/>
            </a:endParaRPr>
          </a:p>
        </p:txBody>
      </p:sp>
    </p:spTree>
    <p:extLst>
      <p:ext uri="{BB962C8B-B14F-4D97-AF65-F5344CB8AC3E}">
        <p14:creationId xmlns:p14="http://schemas.microsoft.com/office/powerpoint/2010/main" val="118579368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g112041c000d_0_0"/>
          <p:cNvSpPr txBox="1">
            <a:spLocks noGrp="1"/>
          </p:cNvSpPr>
          <p:nvPr>
            <p:ph type="title"/>
          </p:nvPr>
        </p:nvSpPr>
        <p:spPr>
          <a:xfrm>
            <a:off x="439350" y="771950"/>
            <a:ext cx="11315100" cy="42185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How do we build brand awareness?  11 Actions.</a:t>
            </a:r>
            <a:endParaRPr dirty="0"/>
          </a:p>
        </p:txBody>
      </p:sp>
      <p:sp>
        <p:nvSpPr>
          <p:cNvPr id="117" name="Google Shape;117;g112041c000d_0_0"/>
          <p:cNvSpPr txBox="1">
            <a:spLocks noGrp="1"/>
          </p:cNvSpPr>
          <p:nvPr>
            <p:ph type="body" idx="1"/>
          </p:nvPr>
        </p:nvSpPr>
        <p:spPr>
          <a:xfrm>
            <a:off x="437550" y="1193800"/>
            <a:ext cx="10980727" cy="5650569"/>
          </a:xfrm>
          <a:prstGeom prst="rect">
            <a:avLst/>
          </a:prstGeom>
          <a:noFill/>
          <a:ln>
            <a:noFill/>
          </a:ln>
        </p:spPr>
        <p:txBody>
          <a:bodyPr spcFirstLastPara="1" wrap="square" lIns="0" tIns="0" rIns="0" bIns="0" anchor="t" anchorCtr="0">
            <a:noAutofit/>
          </a:bodyPr>
          <a:lstStyle/>
          <a:p>
            <a:pPr algn="l"/>
            <a:r>
              <a:rPr lang="en-GB" sz="1600" b="1" i="0" dirty="0">
                <a:solidFill>
                  <a:srgbClr val="222222"/>
                </a:solidFill>
                <a:effectLst/>
                <a:latin typeface="Arial" panose="020B0604020202020204" pitchFamily="34" charset="0"/>
              </a:rPr>
              <a:t>Engage in storytelling: </a:t>
            </a:r>
            <a:r>
              <a:rPr lang="en-GB" sz="1600" i="0" dirty="0">
                <a:solidFill>
                  <a:srgbClr val="222222"/>
                </a:solidFill>
                <a:effectLst/>
                <a:latin typeface="Arial" panose="020B0604020202020204" pitchFamily="34" charset="0"/>
              </a:rPr>
              <a:t>Use storytelling techniques to share compelling narratives that showcase the experiences of individuals with learning disabilities and the positive outcomes your charity enables. Personal stories have a powerful impact and can help people connect emotionally with your cause.</a:t>
            </a:r>
          </a:p>
          <a:p>
            <a:pPr algn="l"/>
            <a:endParaRPr lang="en-GB" sz="800" b="1" i="0" dirty="0">
              <a:solidFill>
                <a:srgbClr val="222222"/>
              </a:solidFill>
              <a:effectLst/>
              <a:latin typeface="Arial" panose="020B0604020202020204" pitchFamily="34" charset="0"/>
            </a:endParaRPr>
          </a:p>
          <a:p>
            <a:pPr algn="l"/>
            <a:r>
              <a:rPr lang="en-GB" sz="1600" b="1" i="0" dirty="0">
                <a:solidFill>
                  <a:srgbClr val="222222"/>
                </a:solidFill>
                <a:effectLst/>
                <a:latin typeface="Arial" panose="020B0604020202020204" pitchFamily="34" charset="0"/>
              </a:rPr>
              <a:t>Seek media coverage: </a:t>
            </a:r>
            <a:r>
              <a:rPr lang="en-GB" sz="1600" i="0" dirty="0">
                <a:solidFill>
                  <a:srgbClr val="222222"/>
                </a:solidFill>
                <a:effectLst/>
                <a:latin typeface="Arial" panose="020B0604020202020204" pitchFamily="34" charset="0"/>
              </a:rPr>
              <a:t>Proactively reach out to local, regional, and national media outlets to share your stories and accomplishments. Develop press releases, media kits, and pitches highlighting your unique initiatives or events. Establish relationships with journalists and offer yourself or your beneficiaries as sources for stories related to learning disabilities.</a:t>
            </a:r>
          </a:p>
          <a:p>
            <a:pPr algn="l"/>
            <a:endParaRPr lang="en-GB" sz="800" b="1" i="0" dirty="0">
              <a:solidFill>
                <a:srgbClr val="222222"/>
              </a:solidFill>
              <a:effectLst/>
              <a:latin typeface="Arial" panose="020B0604020202020204" pitchFamily="34" charset="0"/>
            </a:endParaRPr>
          </a:p>
          <a:p>
            <a:pPr algn="l"/>
            <a:r>
              <a:rPr lang="en-GB" sz="1600" b="1" i="0" dirty="0">
                <a:solidFill>
                  <a:srgbClr val="222222"/>
                </a:solidFill>
                <a:effectLst/>
                <a:latin typeface="Arial" panose="020B0604020202020204" pitchFamily="34" charset="0"/>
              </a:rPr>
              <a:t>Collaborate with influencers and ambassadors: </a:t>
            </a:r>
            <a:r>
              <a:rPr lang="en-GB" sz="1600" i="0" dirty="0">
                <a:solidFill>
                  <a:srgbClr val="222222"/>
                </a:solidFill>
                <a:effectLst/>
                <a:latin typeface="Arial" panose="020B0604020202020204" pitchFamily="34" charset="0"/>
              </a:rPr>
              <a:t>Identify influencers, bloggers, or public figures who are passionate about disability rights and inclusivity. Collaborate with them to create content, share stories, or organize fundraising campaigns. Engage with local celebrities or community leaders who can help raise awareness through their platforms.</a:t>
            </a:r>
          </a:p>
          <a:p>
            <a:pPr algn="l"/>
            <a:endParaRPr lang="en-GB" sz="800" b="1" i="0" dirty="0">
              <a:solidFill>
                <a:srgbClr val="222222"/>
              </a:solidFill>
              <a:effectLst/>
              <a:latin typeface="Arial" panose="020B0604020202020204" pitchFamily="34" charset="0"/>
            </a:endParaRPr>
          </a:p>
          <a:p>
            <a:pPr algn="l"/>
            <a:r>
              <a:rPr lang="en-GB" sz="1600" b="1" i="0" dirty="0">
                <a:solidFill>
                  <a:srgbClr val="222222"/>
                </a:solidFill>
                <a:effectLst/>
                <a:latin typeface="Arial" panose="020B0604020202020204" pitchFamily="34" charset="0"/>
              </a:rPr>
              <a:t>Participate in community events: </a:t>
            </a:r>
            <a:r>
              <a:rPr lang="en-GB" sz="1600" i="0" dirty="0">
                <a:solidFill>
                  <a:srgbClr val="222222"/>
                </a:solidFill>
                <a:effectLst/>
                <a:latin typeface="Arial" panose="020B0604020202020204" pitchFamily="34" charset="0"/>
              </a:rPr>
              <a:t>Attend or host community events, workshops, conferences, or seminars related to learning disabilities or disability rights. Use these opportunities to network, educate, and build relationships with individuals, families, professionals, and organizations in your community.</a:t>
            </a:r>
          </a:p>
          <a:p>
            <a:pPr algn="l"/>
            <a:endParaRPr lang="en-GB" sz="800" b="1" i="0" dirty="0">
              <a:solidFill>
                <a:srgbClr val="222222"/>
              </a:solidFill>
              <a:effectLst/>
              <a:latin typeface="Arial" panose="020B0604020202020204" pitchFamily="34" charset="0"/>
            </a:endParaRPr>
          </a:p>
          <a:p>
            <a:pPr algn="l"/>
            <a:r>
              <a:rPr lang="en-GB" sz="1600" b="1" i="0" dirty="0">
                <a:solidFill>
                  <a:srgbClr val="222222"/>
                </a:solidFill>
                <a:effectLst/>
                <a:latin typeface="Arial" panose="020B0604020202020204" pitchFamily="34" charset="0"/>
              </a:rPr>
              <a:t>Encourage user-generated content: </a:t>
            </a:r>
            <a:r>
              <a:rPr lang="en-GB" sz="1600" i="0" dirty="0">
                <a:solidFill>
                  <a:srgbClr val="222222"/>
                </a:solidFill>
                <a:effectLst/>
                <a:latin typeface="Arial" panose="020B0604020202020204" pitchFamily="34" charset="0"/>
              </a:rPr>
              <a:t>Encourage your supporters, beneficiaries, and volunteers to create and share their own content related to your charity. This can include testimonials, personal stories, artwork, or videos. User-generated content not only increases brand awareness but also fosters a sense of community and engagement.</a:t>
            </a:r>
          </a:p>
          <a:p>
            <a:pPr algn="l"/>
            <a:endParaRPr lang="en-GB" sz="800" b="1" i="0" dirty="0">
              <a:solidFill>
                <a:srgbClr val="222222"/>
              </a:solidFill>
              <a:effectLst/>
              <a:latin typeface="Arial" panose="020B0604020202020204" pitchFamily="34" charset="0"/>
            </a:endParaRPr>
          </a:p>
          <a:p>
            <a:pPr algn="l"/>
            <a:r>
              <a:rPr lang="en-GB" sz="1600" b="1" i="0" dirty="0">
                <a:solidFill>
                  <a:srgbClr val="222222"/>
                </a:solidFill>
                <a:effectLst/>
                <a:latin typeface="Arial" panose="020B0604020202020204" pitchFamily="34" charset="0"/>
              </a:rPr>
              <a:t>Measure and adapt: </a:t>
            </a:r>
            <a:r>
              <a:rPr lang="en-GB" sz="1600" i="0" dirty="0">
                <a:solidFill>
                  <a:srgbClr val="222222"/>
                </a:solidFill>
                <a:effectLst/>
                <a:latin typeface="Arial" panose="020B0604020202020204" pitchFamily="34" charset="0"/>
              </a:rPr>
              <a:t>Regularly review your brand awareness efforts and track key metrics such as website traffic, social media engagement, media mentions, and donations. </a:t>
            </a:r>
            <a:r>
              <a:rPr lang="en-GB" sz="1600" i="0" dirty="0" err="1">
                <a:solidFill>
                  <a:srgbClr val="222222"/>
                </a:solidFill>
                <a:effectLst/>
                <a:latin typeface="Arial" panose="020B0604020202020204" pitchFamily="34" charset="0"/>
              </a:rPr>
              <a:t>Analyze</a:t>
            </a:r>
            <a:r>
              <a:rPr lang="en-GB" sz="1600" i="0" dirty="0">
                <a:solidFill>
                  <a:srgbClr val="222222"/>
                </a:solidFill>
                <a:effectLst/>
                <a:latin typeface="Arial" panose="020B0604020202020204" pitchFamily="34" charset="0"/>
              </a:rPr>
              <a:t> the data to understand what strategies are working well and make adjustments as needed to optimize your brand awareness campaigns.</a:t>
            </a:r>
            <a:endParaRPr lang="en-GB" sz="800" i="0" dirty="0">
              <a:solidFill>
                <a:srgbClr val="222222"/>
              </a:solidFill>
              <a:effectLst/>
              <a:latin typeface="Arial" panose="020B0604020202020204" pitchFamily="34" charset="0"/>
            </a:endParaRPr>
          </a:p>
          <a:p>
            <a:pPr algn="l"/>
            <a:endParaRPr lang="en-GB" sz="1600" b="1" i="0" dirty="0">
              <a:solidFill>
                <a:srgbClr val="222222"/>
              </a:solidFill>
              <a:effectLst/>
              <a:latin typeface="Arial" panose="020B0604020202020204" pitchFamily="34" charset="0"/>
            </a:endParaRPr>
          </a:p>
        </p:txBody>
      </p:sp>
    </p:spTree>
    <p:extLst>
      <p:ext uri="{BB962C8B-B14F-4D97-AF65-F5344CB8AC3E}">
        <p14:creationId xmlns:p14="http://schemas.microsoft.com/office/powerpoint/2010/main" val="123316962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g12b0ee0048f_0_2"/>
          <p:cNvSpPr txBox="1">
            <a:spLocks noGrp="1"/>
          </p:cNvSpPr>
          <p:nvPr>
            <p:ph type="title"/>
          </p:nvPr>
        </p:nvSpPr>
        <p:spPr>
          <a:xfrm>
            <a:off x="401400" y="2095500"/>
            <a:ext cx="4966500" cy="1837450"/>
          </a:xfrm>
          <a:prstGeom prst="rect">
            <a:avLst/>
          </a:prstGeom>
          <a:noFill/>
          <a:ln>
            <a:noFill/>
          </a:ln>
        </p:spPr>
        <p:txBody>
          <a:bodyPr spcFirstLastPara="1" wrap="square" lIns="0" tIns="0" rIns="0" bIns="0" anchor="ctr" anchorCtr="0">
            <a:noAutofit/>
          </a:bodyPr>
          <a:lstStyle/>
          <a:p>
            <a:r>
              <a:rPr lang="en-GB" dirty="0">
                <a:solidFill>
                  <a:schemeClr val="tx1"/>
                </a:solidFill>
                <a:latin typeface="Arial" panose="020B0604020202020204" pitchFamily="34" charset="0"/>
              </a:rPr>
              <a:t>How do we</a:t>
            </a:r>
            <a:r>
              <a:rPr lang="en-GB" sz="2800" i="0" dirty="0">
                <a:solidFill>
                  <a:schemeClr val="tx1"/>
                </a:solidFill>
                <a:effectLst/>
                <a:latin typeface="Arial" panose="020B0604020202020204" pitchFamily="34" charset="0"/>
              </a:rPr>
              <a:t> implement the plan successfully with limited staff and financial resources</a:t>
            </a:r>
            <a:r>
              <a:rPr lang="en-US" dirty="0">
                <a:solidFill>
                  <a:schemeClr val="tx1"/>
                </a:solidFill>
              </a:rPr>
              <a:t>?</a:t>
            </a:r>
            <a:endParaRPr dirty="0">
              <a:solidFill>
                <a:schemeClr val="tx1"/>
              </a:solidFill>
            </a:endParaRPr>
          </a:p>
        </p:txBody>
      </p:sp>
      <p:sp>
        <p:nvSpPr>
          <p:cNvPr id="206" name="Google Shape;206;g12b0ee0048f_0_2"/>
          <p:cNvSpPr txBox="1">
            <a:spLocks noGrp="1"/>
          </p:cNvSpPr>
          <p:nvPr>
            <p:ph type="body" idx="2"/>
          </p:nvPr>
        </p:nvSpPr>
        <p:spPr>
          <a:xfrm>
            <a:off x="0" y="6381549"/>
            <a:ext cx="5769300" cy="3111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200"/>
              <a:buNone/>
            </a:pPr>
            <a:r>
              <a:rPr lang="en-US"/>
              <a:t>Bayes Business School (formerly Cass)</a:t>
            </a:r>
            <a:endParaRPr/>
          </a:p>
        </p:txBody>
      </p:sp>
    </p:spTree>
    <p:extLst>
      <p:ext uri="{BB962C8B-B14F-4D97-AF65-F5344CB8AC3E}">
        <p14:creationId xmlns:p14="http://schemas.microsoft.com/office/powerpoint/2010/main" val="122250583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1" name="Google Shape;411;g13191e0e482_0_82"/>
          <p:cNvSpPr txBox="1">
            <a:spLocks noGrp="1"/>
          </p:cNvSpPr>
          <p:nvPr>
            <p:ph type="body" idx="1"/>
          </p:nvPr>
        </p:nvSpPr>
        <p:spPr>
          <a:xfrm>
            <a:off x="437548" y="1602894"/>
            <a:ext cx="9978000" cy="4871478"/>
          </a:xfrm>
          <a:prstGeom prst="rect">
            <a:avLst/>
          </a:prstGeom>
          <a:noFill/>
          <a:ln>
            <a:noFill/>
          </a:ln>
        </p:spPr>
        <p:txBody>
          <a:bodyPr spcFirstLastPara="1" wrap="square" lIns="0" tIns="0" rIns="0" bIns="0" anchor="t" anchorCtr="0">
            <a:noAutofit/>
          </a:bodyPr>
          <a:lstStyle/>
          <a:p>
            <a:pPr marL="0" lvl="0" indent="0" algn="l" rtl="0">
              <a:lnSpc>
                <a:spcPct val="101931"/>
              </a:lnSpc>
              <a:spcBef>
                <a:spcPts val="800"/>
              </a:spcBef>
              <a:spcAft>
                <a:spcPts val="0"/>
              </a:spcAft>
              <a:buClr>
                <a:schemeClr val="dk1"/>
              </a:buClr>
              <a:buSzPts val="1100"/>
              <a:buFont typeface="Arial"/>
              <a:buNone/>
            </a:pPr>
            <a:endParaRPr sz="1600" b="1">
              <a:solidFill>
                <a:srgbClr val="000099"/>
              </a:solidFill>
            </a:endParaRPr>
          </a:p>
          <a:p>
            <a:pPr marL="134533" lvl="0" indent="-20231" algn="l" rtl="0">
              <a:lnSpc>
                <a:spcPct val="100000"/>
              </a:lnSpc>
              <a:spcBef>
                <a:spcPts val="0"/>
              </a:spcBef>
              <a:spcAft>
                <a:spcPts val="0"/>
              </a:spcAft>
              <a:buClr>
                <a:srgbClr val="C9122B"/>
              </a:buClr>
              <a:buSzPts val="1800"/>
              <a:buFont typeface="Merriweather Sans"/>
              <a:buNone/>
            </a:pPr>
            <a:endParaRPr/>
          </a:p>
          <a:p>
            <a:pPr marL="134533" lvl="0" indent="-20231" algn="l" rtl="0">
              <a:lnSpc>
                <a:spcPct val="100000"/>
              </a:lnSpc>
              <a:spcBef>
                <a:spcPts val="0"/>
              </a:spcBef>
              <a:spcAft>
                <a:spcPts val="0"/>
              </a:spcAft>
              <a:buClr>
                <a:srgbClr val="C9122B"/>
              </a:buClr>
              <a:buSzPts val="1800"/>
              <a:buFont typeface="Merriweather Sans"/>
              <a:buNone/>
            </a:pPr>
            <a:endParaRPr/>
          </a:p>
          <a:p>
            <a:pPr marL="134533" lvl="0" indent="-20231" algn="l" rtl="0">
              <a:lnSpc>
                <a:spcPct val="100000"/>
              </a:lnSpc>
              <a:spcBef>
                <a:spcPts val="0"/>
              </a:spcBef>
              <a:spcAft>
                <a:spcPts val="0"/>
              </a:spcAft>
              <a:buClr>
                <a:srgbClr val="C9122B"/>
              </a:buClr>
              <a:buSzPts val="1800"/>
              <a:buFont typeface="Merriweather Sans"/>
              <a:buNone/>
            </a:pPr>
            <a:endParaRPr/>
          </a:p>
          <a:p>
            <a:pPr marL="134533" lvl="0" indent="-20231" algn="l" rtl="0">
              <a:lnSpc>
                <a:spcPct val="100000"/>
              </a:lnSpc>
              <a:spcBef>
                <a:spcPts val="0"/>
              </a:spcBef>
              <a:spcAft>
                <a:spcPts val="0"/>
              </a:spcAft>
              <a:buClr>
                <a:srgbClr val="C9122B"/>
              </a:buClr>
              <a:buSzPts val="1800"/>
              <a:buFont typeface="Merriweather Sans"/>
              <a:buNone/>
            </a:pPr>
            <a:endParaRPr/>
          </a:p>
          <a:p>
            <a:pPr marL="0" lvl="0" indent="0" algn="l" rtl="0">
              <a:lnSpc>
                <a:spcPct val="100000"/>
              </a:lnSpc>
              <a:spcBef>
                <a:spcPts val="0"/>
              </a:spcBef>
              <a:spcAft>
                <a:spcPts val="0"/>
              </a:spcAft>
              <a:buClr>
                <a:srgbClr val="C9122B"/>
              </a:buClr>
              <a:buSzPts val="1800"/>
              <a:buFont typeface="Merriweather Sans"/>
              <a:buNone/>
            </a:pPr>
            <a:endParaRPr sz="1600"/>
          </a:p>
        </p:txBody>
      </p:sp>
      <p:sp>
        <p:nvSpPr>
          <p:cNvPr id="412" name="Google Shape;412;g13191e0e482_0_82"/>
          <p:cNvSpPr txBox="1"/>
          <p:nvPr/>
        </p:nvSpPr>
        <p:spPr>
          <a:xfrm>
            <a:off x="488348" y="1757922"/>
            <a:ext cx="10855818" cy="4487850"/>
          </a:xfrm>
          <a:prstGeom prst="rect">
            <a:avLst/>
          </a:prstGeom>
          <a:noFill/>
          <a:ln>
            <a:noFill/>
          </a:ln>
        </p:spPr>
        <p:txBody>
          <a:bodyPr spcFirstLastPara="1" wrap="square" lIns="0" tIns="0" rIns="0" bIns="0" anchor="t" anchorCtr="0">
            <a:noAutofit/>
          </a:bodyPr>
          <a:lstStyle/>
          <a:p>
            <a:pPr marL="914400" marR="0" lvl="1" indent="-330200" algn="l" rtl="0">
              <a:lnSpc>
                <a:spcPct val="101931"/>
              </a:lnSpc>
              <a:spcBef>
                <a:spcPts val="800"/>
              </a:spcBef>
              <a:spcAft>
                <a:spcPts val="0"/>
              </a:spcAft>
              <a:buClr>
                <a:srgbClr val="000099"/>
              </a:buClr>
              <a:buSzPts val="1600"/>
              <a:buFont typeface="Merriweather Sans"/>
              <a:buChar char="■"/>
            </a:pPr>
            <a:r>
              <a:rPr lang="en-US" sz="1600" b="0" i="0" u="none" strike="noStrike" cap="none" dirty="0">
                <a:solidFill>
                  <a:schemeClr val="dk1"/>
                </a:solidFill>
                <a:latin typeface="Arial"/>
                <a:ea typeface="Arial"/>
                <a:cs typeface="Arial"/>
                <a:sym typeface="Arial"/>
              </a:rPr>
              <a:t>Plan effectively. </a:t>
            </a:r>
            <a:r>
              <a:rPr lang="en-US" sz="1600" dirty="0">
                <a:solidFill>
                  <a:schemeClr val="dk1"/>
                </a:solidFill>
              </a:rPr>
              <a:t>Deploy efficiently.  Don’t over deliver.  Make sure the project is a priority.</a:t>
            </a:r>
          </a:p>
          <a:p>
            <a:pPr marL="914400" marR="0" lvl="1" indent="-330200" algn="l" rtl="0">
              <a:lnSpc>
                <a:spcPct val="101931"/>
              </a:lnSpc>
              <a:spcBef>
                <a:spcPts val="800"/>
              </a:spcBef>
              <a:spcAft>
                <a:spcPts val="0"/>
              </a:spcAft>
              <a:buClr>
                <a:srgbClr val="000099"/>
              </a:buClr>
              <a:buSzPts val="1600"/>
              <a:buFont typeface="Merriweather Sans"/>
              <a:buChar char="■"/>
            </a:pPr>
            <a:endParaRPr lang="en-US" sz="800" b="0" i="0" u="none" strike="noStrike" cap="none" dirty="0">
              <a:solidFill>
                <a:schemeClr val="dk1"/>
              </a:solidFill>
              <a:latin typeface="Arial"/>
              <a:ea typeface="Arial"/>
              <a:cs typeface="Arial"/>
              <a:sym typeface="Arial"/>
            </a:endParaRPr>
          </a:p>
          <a:p>
            <a:pPr marL="914400" marR="0" lvl="1" indent="-330200" algn="l" rtl="0">
              <a:lnSpc>
                <a:spcPct val="101931"/>
              </a:lnSpc>
              <a:spcBef>
                <a:spcPts val="800"/>
              </a:spcBef>
              <a:spcAft>
                <a:spcPts val="0"/>
              </a:spcAft>
              <a:buClr>
                <a:srgbClr val="000099"/>
              </a:buClr>
              <a:buSzPts val="1600"/>
              <a:buFont typeface="Merriweather Sans"/>
              <a:buChar char="■"/>
            </a:pPr>
            <a:r>
              <a:rPr lang="en-US" sz="1600" b="0" i="0" u="none" strike="noStrike" cap="none" dirty="0">
                <a:solidFill>
                  <a:schemeClr val="dk1"/>
                </a:solidFill>
                <a:latin typeface="Arial"/>
                <a:ea typeface="Arial"/>
                <a:cs typeface="Arial"/>
                <a:sym typeface="Arial"/>
              </a:rPr>
              <a:t>Work the OKR process. </a:t>
            </a:r>
          </a:p>
          <a:p>
            <a:pPr marL="584200" marR="0" lvl="1" algn="l" rtl="0">
              <a:lnSpc>
                <a:spcPct val="101931"/>
              </a:lnSpc>
              <a:spcBef>
                <a:spcPts val="800"/>
              </a:spcBef>
              <a:spcAft>
                <a:spcPts val="0"/>
              </a:spcAft>
              <a:buClr>
                <a:srgbClr val="000099"/>
              </a:buClr>
              <a:buSzPts val="1600"/>
            </a:pPr>
            <a:endParaRPr sz="800" b="0" i="0" u="none" strike="noStrike" cap="none" dirty="0">
              <a:solidFill>
                <a:srgbClr val="000000"/>
              </a:solidFill>
              <a:latin typeface="Arial"/>
              <a:ea typeface="Arial"/>
              <a:cs typeface="Arial"/>
              <a:sym typeface="Arial"/>
            </a:endParaRPr>
          </a:p>
          <a:p>
            <a:pPr marL="914400" marR="0" lvl="1" indent="-330200" algn="l" rtl="0">
              <a:lnSpc>
                <a:spcPct val="101931"/>
              </a:lnSpc>
              <a:spcBef>
                <a:spcPts val="800"/>
              </a:spcBef>
              <a:spcAft>
                <a:spcPts val="0"/>
              </a:spcAft>
              <a:buClr>
                <a:srgbClr val="000099"/>
              </a:buClr>
              <a:buSzPts val="1600"/>
              <a:buFont typeface="Merriweather Sans"/>
              <a:buChar char="■"/>
            </a:pPr>
            <a:r>
              <a:rPr lang="en-US" sz="1600" b="0" i="0" u="none" strike="noStrike" cap="none" dirty="0">
                <a:solidFill>
                  <a:schemeClr val="dk1"/>
                </a:solidFill>
                <a:latin typeface="Arial"/>
                <a:ea typeface="Arial"/>
                <a:cs typeface="Arial"/>
                <a:sym typeface="Arial"/>
              </a:rPr>
              <a:t>Find a competent volunteer with a relevant experience </a:t>
            </a:r>
            <a:r>
              <a:rPr lang="en-US" sz="1600" dirty="0">
                <a:solidFill>
                  <a:schemeClr val="dk1"/>
                </a:solidFill>
              </a:rPr>
              <a:t>(create a volunteer recruitment mini-plan).</a:t>
            </a:r>
            <a:endParaRPr lang="en-US" sz="1600" b="0" i="0" u="none" strike="noStrike" cap="none" dirty="0">
              <a:solidFill>
                <a:schemeClr val="dk1"/>
              </a:solidFill>
              <a:latin typeface="Arial"/>
              <a:ea typeface="Arial"/>
              <a:cs typeface="Arial"/>
              <a:sym typeface="Arial"/>
            </a:endParaRPr>
          </a:p>
          <a:p>
            <a:pPr marL="914400" marR="0" lvl="1" indent="-330200" algn="l" rtl="0">
              <a:lnSpc>
                <a:spcPct val="101931"/>
              </a:lnSpc>
              <a:spcBef>
                <a:spcPts val="800"/>
              </a:spcBef>
              <a:spcAft>
                <a:spcPts val="0"/>
              </a:spcAft>
              <a:buClr>
                <a:srgbClr val="000099"/>
              </a:buClr>
              <a:buSzPts val="1600"/>
              <a:buFont typeface="Merriweather Sans"/>
              <a:buChar char="■"/>
            </a:pPr>
            <a:endParaRPr sz="800" b="0" i="0" u="none" strike="noStrike" cap="none" dirty="0">
              <a:solidFill>
                <a:srgbClr val="000000"/>
              </a:solidFill>
              <a:latin typeface="Arial"/>
              <a:ea typeface="Arial"/>
              <a:cs typeface="Arial"/>
              <a:sym typeface="Arial"/>
            </a:endParaRPr>
          </a:p>
          <a:p>
            <a:pPr marL="914400" marR="0" lvl="1" indent="-330200" algn="l" rtl="0">
              <a:lnSpc>
                <a:spcPct val="101931"/>
              </a:lnSpc>
              <a:spcBef>
                <a:spcPts val="800"/>
              </a:spcBef>
              <a:spcAft>
                <a:spcPts val="0"/>
              </a:spcAft>
              <a:buClr>
                <a:srgbClr val="000099"/>
              </a:buClr>
              <a:buSzPts val="1600"/>
              <a:buFont typeface="Merriweather Sans"/>
              <a:buChar char="■"/>
            </a:pPr>
            <a:r>
              <a:rPr lang="en-US" sz="1600" b="0" i="0" u="none" strike="noStrike" cap="none" dirty="0">
                <a:solidFill>
                  <a:schemeClr val="dk1"/>
                </a:solidFill>
                <a:latin typeface="Arial"/>
                <a:ea typeface="Arial"/>
                <a:cs typeface="Arial"/>
                <a:sym typeface="Arial"/>
              </a:rPr>
              <a:t>Hire a consultant on a part-time and/or short-term contract.</a:t>
            </a:r>
          </a:p>
          <a:p>
            <a:pPr marL="914400" marR="0" lvl="1" indent="-330200" algn="l" rtl="0">
              <a:lnSpc>
                <a:spcPct val="101931"/>
              </a:lnSpc>
              <a:spcBef>
                <a:spcPts val="800"/>
              </a:spcBef>
              <a:spcAft>
                <a:spcPts val="0"/>
              </a:spcAft>
              <a:buClr>
                <a:srgbClr val="000099"/>
              </a:buClr>
              <a:buSzPts val="1600"/>
              <a:buFont typeface="Merriweather Sans"/>
              <a:buChar char="■"/>
            </a:pPr>
            <a:endParaRPr lang="en-US" sz="800" b="0" i="0" u="none" strike="noStrike" cap="none" dirty="0">
              <a:solidFill>
                <a:schemeClr val="dk1"/>
              </a:solidFill>
              <a:latin typeface="Arial"/>
              <a:ea typeface="Arial"/>
              <a:cs typeface="Arial"/>
              <a:sym typeface="Arial"/>
            </a:endParaRPr>
          </a:p>
          <a:p>
            <a:pPr marL="914400" marR="0" lvl="1" indent="-330200" algn="l" rtl="0">
              <a:lnSpc>
                <a:spcPct val="101931"/>
              </a:lnSpc>
              <a:spcBef>
                <a:spcPts val="800"/>
              </a:spcBef>
              <a:spcAft>
                <a:spcPts val="0"/>
              </a:spcAft>
              <a:buClr>
                <a:srgbClr val="000099"/>
              </a:buClr>
              <a:buSzPts val="1600"/>
              <a:buFont typeface="Merriweather Sans"/>
              <a:buChar char="■"/>
            </a:pPr>
            <a:r>
              <a:rPr lang="en-US" sz="1600" dirty="0">
                <a:solidFill>
                  <a:schemeClr val="dk1"/>
                </a:solidFill>
              </a:rPr>
              <a:t>Advertise for corporate partnership / </a:t>
            </a:r>
            <a:r>
              <a:rPr lang="en-US" sz="1600" b="0" i="0" u="none" strike="noStrike" cap="none" dirty="0">
                <a:solidFill>
                  <a:schemeClr val="dk1"/>
                </a:solidFill>
                <a:latin typeface="Arial"/>
                <a:ea typeface="Arial"/>
                <a:cs typeface="Arial"/>
                <a:sym typeface="Arial"/>
              </a:rPr>
              <a:t>secondmen</a:t>
            </a:r>
            <a:r>
              <a:rPr lang="en-US" sz="1600" dirty="0">
                <a:solidFill>
                  <a:schemeClr val="dk1"/>
                </a:solidFill>
              </a:rPr>
              <a:t>t (liaise with local CBI, Community Foundation etc).</a:t>
            </a:r>
            <a:endParaRPr lang="en-US" sz="1600" b="0" i="0" u="none" strike="noStrike" cap="none" dirty="0">
              <a:solidFill>
                <a:schemeClr val="dk1"/>
              </a:solidFill>
              <a:latin typeface="Arial"/>
              <a:ea typeface="Arial"/>
              <a:cs typeface="Arial"/>
              <a:sym typeface="Arial"/>
            </a:endParaRPr>
          </a:p>
          <a:p>
            <a:pPr marL="914400" marR="0" lvl="1" indent="-330200" algn="l" rtl="0">
              <a:lnSpc>
                <a:spcPct val="101931"/>
              </a:lnSpc>
              <a:spcBef>
                <a:spcPts val="800"/>
              </a:spcBef>
              <a:spcAft>
                <a:spcPts val="0"/>
              </a:spcAft>
              <a:buClr>
                <a:srgbClr val="000099"/>
              </a:buClr>
              <a:buSzPts val="1600"/>
              <a:buFont typeface="Merriweather Sans"/>
              <a:buChar char="■"/>
            </a:pPr>
            <a:endParaRPr sz="800" b="0" i="0" u="none" strike="noStrike" cap="none" dirty="0">
              <a:solidFill>
                <a:srgbClr val="000000"/>
              </a:solidFill>
              <a:latin typeface="Arial"/>
              <a:ea typeface="Arial"/>
              <a:cs typeface="Arial"/>
              <a:sym typeface="Arial"/>
            </a:endParaRPr>
          </a:p>
          <a:p>
            <a:pPr marL="914400" marR="0" lvl="1" indent="-330200" algn="l" rtl="0">
              <a:lnSpc>
                <a:spcPct val="101931"/>
              </a:lnSpc>
              <a:spcBef>
                <a:spcPts val="800"/>
              </a:spcBef>
              <a:spcAft>
                <a:spcPts val="0"/>
              </a:spcAft>
              <a:buClr>
                <a:srgbClr val="000099"/>
              </a:buClr>
              <a:buSzPts val="1600"/>
              <a:buFont typeface="Merriweather Sans"/>
              <a:buChar char="■"/>
            </a:pPr>
            <a:r>
              <a:rPr lang="en-US" sz="1600" b="0" i="0" u="none" strike="noStrike" cap="none" dirty="0">
                <a:solidFill>
                  <a:schemeClr val="dk1"/>
                </a:solidFill>
                <a:latin typeface="Arial"/>
                <a:ea typeface="Arial"/>
                <a:cs typeface="Arial"/>
                <a:sym typeface="Arial"/>
              </a:rPr>
              <a:t>Use a ‘Funder Plus’ support organisation – Locality, Cranfield Trust, Rocket Science, other Trusts &amp; Foundations.</a:t>
            </a:r>
          </a:p>
          <a:p>
            <a:pPr marL="584200" marR="0" lvl="1" algn="l" rtl="0">
              <a:lnSpc>
                <a:spcPct val="101931"/>
              </a:lnSpc>
              <a:spcBef>
                <a:spcPts val="800"/>
              </a:spcBef>
              <a:spcAft>
                <a:spcPts val="0"/>
              </a:spcAft>
              <a:buClr>
                <a:srgbClr val="000099"/>
              </a:buClr>
              <a:buSzPts val="1600"/>
            </a:pPr>
            <a:endParaRPr sz="800" b="0" i="0" u="none" strike="noStrike" cap="none" dirty="0">
              <a:solidFill>
                <a:srgbClr val="000000"/>
              </a:solidFill>
              <a:latin typeface="Arial"/>
              <a:ea typeface="Arial"/>
              <a:cs typeface="Arial"/>
              <a:sym typeface="Arial"/>
            </a:endParaRPr>
          </a:p>
          <a:p>
            <a:pPr marL="914400" marR="0" lvl="1" indent="-330200" algn="l" rtl="0">
              <a:lnSpc>
                <a:spcPct val="101931"/>
              </a:lnSpc>
              <a:spcBef>
                <a:spcPts val="800"/>
              </a:spcBef>
              <a:spcAft>
                <a:spcPts val="0"/>
              </a:spcAft>
              <a:buClr>
                <a:srgbClr val="000099"/>
              </a:buClr>
              <a:buSzPts val="1600"/>
              <a:buFont typeface="Merriweather Sans"/>
              <a:buChar char="■"/>
            </a:pPr>
            <a:r>
              <a:rPr lang="en-US" sz="1600" b="0" i="0" u="none" strike="noStrike" cap="none" dirty="0">
                <a:solidFill>
                  <a:schemeClr val="dk1"/>
                </a:solidFill>
                <a:latin typeface="Arial"/>
                <a:ea typeface="Arial"/>
                <a:cs typeface="Arial"/>
                <a:sym typeface="Arial"/>
              </a:rPr>
              <a:t>Use </a:t>
            </a:r>
            <a:r>
              <a:rPr lang="en-US" sz="1600" dirty="0">
                <a:solidFill>
                  <a:schemeClr val="dk1"/>
                </a:solidFill>
              </a:rPr>
              <a:t>local or </a:t>
            </a:r>
            <a:r>
              <a:rPr lang="en-US" sz="1600" b="0" i="0" u="none" strike="noStrike" cap="none" dirty="0">
                <a:solidFill>
                  <a:schemeClr val="dk1"/>
                </a:solidFill>
                <a:latin typeface="Arial"/>
                <a:ea typeface="Arial"/>
                <a:cs typeface="Arial"/>
                <a:sym typeface="Arial"/>
              </a:rPr>
              <a:t>university-based resource organisations – </a:t>
            </a:r>
            <a:r>
              <a:rPr lang="en-US" sz="1600" dirty="0">
                <a:solidFill>
                  <a:schemeClr val="dk1"/>
                </a:solidFill>
              </a:rPr>
              <a:t>student, dissertation or society (</a:t>
            </a:r>
            <a:r>
              <a:rPr lang="en-US" sz="1600" b="0" i="0" u="none" strike="noStrike" cap="none" dirty="0">
                <a:solidFill>
                  <a:schemeClr val="dk1"/>
                </a:solidFill>
                <a:latin typeface="Arial"/>
                <a:ea typeface="Arial"/>
                <a:cs typeface="Arial"/>
                <a:sym typeface="Arial"/>
              </a:rPr>
              <a:t>Enactus etc)</a:t>
            </a:r>
            <a:r>
              <a:rPr lang="en-US" sz="1451" b="0" i="0" u="none" strike="noStrike" cap="none" dirty="0">
                <a:solidFill>
                  <a:schemeClr val="dk1"/>
                </a:solidFill>
                <a:latin typeface="Arial"/>
                <a:ea typeface="Arial"/>
                <a:cs typeface="Arial"/>
                <a:sym typeface="Arial"/>
              </a:rPr>
              <a:t>.</a:t>
            </a:r>
            <a:endParaRPr sz="500" b="0" i="0" u="none" strike="noStrike" cap="none" dirty="0">
              <a:solidFill>
                <a:schemeClr val="dk1"/>
              </a:solidFill>
              <a:latin typeface="Arial"/>
              <a:ea typeface="Arial"/>
              <a:cs typeface="Arial"/>
              <a:sym typeface="Arial"/>
            </a:endParaRPr>
          </a:p>
          <a:p>
            <a:pPr marL="127000" marR="0" lvl="0" indent="0" algn="l" rtl="0">
              <a:lnSpc>
                <a:spcPct val="101931"/>
              </a:lnSpc>
              <a:spcBef>
                <a:spcPts val="800"/>
              </a:spcBef>
              <a:spcAft>
                <a:spcPts val="0"/>
              </a:spcAft>
              <a:buClr>
                <a:srgbClr val="000099"/>
              </a:buClr>
              <a:buSzPts val="1600"/>
              <a:buFont typeface="Merriweather Sans"/>
              <a:buNone/>
            </a:pPr>
            <a:endParaRPr sz="500" b="0" i="0" u="none" strike="noStrike" cap="none" dirty="0">
              <a:solidFill>
                <a:schemeClr val="dk1"/>
              </a:solidFill>
              <a:latin typeface="Arial"/>
              <a:ea typeface="Arial"/>
              <a:cs typeface="Arial"/>
              <a:sym typeface="Arial"/>
            </a:endParaRPr>
          </a:p>
          <a:p>
            <a:pPr marL="584200" marR="0" lvl="1" indent="0" algn="l" rtl="0">
              <a:lnSpc>
                <a:spcPct val="101931"/>
              </a:lnSpc>
              <a:spcBef>
                <a:spcPts val="800"/>
              </a:spcBef>
              <a:spcAft>
                <a:spcPts val="0"/>
              </a:spcAft>
              <a:buClr>
                <a:srgbClr val="000099"/>
              </a:buClr>
              <a:buSzPts val="1600"/>
              <a:buFont typeface="Merriweather Sans"/>
              <a:buNone/>
            </a:pPr>
            <a:endParaRPr sz="1302" b="1" i="0" u="none" strike="noStrike" cap="none" dirty="0">
              <a:solidFill>
                <a:srgbClr val="000099"/>
              </a:solidFill>
              <a:latin typeface="Arial"/>
              <a:ea typeface="Arial"/>
              <a:cs typeface="Arial"/>
              <a:sym typeface="Arial"/>
            </a:endParaRPr>
          </a:p>
          <a:p>
            <a:pPr marL="0" marR="0" lvl="0" indent="0" algn="l" rtl="0">
              <a:lnSpc>
                <a:spcPct val="101931"/>
              </a:lnSpc>
              <a:spcBef>
                <a:spcPts val="800"/>
              </a:spcBef>
              <a:spcAft>
                <a:spcPts val="0"/>
              </a:spcAft>
              <a:buClr>
                <a:schemeClr val="dk1"/>
              </a:buClr>
              <a:buSzPts val="1100"/>
              <a:buFont typeface="Arial"/>
              <a:buNone/>
            </a:pPr>
            <a:endParaRPr sz="1600" b="1" i="0" u="none" strike="noStrike" cap="none" dirty="0">
              <a:solidFill>
                <a:srgbClr val="000099"/>
              </a:solidFill>
              <a:latin typeface="Arial"/>
              <a:ea typeface="Arial"/>
              <a:cs typeface="Arial"/>
              <a:sym typeface="Arial"/>
            </a:endParaRPr>
          </a:p>
          <a:p>
            <a:pPr marL="134533" marR="0" lvl="0" indent="-20231" algn="l" rtl="0">
              <a:lnSpc>
                <a:spcPct val="100000"/>
              </a:lnSpc>
              <a:spcBef>
                <a:spcPts val="0"/>
              </a:spcBef>
              <a:spcAft>
                <a:spcPts val="0"/>
              </a:spcAft>
              <a:buClr>
                <a:srgbClr val="C9122B"/>
              </a:buClr>
              <a:buSzPts val="1800"/>
              <a:buFont typeface="Merriweather Sans"/>
              <a:buNone/>
            </a:pPr>
            <a:endParaRPr sz="1800" b="0" i="0" u="none" strike="noStrike" cap="none" dirty="0">
              <a:solidFill>
                <a:schemeClr val="dk1"/>
              </a:solidFill>
              <a:latin typeface="Arial"/>
              <a:ea typeface="Arial"/>
              <a:cs typeface="Arial"/>
              <a:sym typeface="Arial"/>
            </a:endParaRPr>
          </a:p>
          <a:p>
            <a:pPr marL="134533" marR="0" lvl="0" indent="-20231" algn="l" rtl="0">
              <a:lnSpc>
                <a:spcPct val="100000"/>
              </a:lnSpc>
              <a:spcBef>
                <a:spcPts val="0"/>
              </a:spcBef>
              <a:spcAft>
                <a:spcPts val="0"/>
              </a:spcAft>
              <a:buClr>
                <a:srgbClr val="C9122B"/>
              </a:buClr>
              <a:buSzPts val="1800"/>
              <a:buFont typeface="Merriweather Sans"/>
              <a:buNone/>
            </a:pPr>
            <a:endParaRPr sz="1800" b="0" i="0" u="none" strike="noStrike" cap="none" dirty="0">
              <a:solidFill>
                <a:schemeClr val="dk1"/>
              </a:solidFill>
              <a:latin typeface="Arial"/>
              <a:ea typeface="Arial"/>
              <a:cs typeface="Arial"/>
              <a:sym typeface="Arial"/>
            </a:endParaRPr>
          </a:p>
          <a:p>
            <a:pPr marL="134533" marR="0" lvl="0" indent="-20231" algn="l" rtl="0">
              <a:lnSpc>
                <a:spcPct val="100000"/>
              </a:lnSpc>
              <a:spcBef>
                <a:spcPts val="0"/>
              </a:spcBef>
              <a:spcAft>
                <a:spcPts val="0"/>
              </a:spcAft>
              <a:buClr>
                <a:srgbClr val="C9122B"/>
              </a:buClr>
              <a:buSzPts val="1800"/>
              <a:buFont typeface="Merriweather Sans"/>
              <a:buNone/>
            </a:pPr>
            <a:endParaRPr sz="1800" b="0" i="0" u="none" strike="noStrike" cap="none" dirty="0">
              <a:solidFill>
                <a:schemeClr val="dk1"/>
              </a:solidFill>
              <a:latin typeface="Arial"/>
              <a:ea typeface="Arial"/>
              <a:cs typeface="Arial"/>
              <a:sym typeface="Arial"/>
            </a:endParaRPr>
          </a:p>
          <a:p>
            <a:pPr marL="134533" marR="0" lvl="0" indent="-20231" algn="l" rtl="0">
              <a:lnSpc>
                <a:spcPct val="100000"/>
              </a:lnSpc>
              <a:spcBef>
                <a:spcPts val="0"/>
              </a:spcBef>
              <a:spcAft>
                <a:spcPts val="0"/>
              </a:spcAft>
              <a:buClr>
                <a:srgbClr val="C9122B"/>
              </a:buClr>
              <a:buSzPts val="1800"/>
              <a:buFont typeface="Merriweather Sans"/>
              <a:buNone/>
            </a:pPr>
            <a:endParaRPr sz="18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C9122B"/>
              </a:buClr>
              <a:buSzPts val="1800"/>
              <a:buFont typeface="Merriweather Sans"/>
              <a:buNone/>
            </a:pPr>
            <a:endParaRPr sz="1600" b="0" i="0" u="none" strike="noStrike" cap="none" dirty="0">
              <a:solidFill>
                <a:schemeClr val="dk1"/>
              </a:solidFill>
              <a:latin typeface="Arial"/>
              <a:ea typeface="Arial"/>
              <a:cs typeface="Arial"/>
              <a:sym typeface="Arial"/>
            </a:endParaRPr>
          </a:p>
        </p:txBody>
      </p:sp>
      <p:sp>
        <p:nvSpPr>
          <p:cNvPr id="2" name="Google Shape;116;g112041c000d_0_0">
            <a:extLst>
              <a:ext uri="{FF2B5EF4-FFF2-40B4-BE49-F238E27FC236}">
                <a16:creationId xmlns:a16="http://schemas.microsoft.com/office/drawing/2014/main" id="{43C9402E-9CC7-ADB9-5C15-C219952AFA09}"/>
              </a:ext>
            </a:extLst>
          </p:cNvPr>
          <p:cNvSpPr txBox="1">
            <a:spLocks noGrp="1"/>
          </p:cNvSpPr>
          <p:nvPr>
            <p:ph type="title"/>
          </p:nvPr>
        </p:nvSpPr>
        <p:spPr>
          <a:xfrm>
            <a:off x="439350" y="771950"/>
            <a:ext cx="11315100" cy="42185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Working with limited resources</a:t>
            </a:r>
            <a:endParaRPr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g12b0ee0048f_0_2"/>
          <p:cNvSpPr txBox="1">
            <a:spLocks noGrp="1"/>
          </p:cNvSpPr>
          <p:nvPr>
            <p:ph type="title"/>
          </p:nvPr>
        </p:nvSpPr>
        <p:spPr>
          <a:xfrm>
            <a:off x="401400" y="2252275"/>
            <a:ext cx="4966500" cy="2739150"/>
          </a:xfrm>
          <a:prstGeom prst="rect">
            <a:avLst/>
          </a:prstGeom>
          <a:noFill/>
          <a:ln>
            <a:noFill/>
          </a:ln>
        </p:spPr>
        <p:txBody>
          <a:bodyPr spcFirstLastPara="1" wrap="square" lIns="0" tIns="0" rIns="0" bIns="0" anchor="ctr" anchorCtr="0">
            <a:noAutofit/>
          </a:bodyPr>
          <a:lstStyle/>
          <a:p>
            <a:r>
              <a:rPr lang="en-GB" dirty="0">
                <a:solidFill>
                  <a:schemeClr val="tx1"/>
                </a:solidFill>
                <a:latin typeface="Arial" panose="020B0604020202020204" pitchFamily="34" charset="0"/>
              </a:rPr>
              <a:t>How to market more effectively with the </a:t>
            </a:r>
            <a:r>
              <a:rPr lang="en-GB" sz="2800" dirty="0"/>
              <a:t>How to </a:t>
            </a:r>
            <a:r>
              <a:rPr lang="en-GB" sz="2800" b="1" dirty="0">
                <a:solidFill>
                  <a:schemeClr val="tx1"/>
                </a:solidFill>
              </a:rPr>
              <a:t>market more effect</a:t>
            </a:r>
            <a:r>
              <a:rPr lang="en-GB" sz="2800" dirty="0">
                <a:solidFill>
                  <a:schemeClr val="tx1"/>
                </a:solidFill>
              </a:rPr>
              <a:t>i</a:t>
            </a:r>
            <a:r>
              <a:rPr lang="en-GB" sz="2800" b="1" dirty="0">
                <a:solidFill>
                  <a:schemeClr val="tx1"/>
                </a:solidFill>
              </a:rPr>
              <a:t>vely</a:t>
            </a:r>
            <a:r>
              <a:rPr lang="en-GB" sz="2800" dirty="0">
                <a:solidFill>
                  <a:schemeClr val="tx1"/>
                </a:solidFill>
              </a:rPr>
              <a:t> </a:t>
            </a:r>
            <a:r>
              <a:rPr lang="en-GB" sz="2800" dirty="0"/>
              <a:t>with the limited resources we have.</a:t>
            </a:r>
            <a:br>
              <a:rPr lang="en-GB" sz="2800" dirty="0"/>
            </a:br>
            <a:endParaRPr dirty="0">
              <a:solidFill>
                <a:schemeClr val="tx1"/>
              </a:solidFill>
            </a:endParaRPr>
          </a:p>
        </p:txBody>
      </p:sp>
      <p:sp>
        <p:nvSpPr>
          <p:cNvPr id="206" name="Google Shape;206;g12b0ee0048f_0_2"/>
          <p:cNvSpPr txBox="1">
            <a:spLocks noGrp="1"/>
          </p:cNvSpPr>
          <p:nvPr>
            <p:ph type="body" idx="2"/>
          </p:nvPr>
        </p:nvSpPr>
        <p:spPr>
          <a:xfrm>
            <a:off x="0" y="6381549"/>
            <a:ext cx="5769300" cy="3111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200"/>
              <a:buNone/>
            </a:pPr>
            <a:r>
              <a:rPr lang="en-US"/>
              <a:t>Bayes Business School (formerly Cass)</a:t>
            </a:r>
            <a:endParaRPr/>
          </a:p>
        </p:txBody>
      </p:sp>
    </p:spTree>
    <p:extLst>
      <p:ext uri="{BB962C8B-B14F-4D97-AF65-F5344CB8AC3E}">
        <p14:creationId xmlns:p14="http://schemas.microsoft.com/office/powerpoint/2010/main" val="35348173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1" name="Google Shape;411;g13191e0e482_0_82"/>
          <p:cNvSpPr txBox="1">
            <a:spLocks noGrp="1"/>
          </p:cNvSpPr>
          <p:nvPr>
            <p:ph type="body" idx="1"/>
          </p:nvPr>
        </p:nvSpPr>
        <p:spPr>
          <a:xfrm>
            <a:off x="437548" y="1602894"/>
            <a:ext cx="9978000" cy="4871478"/>
          </a:xfrm>
          <a:prstGeom prst="rect">
            <a:avLst/>
          </a:prstGeom>
          <a:noFill/>
          <a:ln>
            <a:noFill/>
          </a:ln>
        </p:spPr>
        <p:txBody>
          <a:bodyPr spcFirstLastPara="1" wrap="square" lIns="0" tIns="0" rIns="0" bIns="0" anchor="t" anchorCtr="0">
            <a:noAutofit/>
          </a:bodyPr>
          <a:lstStyle/>
          <a:p>
            <a:pPr marL="0" lvl="0" indent="0" algn="l" rtl="0">
              <a:lnSpc>
                <a:spcPct val="101931"/>
              </a:lnSpc>
              <a:spcBef>
                <a:spcPts val="800"/>
              </a:spcBef>
              <a:spcAft>
                <a:spcPts val="0"/>
              </a:spcAft>
              <a:buClr>
                <a:schemeClr val="dk1"/>
              </a:buClr>
              <a:buSzPts val="1100"/>
              <a:buFont typeface="Arial"/>
              <a:buNone/>
            </a:pPr>
            <a:endParaRPr sz="1600" b="1">
              <a:solidFill>
                <a:srgbClr val="000099"/>
              </a:solidFill>
            </a:endParaRPr>
          </a:p>
          <a:p>
            <a:pPr marL="134533" lvl="0" indent="-20231" algn="l" rtl="0">
              <a:lnSpc>
                <a:spcPct val="100000"/>
              </a:lnSpc>
              <a:spcBef>
                <a:spcPts val="0"/>
              </a:spcBef>
              <a:spcAft>
                <a:spcPts val="0"/>
              </a:spcAft>
              <a:buClr>
                <a:srgbClr val="C9122B"/>
              </a:buClr>
              <a:buSzPts val="1800"/>
              <a:buFont typeface="Merriweather Sans"/>
              <a:buNone/>
            </a:pPr>
            <a:endParaRPr/>
          </a:p>
          <a:p>
            <a:pPr marL="134533" lvl="0" indent="-20231" algn="l" rtl="0">
              <a:lnSpc>
                <a:spcPct val="100000"/>
              </a:lnSpc>
              <a:spcBef>
                <a:spcPts val="0"/>
              </a:spcBef>
              <a:spcAft>
                <a:spcPts val="0"/>
              </a:spcAft>
              <a:buClr>
                <a:srgbClr val="C9122B"/>
              </a:buClr>
              <a:buSzPts val="1800"/>
              <a:buFont typeface="Merriweather Sans"/>
              <a:buNone/>
            </a:pPr>
            <a:endParaRPr/>
          </a:p>
          <a:p>
            <a:pPr marL="134533" lvl="0" indent="-20231" algn="l" rtl="0">
              <a:lnSpc>
                <a:spcPct val="100000"/>
              </a:lnSpc>
              <a:spcBef>
                <a:spcPts val="0"/>
              </a:spcBef>
              <a:spcAft>
                <a:spcPts val="0"/>
              </a:spcAft>
              <a:buClr>
                <a:srgbClr val="C9122B"/>
              </a:buClr>
              <a:buSzPts val="1800"/>
              <a:buFont typeface="Merriweather Sans"/>
              <a:buNone/>
            </a:pPr>
            <a:endParaRPr/>
          </a:p>
          <a:p>
            <a:pPr marL="134533" lvl="0" indent="-20231" algn="l" rtl="0">
              <a:lnSpc>
                <a:spcPct val="100000"/>
              </a:lnSpc>
              <a:spcBef>
                <a:spcPts val="0"/>
              </a:spcBef>
              <a:spcAft>
                <a:spcPts val="0"/>
              </a:spcAft>
              <a:buClr>
                <a:srgbClr val="C9122B"/>
              </a:buClr>
              <a:buSzPts val="1800"/>
              <a:buFont typeface="Merriweather Sans"/>
              <a:buNone/>
            </a:pPr>
            <a:endParaRPr/>
          </a:p>
          <a:p>
            <a:pPr marL="0" lvl="0" indent="0" algn="l" rtl="0">
              <a:lnSpc>
                <a:spcPct val="100000"/>
              </a:lnSpc>
              <a:spcBef>
                <a:spcPts val="0"/>
              </a:spcBef>
              <a:spcAft>
                <a:spcPts val="0"/>
              </a:spcAft>
              <a:buClr>
                <a:srgbClr val="C9122B"/>
              </a:buClr>
              <a:buSzPts val="1800"/>
              <a:buFont typeface="Merriweather Sans"/>
              <a:buNone/>
            </a:pPr>
            <a:endParaRPr sz="1600"/>
          </a:p>
        </p:txBody>
      </p:sp>
      <p:sp>
        <p:nvSpPr>
          <p:cNvPr id="412" name="Google Shape;412;g13191e0e482_0_82"/>
          <p:cNvSpPr txBox="1"/>
          <p:nvPr/>
        </p:nvSpPr>
        <p:spPr>
          <a:xfrm>
            <a:off x="437548" y="1364222"/>
            <a:ext cx="10855818" cy="5110150"/>
          </a:xfrm>
          <a:prstGeom prst="rect">
            <a:avLst/>
          </a:prstGeom>
          <a:noFill/>
          <a:ln>
            <a:noFill/>
          </a:ln>
        </p:spPr>
        <p:txBody>
          <a:bodyPr spcFirstLastPara="1" wrap="square" lIns="0" tIns="0" rIns="0" bIns="0" anchor="t" anchorCtr="0">
            <a:noAutofit/>
          </a:bodyPr>
          <a:lstStyle/>
          <a:p>
            <a:pPr marL="914400" marR="0" lvl="1" indent="-330200" algn="l" rtl="0">
              <a:lnSpc>
                <a:spcPct val="101931"/>
              </a:lnSpc>
              <a:spcBef>
                <a:spcPts val="800"/>
              </a:spcBef>
              <a:spcAft>
                <a:spcPts val="0"/>
              </a:spcAft>
              <a:buClr>
                <a:srgbClr val="000099"/>
              </a:buClr>
              <a:buSzPts val="1600"/>
              <a:buFont typeface="Merriweather Sans"/>
              <a:buChar char="■"/>
            </a:pPr>
            <a:r>
              <a:rPr lang="en-US" sz="1600" b="0" i="1" u="none" strike="noStrike" cap="none" dirty="0">
                <a:solidFill>
                  <a:schemeClr val="dk1"/>
                </a:solidFill>
                <a:latin typeface="Arial"/>
                <a:ea typeface="Arial"/>
                <a:cs typeface="Arial"/>
                <a:sym typeface="Arial"/>
              </a:rPr>
              <a:t>Plan effectively. </a:t>
            </a:r>
            <a:r>
              <a:rPr lang="en-US" sz="1600" i="1" dirty="0">
                <a:solidFill>
                  <a:schemeClr val="dk1"/>
                </a:solidFill>
              </a:rPr>
              <a:t>Deploy efficiently.  Don’t over deliver.  Make sure the project is a priority.</a:t>
            </a:r>
          </a:p>
          <a:p>
            <a:pPr marL="914400" marR="0" lvl="1" indent="-330200" algn="l" rtl="0">
              <a:lnSpc>
                <a:spcPct val="101931"/>
              </a:lnSpc>
              <a:spcBef>
                <a:spcPts val="800"/>
              </a:spcBef>
              <a:spcAft>
                <a:spcPts val="0"/>
              </a:spcAft>
              <a:buClr>
                <a:srgbClr val="000099"/>
              </a:buClr>
              <a:buSzPts val="1600"/>
              <a:buFont typeface="Merriweather Sans"/>
              <a:buChar char="■"/>
            </a:pPr>
            <a:endParaRPr lang="en-US" sz="800" b="0" i="1" u="none" strike="noStrike" cap="none" dirty="0">
              <a:solidFill>
                <a:schemeClr val="dk1"/>
              </a:solidFill>
              <a:latin typeface="Arial"/>
              <a:ea typeface="Arial"/>
              <a:cs typeface="Arial"/>
              <a:sym typeface="Arial"/>
            </a:endParaRPr>
          </a:p>
          <a:p>
            <a:pPr marL="914400" marR="0" lvl="1" indent="-330200" algn="l" rtl="0">
              <a:lnSpc>
                <a:spcPct val="101931"/>
              </a:lnSpc>
              <a:spcBef>
                <a:spcPts val="800"/>
              </a:spcBef>
              <a:spcAft>
                <a:spcPts val="0"/>
              </a:spcAft>
              <a:buClr>
                <a:srgbClr val="000099"/>
              </a:buClr>
              <a:buSzPts val="1600"/>
              <a:buFont typeface="Merriweather Sans"/>
              <a:buChar char="■"/>
            </a:pPr>
            <a:r>
              <a:rPr lang="en-US" sz="1600" b="0" i="1" u="none" strike="noStrike" cap="none" dirty="0">
                <a:solidFill>
                  <a:schemeClr val="dk1"/>
                </a:solidFill>
                <a:latin typeface="Arial"/>
                <a:ea typeface="Arial"/>
                <a:cs typeface="Arial"/>
                <a:sym typeface="Arial"/>
              </a:rPr>
              <a:t>Work the OKR process. </a:t>
            </a:r>
          </a:p>
          <a:p>
            <a:pPr marL="584200" marR="0" lvl="1" algn="l" rtl="0">
              <a:lnSpc>
                <a:spcPct val="101931"/>
              </a:lnSpc>
              <a:spcBef>
                <a:spcPts val="800"/>
              </a:spcBef>
              <a:spcAft>
                <a:spcPts val="0"/>
              </a:spcAft>
              <a:buClr>
                <a:srgbClr val="000099"/>
              </a:buClr>
              <a:buSzPts val="1600"/>
            </a:pPr>
            <a:endParaRPr sz="800" b="0" i="1" u="none" strike="noStrike" cap="none" dirty="0">
              <a:solidFill>
                <a:srgbClr val="000000"/>
              </a:solidFill>
              <a:latin typeface="Arial"/>
              <a:ea typeface="Arial"/>
              <a:cs typeface="Arial"/>
              <a:sym typeface="Arial"/>
            </a:endParaRPr>
          </a:p>
          <a:p>
            <a:pPr marL="914400" marR="0" lvl="1" indent="-330200" algn="l" rtl="0">
              <a:lnSpc>
                <a:spcPct val="101931"/>
              </a:lnSpc>
              <a:spcBef>
                <a:spcPts val="800"/>
              </a:spcBef>
              <a:spcAft>
                <a:spcPts val="0"/>
              </a:spcAft>
              <a:buClr>
                <a:srgbClr val="000099"/>
              </a:buClr>
              <a:buSzPts val="1600"/>
              <a:buFont typeface="Merriweather Sans"/>
              <a:buChar char="■"/>
            </a:pPr>
            <a:r>
              <a:rPr lang="en-US" sz="1600" b="0" i="1" u="none" strike="noStrike" cap="none" dirty="0">
                <a:solidFill>
                  <a:schemeClr val="dk1"/>
                </a:solidFill>
                <a:latin typeface="Arial"/>
                <a:ea typeface="Arial"/>
                <a:cs typeface="Arial"/>
                <a:sym typeface="Arial"/>
              </a:rPr>
              <a:t>Find a competent volunteer with a relevant experience </a:t>
            </a:r>
            <a:r>
              <a:rPr lang="en-US" sz="1600" i="1" dirty="0">
                <a:solidFill>
                  <a:schemeClr val="dk1"/>
                </a:solidFill>
              </a:rPr>
              <a:t>(create a volunteer recruitment mini-plan).</a:t>
            </a:r>
            <a:endParaRPr lang="en-US" sz="1600" b="0" i="1" u="none" strike="noStrike" cap="none" dirty="0">
              <a:solidFill>
                <a:schemeClr val="dk1"/>
              </a:solidFill>
              <a:latin typeface="Arial"/>
              <a:ea typeface="Arial"/>
              <a:cs typeface="Arial"/>
              <a:sym typeface="Arial"/>
            </a:endParaRPr>
          </a:p>
          <a:p>
            <a:pPr marL="914400" marR="0" lvl="1" indent="-330200" algn="l" rtl="0">
              <a:lnSpc>
                <a:spcPct val="101931"/>
              </a:lnSpc>
              <a:spcBef>
                <a:spcPts val="800"/>
              </a:spcBef>
              <a:spcAft>
                <a:spcPts val="0"/>
              </a:spcAft>
              <a:buClr>
                <a:srgbClr val="000099"/>
              </a:buClr>
              <a:buSzPts val="1600"/>
              <a:buFont typeface="Merriweather Sans"/>
              <a:buChar char="■"/>
            </a:pPr>
            <a:endParaRPr sz="800" b="0" i="0" u="none" strike="noStrike" cap="none" dirty="0">
              <a:solidFill>
                <a:srgbClr val="000000"/>
              </a:solidFill>
              <a:latin typeface="Arial"/>
              <a:ea typeface="Arial"/>
              <a:cs typeface="Arial"/>
              <a:sym typeface="Arial"/>
            </a:endParaRPr>
          </a:p>
          <a:p>
            <a:pPr marL="914400" marR="0" lvl="1" indent="-330200" algn="l" rtl="0">
              <a:lnSpc>
                <a:spcPct val="101931"/>
              </a:lnSpc>
              <a:spcBef>
                <a:spcPts val="800"/>
              </a:spcBef>
              <a:spcAft>
                <a:spcPts val="0"/>
              </a:spcAft>
              <a:buClr>
                <a:srgbClr val="000099"/>
              </a:buClr>
              <a:buSzPts val="1600"/>
              <a:buFont typeface="Merriweather Sans"/>
              <a:buChar char="■"/>
            </a:pPr>
            <a:r>
              <a:rPr lang="en-US" sz="1600" b="0" i="0" u="none" strike="noStrike" cap="none" dirty="0">
                <a:solidFill>
                  <a:schemeClr val="dk1"/>
                </a:solidFill>
                <a:latin typeface="Arial"/>
                <a:ea typeface="Arial"/>
                <a:cs typeface="Arial"/>
                <a:sym typeface="Arial"/>
              </a:rPr>
              <a:t>Use social media as your prime delivery channel – it’s fast, effective, far-reaching, measurable and responsive. </a:t>
            </a:r>
          </a:p>
          <a:p>
            <a:pPr marL="914400" marR="0" lvl="1" indent="-330200" algn="l" rtl="0">
              <a:lnSpc>
                <a:spcPct val="101931"/>
              </a:lnSpc>
              <a:spcBef>
                <a:spcPts val="800"/>
              </a:spcBef>
              <a:spcAft>
                <a:spcPts val="0"/>
              </a:spcAft>
              <a:buClr>
                <a:srgbClr val="000099"/>
              </a:buClr>
              <a:buSzPts val="1600"/>
              <a:buFont typeface="Merriweather Sans"/>
              <a:buChar char="■"/>
            </a:pPr>
            <a:endParaRPr lang="en-US" sz="800" b="0" i="0" u="none" strike="noStrike" cap="none" dirty="0">
              <a:solidFill>
                <a:schemeClr val="dk1"/>
              </a:solidFill>
              <a:latin typeface="Arial"/>
              <a:ea typeface="Arial"/>
              <a:cs typeface="Arial"/>
              <a:sym typeface="Arial"/>
            </a:endParaRPr>
          </a:p>
          <a:p>
            <a:pPr marL="914400" marR="0" lvl="1" indent="-330200" algn="l" rtl="0">
              <a:lnSpc>
                <a:spcPct val="101931"/>
              </a:lnSpc>
              <a:spcBef>
                <a:spcPts val="800"/>
              </a:spcBef>
              <a:spcAft>
                <a:spcPts val="0"/>
              </a:spcAft>
              <a:buClr>
                <a:srgbClr val="000099"/>
              </a:buClr>
              <a:buSzPts val="1600"/>
              <a:buFont typeface="Merriweather Sans"/>
              <a:buChar char="■"/>
            </a:pPr>
            <a:r>
              <a:rPr lang="en-US" sz="1600" dirty="0">
                <a:solidFill>
                  <a:schemeClr val="dk1"/>
                </a:solidFill>
              </a:rPr>
              <a:t>Use a cost-effective all-in-one social media scheduling, management, deployment and analysis platform like Hootsuite or Social Bee.  You’ll be able to plan ahead, deploy automatically and remotely, involve the team (including volunteers) without increasing your workload and be able to measure the results (adapt &amp; learn).</a:t>
            </a:r>
            <a:endParaRPr lang="en-US" sz="1600" b="0" i="0" u="none" strike="noStrike" cap="none" dirty="0">
              <a:solidFill>
                <a:schemeClr val="dk1"/>
              </a:solidFill>
              <a:latin typeface="Arial"/>
              <a:ea typeface="Arial"/>
              <a:cs typeface="Arial"/>
              <a:sym typeface="Arial"/>
            </a:endParaRPr>
          </a:p>
          <a:p>
            <a:pPr marL="914400" indent="-330200">
              <a:lnSpc>
                <a:spcPct val="101931"/>
              </a:lnSpc>
              <a:spcBef>
                <a:spcPts val="800"/>
              </a:spcBef>
              <a:buClr>
                <a:srgbClr val="000099"/>
              </a:buClr>
              <a:buSzPts val="1600"/>
              <a:buFont typeface="Merriweather Sans"/>
              <a:buChar char="■"/>
            </a:pPr>
            <a:endParaRPr sz="800" b="0" i="0" u="none" strike="noStrike" cap="none" dirty="0">
              <a:solidFill>
                <a:srgbClr val="000000"/>
              </a:solidFill>
              <a:latin typeface="Arial"/>
              <a:ea typeface="Arial"/>
              <a:cs typeface="Arial"/>
              <a:sym typeface="Arial"/>
            </a:endParaRPr>
          </a:p>
          <a:p>
            <a:pPr marL="914400" marR="0" lvl="1" indent="-330200" algn="l" rtl="0">
              <a:lnSpc>
                <a:spcPct val="101931"/>
              </a:lnSpc>
              <a:spcBef>
                <a:spcPts val="800"/>
              </a:spcBef>
              <a:spcAft>
                <a:spcPts val="0"/>
              </a:spcAft>
              <a:buClr>
                <a:srgbClr val="000099"/>
              </a:buClr>
              <a:buSzPts val="1600"/>
              <a:buFont typeface="Merriweather Sans"/>
              <a:buChar char="■"/>
            </a:pPr>
            <a:r>
              <a:rPr lang="en-US" sz="1600" b="0" i="0" u="none" strike="noStrike" cap="none" dirty="0">
                <a:solidFill>
                  <a:schemeClr val="dk1"/>
                </a:solidFill>
                <a:latin typeface="Arial"/>
                <a:ea typeface="Arial"/>
                <a:cs typeface="Arial"/>
                <a:sym typeface="Arial"/>
              </a:rPr>
              <a:t>Use a simple brand management tool like Canva in conjunction with the social media platform to create professional and eye-catching </a:t>
            </a:r>
          </a:p>
          <a:p>
            <a:pPr marL="584200" marR="0" lvl="1" algn="l" rtl="0">
              <a:lnSpc>
                <a:spcPct val="101931"/>
              </a:lnSpc>
              <a:spcBef>
                <a:spcPts val="800"/>
              </a:spcBef>
              <a:spcAft>
                <a:spcPts val="0"/>
              </a:spcAft>
              <a:buClr>
                <a:srgbClr val="000099"/>
              </a:buClr>
              <a:buSzPts val="1600"/>
            </a:pPr>
            <a:endParaRPr sz="800" b="0" i="0" u="none" strike="noStrike" cap="none" dirty="0">
              <a:solidFill>
                <a:srgbClr val="000000"/>
              </a:solidFill>
              <a:latin typeface="Arial"/>
              <a:ea typeface="Arial"/>
              <a:cs typeface="Arial"/>
              <a:sym typeface="Arial"/>
            </a:endParaRPr>
          </a:p>
          <a:p>
            <a:pPr marL="914400" marR="0" lvl="1" indent="-330200" algn="l" rtl="0">
              <a:lnSpc>
                <a:spcPct val="101931"/>
              </a:lnSpc>
              <a:spcBef>
                <a:spcPts val="800"/>
              </a:spcBef>
              <a:spcAft>
                <a:spcPts val="0"/>
              </a:spcAft>
              <a:buClr>
                <a:srgbClr val="000099"/>
              </a:buClr>
              <a:buSzPts val="1600"/>
              <a:buFont typeface="Merriweather Sans"/>
              <a:buChar char="■"/>
            </a:pPr>
            <a:r>
              <a:rPr lang="en-GB" sz="1600" dirty="0">
                <a:solidFill>
                  <a:schemeClr val="dk1"/>
                </a:solidFill>
              </a:rPr>
              <a:t>Pour all your marketing ideas and thinking into these channels and engage in conversation with supporters.</a:t>
            </a:r>
            <a:endParaRPr sz="500" b="0" i="0" u="none" strike="noStrike" cap="none" dirty="0">
              <a:solidFill>
                <a:schemeClr val="dk1"/>
              </a:solidFill>
              <a:latin typeface="Arial"/>
              <a:ea typeface="Arial"/>
              <a:cs typeface="Arial"/>
              <a:sym typeface="Arial"/>
            </a:endParaRPr>
          </a:p>
          <a:p>
            <a:pPr marL="127000" marR="0" lvl="0" indent="0" algn="l" rtl="0">
              <a:lnSpc>
                <a:spcPct val="101931"/>
              </a:lnSpc>
              <a:spcBef>
                <a:spcPts val="800"/>
              </a:spcBef>
              <a:spcAft>
                <a:spcPts val="0"/>
              </a:spcAft>
              <a:buClr>
                <a:srgbClr val="000099"/>
              </a:buClr>
              <a:buSzPts val="1600"/>
              <a:buFont typeface="Merriweather Sans"/>
              <a:buNone/>
            </a:pPr>
            <a:endParaRPr sz="500" b="0" i="0" u="none" strike="noStrike" cap="none" dirty="0">
              <a:solidFill>
                <a:schemeClr val="dk1"/>
              </a:solidFill>
              <a:latin typeface="Arial"/>
              <a:ea typeface="Arial"/>
              <a:cs typeface="Arial"/>
              <a:sym typeface="Arial"/>
            </a:endParaRPr>
          </a:p>
          <a:p>
            <a:pPr marL="584200" marR="0" lvl="1" indent="0" algn="l" rtl="0">
              <a:lnSpc>
                <a:spcPct val="101931"/>
              </a:lnSpc>
              <a:spcBef>
                <a:spcPts val="800"/>
              </a:spcBef>
              <a:spcAft>
                <a:spcPts val="0"/>
              </a:spcAft>
              <a:buClr>
                <a:srgbClr val="000099"/>
              </a:buClr>
              <a:buSzPts val="1600"/>
              <a:buFont typeface="Merriweather Sans"/>
              <a:buNone/>
            </a:pPr>
            <a:endParaRPr sz="1302" b="1" i="0" u="none" strike="noStrike" cap="none" dirty="0">
              <a:solidFill>
                <a:srgbClr val="000099"/>
              </a:solidFill>
              <a:latin typeface="Arial"/>
              <a:ea typeface="Arial"/>
              <a:cs typeface="Arial"/>
              <a:sym typeface="Arial"/>
            </a:endParaRPr>
          </a:p>
          <a:p>
            <a:pPr marL="0" marR="0" lvl="0" indent="0" algn="l" rtl="0">
              <a:lnSpc>
                <a:spcPct val="101931"/>
              </a:lnSpc>
              <a:spcBef>
                <a:spcPts val="800"/>
              </a:spcBef>
              <a:spcAft>
                <a:spcPts val="0"/>
              </a:spcAft>
              <a:buClr>
                <a:schemeClr val="dk1"/>
              </a:buClr>
              <a:buSzPts val="1100"/>
              <a:buFont typeface="Arial"/>
              <a:buNone/>
            </a:pPr>
            <a:endParaRPr sz="1600" b="1" i="0" u="none" strike="noStrike" cap="none" dirty="0">
              <a:solidFill>
                <a:srgbClr val="000099"/>
              </a:solidFill>
              <a:latin typeface="Arial"/>
              <a:ea typeface="Arial"/>
              <a:cs typeface="Arial"/>
              <a:sym typeface="Arial"/>
            </a:endParaRPr>
          </a:p>
          <a:p>
            <a:pPr marL="134533" marR="0" lvl="0" indent="-20231" algn="l" rtl="0">
              <a:lnSpc>
                <a:spcPct val="100000"/>
              </a:lnSpc>
              <a:spcBef>
                <a:spcPts val="0"/>
              </a:spcBef>
              <a:spcAft>
                <a:spcPts val="0"/>
              </a:spcAft>
              <a:buClr>
                <a:srgbClr val="C9122B"/>
              </a:buClr>
              <a:buSzPts val="1800"/>
              <a:buFont typeface="Merriweather Sans"/>
              <a:buNone/>
            </a:pPr>
            <a:endParaRPr sz="1800" b="0" i="0" u="none" strike="noStrike" cap="none" dirty="0">
              <a:solidFill>
                <a:schemeClr val="dk1"/>
              </a:solidFill>
              <a:latin typeface="Arial"/>
              <a:ea typeface="Arial"/>
              <a:cs typeface="Arial"/>
              <a:sym typeface="Arial"/>
            </a:endParaRPr>
          </a:p>
          <a:p>
            <a:pPr marL="134533" marR="0" lvl="0" indent="-20231" algn="l" rtl="0">
              <a:lnSpc>
                <a:spcPct val="100000"/>
              </a:lnSpc>
              <a:spcBef>
                <a:spcPts val="0"/>
              </a:spcBef>
              <a:spcAft>
                <a:spcPts val="0"/>
              </a:spcAft>
              <a:buClr>
                <a:srgbClr val="C9122B"/>
              </a:buClr>
              <a:buSzPts val="1800"/>
              <a:buFont typeface="Merriweather Sans"/>
              <a:buNone/>
            </a:pPr>
            <a:endParaRPr sz="1800" b="0" i="0" u="none" strike="noStrike" cap="none" dirty="0">
              <a:solidFill>
                <a:schemeClr val="dk1"/>
              </a:solidFill>
              <a:latin typeface="Arial"/>
              <a:ea typeface="Arial"/>
              <a:cs typeface="Arial"/>
              <a:sym typeface="Arial"/>
            </a:endParaRPr>
          </a:p>
          <a:p>
            <a:pPr marL="134533" marR="0" lvl="0" indent="-20231" algn="l" rtl="0">
              <a:lnSpc>
                <a:spcPct val="100000"/>
              </a:lnSpc>
              <a:spcBef>
                <a:spcPts val="0"/>
              </a:spcBef>
              <a:spcAft>
                <a:spcPts val="0"/>
              </a:spcAft>
              <a:buClr>
                <a:srgbClr val="C9122B"/>
              </a:buClr>
              <a:buSzPts val="1800"/>
              <a:buFont typeface="Merriweather Sans"/>
              <a:buNone/>
            </a:pPr>
            <a:endParaRPr sz="1800" b="0" i="0" u="none" strike="noStrike" cap="none" dirty="0">
              <a:solidFill>
                <a:schemeClr val="dk1"/>
              </a:solidFill>
              <a:latin typeface="Arial"/>
              <a:ea typeface="Arial"/>
              <a:cs typeface="Arial"/>
              <a:sym typeface="Arial"/>
            </a:endParaRPr>
          </a:p>
          <a:p>
            <a:pPr marL="134533" marR="0" lvl="0" indent="-20231" algn="l" rtl="0">
              <a:lnSpc>
                <a:spcPct val="100000"/>
              </a:lnSpc>
              <a:spcBef>
                <a:spcPts val="0"/>
              </a:spcBef>
              <a:spcAft>
                <a:spcPts val="0"/>
              </a:spcAft>
              <a:buClr>
                <a:srgbClr val="C9122B"/>
              </a:buClr>
              <a:buSzPts val="1800"/>
              <a:buFont typeface="Merriweather Sans"/>
              <a:buNone/>
            </a:pPr>
            <a:endParaRPr sz="18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C9122B"/>
              </a:buClr>
              <a:buSzPts val="1800"/>
              <a:buFont typeface="Merriweather Sans"/>
              <a:buNone/>
            </a:pPr>
            <a:endParaRPr sz="1600" b="0" i="0" u="none" strike="noStrike" cap="none" dirty="0">
              <a:solidFill>
                <a:schemeClr val="dk1"/>
              </a:solidFill>
              <a:latin typeface="Arial"/>
              <a:ea typeface="Arial"/>
              <a:cs typeface="Arial"/>
              <a:sym typeface="Arial"/>
            </a:endParaRPr>
          </a:p>
        </p:txBody>
      </p:sp>
      <p:sp>
        <p:nvSpPr>
          <p:cNvPr id="2" name="Google Shape;116;g112041c000d_0_0">
            <a:extLst>
              <a:ext uri="{FF2B5EF4-FFF2-40B4-BE49-F238E27FC236}">
                <a16:creationId xmlns:a16="http://schemas.microsoft.com/office/drawing/2014/main" id="{43C9402E-9CC7-ADB9-5C15-C219952AFA09}"/>
              </a:ext>
            </a:extLst>
          </p:cNvPr>
          <p:cNvSpPr txBox="1">
            <a:spLocks noGrp="1"/>
          </p:cNvSpPr>
          <p:nvPr>
            <p:ph type="title"/>
          </p:nvPr>
        </p:nvSpPr>
        <p:spPr>
          <a:xfrm>
            <a:off x="439350" y="771950"/>
            <a:ext cx="11315100" cy="42185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Market more effectively</a:t>
            </a:r>
            <a:endParaRPr dirty="0"/>
          </a:p>
        </p:txBody>
      </p:sp>
    </p:spTree>
    <p:extLst>
      <p:ext uri="{BB962C8B-B14F-4D97-AF65-F5344CB8AC3E}">
        <p14:creationId xmlns:p14="http://schemas.microsoft.com/office/powerpoint/2010/main" val="368154613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g12b0ee0048f_0_2"/>
          <p:cNvSpPr txBox="1">
            <a:spLocks noGrp="1"/>
          </p:cNvSpPr>
          <p:nvPr>
            <p:ph type="title"/>
          </p:nvPr>
        </p:nvSpPr>
        <p:spPr>
          <a:xfrm>
            <a:off x="401400" y="2252275"/>
            <a:ext cx="4966500" cy="2739150"/>
          </a:xfrm>
          <a:prstGeom prst="rect">
            <a:avLst/>
          </a:prstGeom>
          <a:noFill/>
          <a:ln>
            <a:noFill/>
          </a:ln>
        </p:spPr>
        <p:txBody>
          <a:bodyPr spcFirstLastPara="1" wrap="square" lIns="0" tIns="0" rIns="0" bIns="0" anchor="ctr" anchorCtr="0">
            <a:noAutofit/>
          </a:bodyPr>
          <a:lstStyle/>
          <a:p>
            <a:r>
              <a:rPr lang="en-GB" dirty="0">
                <a:solidFill>
                  <a:schemeClr val="tx1"/>
                </a:solidFill>
                <a:latin typeface="Arial" panose="020B0604020202020204" pitchFamily="34" charset="0"/>
              </a:rPr>
              <a:t>Effective tools</a:t>
            </a:r>
            <a:br>
              <a:rPr lang="en-GB" sz="2800" dirty="0"/>
            </a:br>
            <a:endParaRPr dirty="0">
              <a:solidFill>
                <a:schemeClr val="tx1"/>
              </a:solidFill>
            </a:endParaRPr>
          </a:p>
        </p:txBody>
      </p:sp>
      <p:sp>
        <p:nvSpPr>
          <p:cNvPr id="206" name="Google Shape;206;g12b0ee0048f_0_2"/>
          <p:cNvSpPr txBox="1">
            <a:spLocks noGrp="1"/>
          </p:cNvSpPr>
          <p:nvPr>
            <p:ph type="body" idx="2"/>
          </p:nvPr>
        </p:nvSpPr>
        <p:spPr>
          <a:xfrm>
            <a:off x="0" y="6381549"/>
            <a:ext cx="5769300" cy="3111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200"/>
              <a:buNone/>
            </a:pPr>
            <a:r>
              <a:rPr lang="en-US"/>
              <a:t>Bayes Business School (formerly Cass)</a:t>
            </a:r>
            <a:endParaRPr/>
          </a:p>
        </p:txBody>
      </p:sp>
    </p:spTree>
    <p:extLst>
      <p:ext uri="{BB962C8B-B14F-4D97-AF65-F5344CB8AC3E}">
        <p14:creationId xmlns:p14="http://schemas.microsoft.com/office/powerpoint/2010/main" val="347768134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430"/>
        <p:cNvGrpSpPr/>
        <p:nvPr/>
      </p:nvGrpSpPr>
      <p:grpSpPr>
        <a:xfrm>
          <a:off x="0" y="0"/>
          <a:ext cx="0" cy="0"/>
          <a:chOff x="0" y="0"/>
          <a:chExt cx="0" cy="0"/>
        </a:xfrm>
      </p:grpSpPr>
      <p:sp>
        <p:nvSpPr>
          <p:cNvPr id="431" name="Google Shape;431;p39"/>
          <p:cNvSpPr txBox="1">
            <a:spLocks noGrp="1"/>
          </p:cNvSpPr>
          <p:nvPr>
            <p:ph type="title"/>
          </p:nvPr>
        </p:nvSpPr>
        <p:spPr>
          <a:xfrm>
            <a:off x="437548" y="1076673"/>
            <a:ext cx="11315100" cy="526221"/>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Effective tools for marketing and communications</a:t>
            </a:r>
            <a:endParaRPr dirty="0"/>
          </a:p>
        </p:txBody>
      </p:sp>
      <p:sp>
        <p:nvSpPr>
          <p:cNvPr id="432" name="Google Shape;432;p39"/>
          <p:cNvSpPr txBox="1">
            <a:spLocks noGrp="1"/>
          </p:cNvSpPr>
          <p:nvPr>
            <p:ph type="body" idx="1"/>
          </p:nvPr>
        </p:nvSpPr>
        <p:spPr>
          <a:xfrm>
            <a:off x="3024356" y="4236220"/>
            <a:ext cx="6208759" cy="2896719"/>
          </a:xfrm>
          <a:prstGeom prst="rect">
            <a:avLst/>
          </a:prstGeom>
          <a:noFill/>
          <a:ln>
            <a:noFill/>
          </a:ln>
        </p:spPr>
        <p:txBody>
          <a:bodyPr spcFirstLastPara="1" wrap="square" lIns="0" tIns="0" rIns="0" bIns="0" anchor="t" anchorCtr="0">
            <a:noAutofit/>
          </a:bodyPr>
          <a:lstStyle/>
          <a:p>
            <a:pPr marL="0" lvl="0" indent="0" algn="l" rtl="0">
              <a:lnSpc>
                <a:spcPct val="101931"/>
              </a:lnSpc>
              <a:spcBef>
                <a:spcPts val="800"/>
              </a:spcBef>
              <a:spcAft>
                <a:spcPts val="0"/>
              </a:spcAft>
              <a:buClr>
                <a:schemeClr val="dk1"/>
              </a:buClr>
              <a:buSzPts val="1100"/>
              <a:buFont typeface="Arial"/>
              <a:buNone/>
            </a:pPr>
            <a:endParaRPr sz="1600" b="1">
              <a:solidFill>
                <a:srgbClr val="000099"/>
              </a:solidFill>
            </a:endParaRPr>
          </a:p>
          <a:p>
            <a:pPr marL="134533" lvl="0" indent="-20231" algn="l" rtl="0">
              <a:lnSpc>
                <a:spcPct val="100000"/>
              </a:lnSpc>
              <a:spcBef>
                <a:spcPts val="0"/>
              </a:spcBef>
              <a:spcAft>
                <a:spcPts val="0"/>
              </a:spcAft>
              <a:buClr>
                <a:srgbClr val="C9122B"/>
              </a:buClr>
              <a:buSzPts val="1800"/>
              <a:buFont typeface="Merriweather Sans"/>
              <a:buNone/>
            </a:pPr>
            <a:endParaRPr/>
          </a:p>
          <a:p>
            <a:pPr marL="134533" lvl="0" indent="-20231" algn="l" rtl="0">
              <a:lnSpc>
                <a:spcPct val="100000"/>
              </a:lnSpc>
              <a:spcBef>
                <a:spcPts val="0"/>
              </a:spcBef>
              <a:spcAft>
                <a:spcPts val="0"/>
              </a:spcAft>
              <a:buClr>
                <a:srgbClr val="C9122B"/>
              </a:buClr>
              <a:buSzPts val="1800"/>
              <a:buFont typeface="Merriweather Sans"/>
              <a:buNone/>
            </a:pPr>
            <a:endParaRPr/>
          </a:p>
          <a:p>
            <a:pPr marL="134533" lvl="0" indent="-20231" algn="l" rtl="0">
              <a:lnSpc>
                <a:spcPct val="100000"/>
              </a:lnSpc>
              <a:spcBef>
                <a:spcPts val="0"/>
              </a:spcBef>
              <a:spcAft>
                <a:spcPts val="0"/>
              </a:spcAft>
              <a:buClr>
                <a:srgbClr val="C9122B"/>
              </a:buClr>
              <a:buSzPts val="1800"/>
              <a:buFont typeface="Merriweather Sans"/>
              <a:buNone/>
            </a:pPr>
            <a:endParaRPr/>
          </a:p>
          <a:p>
            <a:pPr marL="134533" lvl="0" indent="-20231" algn="l" rtl="0">
              <a:lnSpc>
                <a:spcPct val="100000"/>
              </a:lnSpc>
              <a:spcBef>
                <a:spcPts val="0"/>
              </a:spcBef>
              <a:spcAft>
                <a:spcPts val="0"/>
              </a:spcAft>
              <a:buClr>
                <a:srgbClr val="C9122B"/>
              </a:buClr>
              <a:buSzPts val="1800"/>
              <a:buFont typeface="Merriweather Sans"/>
              <a:buNone/>
            </a:pPr>
            <a:endParaRPr/>
          </a:p>
          <a:p>
            <a:pPr marL="0" lvl="0" indent="0" algn="l" rtl="0">
              <a:lnSpc>
                <a:spcPct val="100000"/>
              </a:lnSpc>
              <a:spcBef>
                <a:spcPts val="0"/>
              </a:spcBef>
              <a:spcAft>
                <a:spcPts val="0"/>
              </a:spcAft>
              <a:buClr>
                <a:srgbClr val="C9122B"/>
              </a:buClr>
              <a:buSzPts val="1800"/>
              <a:buFont typeface="Merriweather Sans"/>
              <a:buNone/>
            </a:pPr>
            <a:endParaRPr sz="1600"/>
          </a:p>
        </p:txBody>
      </p:sp>
      <p:pic>
        <p:nvPicPr>
          <p:cNvPr id="10242" name="Picture 2" descr="Hootsuite Logo, symbol, meaning, history, PNG, brand">
            <a:extLst>
              <a:ext uri="{FF2B5EF4-FFF2-40B4-BE49-F238E27FC236}">
                <a16:creationId xmlns:a16="http://schemas.microsoft.com/office/drawing/2014/main" id="{744998D1-492C-BCA7-CCE7-6A8AA3E127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4506" y="1476420"/>
            <a:ext cx="2331052" cy="1305389"/>
          </a:xfrm>
          <a:prstGeom prst="rect">
            <a:avLst/>
          </a:prstGeom>
          <a:noFill/>
          <a:extLst>
            <a:ext uri="{909E8E84-426E-40DD-AFC4-6F175D3DCCD1}">
              <a14:hiddenFill xmlns:a14="http://schemas.microsoft.com/office/drawing/2010/main">
                <a:solidFill>
                  <a:srgbClr val="FFFFFF"/>
                </a:solidFill>
              </a14:hiddenFill>
            </a:ext>
          </a:extLst>
        </p:spPr>
      </p:pic>
      <p:pic>
        <p:nvPicPr>
          <p:cNvPr id="10246" name="Picture 6" descr="Esteban Jaramillo » Donify">
            <a:extLst>
              <a:ext uri="{FF2B5EF4-FFF2-40B4-BE49-F238E27FC236}">
                <a16:creationId xmlns:a16="http://schemas.microsoft.com/office/drawing/2014/main" id="{C6F80398-36D1-FE25-905F-0C7623E7957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098" y="4236220"/>
            <a:ext cx="2862131" cy="1800210"/>
          </a:xfrm>
          <a:prstGeom prst="rect">
            <a:avLst/>
          </a:prstGeom>
          <a:noFill/>
          <a:extLst>
            <a:ext uri="{909E8E84-426E-40DD-AFC4-6F175D3DCCD1}">
              <a14:hiddenFill xmlns:a14="http://schemas.microsoft.com/office/drawing/2010/main">
                <a:solidFill>
                  <a:srgbClr val="FFFFFF"/>
                </a:solidFill>
              </a14:hiddenFill>
            </a:ext>
          </a:extLst>
        </p:spPr>
      </p:pic>
      <p:pic>
        <p:nvPicPr>
          <p:cNvPr id="10248" name="Picture 8" descr="Avis Asana – Test Complet 2022 | Avis Clients, Fonctionnalités, Tarifs">
            <a:extLst>
              <a:ext uri="{FF2B5EF4-FFF2-40B4-BE49-F238E27FC236}">
                <a16:creationId xmlns:a16="http://schemas.microsoft.com/office/drawing/2014/main" id="{50029329-F6DB-0463-074C-ACE5F23E9D8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50920" y="1729368"/>
            <a:ext cx="2577240" cy="1449698"/>
          </a:xfrm>
          <a:prstGeom prst="rect">
            <a:avLst/>
          </a:prstGeom>
          <a:noFill/>
          <a:extLst>
            <a:ext uri="{909E8E84-426E-40DD-AFC4-6F175D3DCCD1}">
              <a14:hiddenFill xmlns:a14="http://schemas.microsoft.com/office/drawing/2010/main">
                <a:solidFill>
                  <a:srgbClr val="FFFFFF"/>
                </a:solidFill>
              </a14:hiddenFill>
            </a:ext>
          </a:extLst>
        </p:spPr>
      </p:pic>
      <p:pic>
        <p:nvPicPr>
          <p:cNvPr id="10250" name="Picture 10" descr="Google Analytics — Wikipédia">
            <a:extLst>
              <a:ext uri="{FF2B5EF4-FFF2-40B4-BE49-F238E27FC236}">
                <a16:creationId xmlns:a16="http://schemas.microsoft.com/office/drawing/2014/main" id="{D24861E8-52BC-24DA-6E21-B8274D62578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17048" y="3678935"/>
            <a:ext cx="3365112" cy="1150991"/>
          </a:xfrm>
          <a:prstGeom prst="rect">
            <a:avLst/>
          </a:prstGeom>
          <a:noFill/>
          <a:extLst>
            <a:ext uri="{909E8E84-426E-40DD-AFC4-6F175D3DCCD1}">
              <a14:hiddenFill xmlns:a14="http://schemas.microsoft.com/office/drawing/2010/main">
                <a:solidFill>
                  <a:srgbClr val="FFFFFF"/>
                </a:solidFill>
              </a14:hiddenFill>
            </a:ext>
          </a:extLst>
        </p:spPr>
      </p:pic>
      <p:pic>
        <p:nvPicPr>
          <p:cNvPr id="10252" name="Picture 12" descr="Measure What Matters Book Summary by John Doerr">
            <a:extLst>
              <a:ext uri="{FF2B5EF4-FFF2-40B4-BE49-F238E27FC236}">
                <a16:creationId xmlns:a16="http://schemas.microsoft.com/office/drawing/2014/main" id="{754AD88E-2ABE-5422-B486-FA443246B5F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981244" y="918466"/>
            <a:ext cx="1686755" cy="2260600"/>
          </a:xfrm>
          <a:prstGeom prst="rect">
            <a:avLst/>
          </a:prstGeom>
          <a:noFill/>
          <a:extLst>
            <a:ext uri="{909E8E84-426E-40DD-AFC4-6F175D3DCCD1}">
              <a14:hiddenFill xmlns:a14="http://schemas.microsoft.com/office/drawing/2010/main">
                <a:solidFill>
                  <a:srgbClr val="FFFFFF"/>
                </a:solidFill>
              </a14:hiddenFill>
            </a:ext>
          </a:extLst>
        </p:spPr>
      </p:pic>
      <p:pic>
        <p:nvPicPr>
          <p:cNvPr id="10254" name="Picture 14" descr="DotMailer Becomes DotDigital: B2B Marketing Resource">
            <a:extLst>
              <a:ext uri="{FF2B5EF4-FFF2-40B4-BE49-F238E27FC236}">
                <a16:creationId xmlns:a16="http://schemas.microsoft.com/office/drawing/2014/main" id="{EF69AC8F-9136-BCDF-4A64-1EFC2786B4A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50920" y="4989176"/>
            <a:ext cx="2354948" cy="1335524"/>
          </a:xfrm>
          <a:prstGeom prst="rect">
            <a:avLst/>
          </a:prstGeom>
          <a:noFill/>
          <a:extLst>
            <a:ext uri="{909E8E84-426E-40DD-AFC4-6F175D3DCCD1}">
              <a14:hiddenFill xmlns:a14="http://schemas.microsoft.com/office/drawing/2010/main">
                <a:solidFill>
                  <a:srgbClr val="FFFFFF"/>
                </a:solidFill>
              </a14:hiddenFill>
            </a:ext>
          </a:extLst>
        </p:spPr>
      </p:pic>
      <p:pic>
        <p:nvPicPr>
          <p:cNvPr id="10256" name="Picture 16" descr="Canva Logo, symbol, meaning, history, PNG, brand">
            <a:extLst>
              <a:ext uri="{FF2B5EF4-FFF2-40B4-BE49-F238E27FC236}">
                <a16:creationId xmlns:a16="http://schemas.microsoft.com/office/drawing/2014/main" id="{B60432FA-ACFC-4CE5-6008-FDDA9D4EE18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247870" y="3300266"/>
            <a:ext cx="3062089" cy="1714770"/>
          </a:xfrm>
          <a:prstGeom prst="rect">
            <a:avLst/>
          </a:prstGeom>
          <a:noFill/>
          <a:extLst>
            <a:ext uri="{909E8E84-426E-40DD-AFC4-6F175D3DCCD1}">
              <a14:hiddenFill xmlns:a14="http://schemas.microsoft.com/office/drawing/2010/main">
                <a:solidFill>
                  <a:srgbClr val="FFFFFF"/>
                </a:solidFill>
              </a14:hiddenFill>
            </a:ext>
          </a:extLst>
        </p:spPr>
      </p:pic>
      <p:pic>
        <p:nvPicPr>
          <p:cNvPr id="10258" name="Picture 18" descr="SurveyMonkey Review | PCMag">
            <a:extLst>
              <a:ext uri="{FF2B5EF4-FFF2-40B4-BE49-F238E27FC236}">
                <a16:creationId xmlns:a16="http://schemas.microsoft.com/office/drawing/2014/main" id="{324B5BA2-D292-26C6-24A3-ABA6D9D39D28}"/>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210272" y="4932897"/>
            <a:ext cx="2577240" cy="1448081"/>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6 Reasons Why You Should Use SocialBee for Social Media Management">
            <a:extLst>
              <a:ext uri="{FF2B5EF4-FFF2-40B4-BE49-F238E27FC236}">
                <a16:creationId xmlns:a16="http://schemas.microsoft.com/office/drawing/2014/main" id="{06E867B8-5943-1B65-135A-8450BE4E40FC}"/>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14506" y="2690801"/>
            <a:ext cx="2933700" cy="14668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g12b0ee0048f_0_7"/>
          <p:cNvSpPr txBox="1">
            <a:spLocks noGrp="1"/>
          </p:cNvSpPr>
          <p:nvPr>
            <p:ph type="title"/>
          </p:nvPr>
        </p:nvSpPr>
        <p:spPr>
          <a:xfrm>
            <a:off x="401400" y="2924950"/>
            <a:ext cx="4966500" cy="10080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400"/>
              <a:buNone/>
            </a:pPr>
            <a:r>
              <a:rPr lang="en-US" dirty="0"/>
              <a:t>Q &amp; A</a:t>
            </a:r>
            <a:endParaRPr dirty="0"/>
          </a:p>
        </p:txBody>
      </p:sp>
      <p:sp>
        <p:nvSpPr>
          <p:cNvPr id="260" name="Google Shape;260;g12b0ee0048f_0_7"/>
          <p:cNvSpPr txBox="1">
            <a:spLocks noGrp="1"/>
          </p:cNvSpPr>
          <p:nvPr>
            <p:ph type="body" idx="2"/>
          </p:nvPr>
        </p:nvSpPr>
        <p:spPr>
          <a:xfrm>
            <a:off x="0" y="6381549"/>
            <a:ext cx="5769300" cy="3111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200"/>
              <a:buNone/>
            </a:pPr>
            <a:r>
              <a:rPr lang="en-US"/>
              <a:t>Bayes Business School (formerly Cass)</a:t>
            </a:r>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g112041c000d_0_0"/>
          <p:cNvSpPr txBox="1">
            <a:spLocks noGrp="1"/>
          </p:cNvSpPr>
          <p:nvPr>
            <p:ph type="title"/>
          </p:nvPr>
        </p:nvSpPr>
        <p:spPr>
          <a:xfrm>
            <a:off x="439350" y="975150"/>
            <a:ext cx="11315100" cy="7854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Follow-up</a:t>
            </a:r>
            <a:endParaRPr dirty="0"/>
          </a:p>
        </p:txBody>
      </p:sp>
      <p:sp>
        <p:nvSpPr>
          <p:cNvPr id="117" name="Google Shape;117;g112041c000d_0_0"/>
          <p:cNvSpPr txBox="1">
            <a:spLocks noGrp="1"/>
          </p:cNvSpPr>
          <p:nvPr>
            <p:ph type="body" idx="1"/>
          </p:nvPr>
        </p:nvSpPr>
        <p:spPr>
          <a:xfrm>
            <a:off x="437549" y="1760549"/>
            <a:ext cx="10980727" cy="4675419"/>
          </a:xfrm>
          <a:prstGeom prst="rect">
            <a:avLst/>
          </a:prstGeom>
          <a:noFill/>
          <a:ln>
            <a:noFill/>
          </a:ln>
        </p:spPr>
        <p:txBody>
          <a:bodyPr spcFirstLastPara="1" wrap="square" lIns="0" tIns="0" rIns="0" bIns="0" anchor="t" anchorCtr="0">
            <a:noAutofit/>
          </a:bodyPr>
          <a:lstStyle/>
          <a:p>
            <a:pPr algn="l"/>
            <a:r>
              <a:rPr lang="en-GB" dirty="0">
                <a:solidFill>
                  <a:srgbClr val="222222"/>
                </a:solidFill>
                <a:latin typeface="Arial" panose="020B0604020202020204" pitchFamily="34" charset="0"/>
              </a:rPr>
              <a:t>This deck will be available immediately after today’s session.</a:t>
            </a:r>
            <a:endParaRPr lang="en-GB" i="0" dirty="0">
              <a:solidFill>
                <a:srgbClr val="222222"/>
              </a:solidFill>
              <a:effectLst/>
              <a:latin typeface="Arial" panose="020B0604020202020204" pitchFamily="34" charset="0"/>
            </a:endParaRPr>
          </a:p>
          <a:p>
            <a:pPr marL="114300" indent="0" algn="l">
              <a:buNone/>
            </a:pPr>
            <a:endParaRPr lang="en-GB" b="0" i="0" dirty="0">
              <a:solidFill>
                <a:srgbClr val="222222"/>
              </a:solidFill>
              <a:effectLst/>
              <a:latin typeface="Arial" panose="020B0604020202020204" pitchFamily="34" charset="0"/>
            </a:endParaRPr>
          </a:p>
          <a:p>
            <a:pPr algn="l"/>
            <a:r>
              <a:rPr lang="en-GB" dirty="0">
                <a:solidFill>
                  <a:srgbClr val="222222"/>
                </a:solidFill>
                <a:latin typeface="Arial" panose="020B0604020202020204" pitchFamily="34" charset="0"/>
              </a:rPr>
              <a:t>The recording will also be available.</a:t>
            </a:r>
          </a:p>
          <a:p>
            <a:pPr marL="114300" indent="0" algn="l">
              <a:buNone/>
            </a:pPr>
            <a:endParaRPr lang="en-GB" b="0" i="0" dirty="0">
              <a:solidFill>
                <a:srgbClr val="222222"/>
              </a:solidFill>
              <a:effectLst/>
              <a:latin typeface="Arial" panose="020B0604020202020204" pitchFamily="34" charset="0"/>
            </a:endParaRPr>
          </a:p>
          <a:p>
            <a:pPr marL="114300" indent="0" algn="l">
              <a:buNone/>
            </a:pPr>
            <a:endParaRPr lang="en-GB" b="0" i="0" dirty="0">
              <a:solidFill>
                <a:srgbClr val="222222"/>
              </a:solidFill>
              <a:effectLst/>
              <a:latin typeface="Arial" panose="020B0604020202020204" pitchFamily="34" charset="0"/>
            </a:endParaRPr>
          </a:p>
        </p:txBody>
      </p:sp>
    </p:spTree>
    <p:extLst>
      <p:ext uri="{BB962C8B-B14F-4D97-AF65-F5344CB8AC3E}">
        <p14:creationId xmlns:p14="http://schemas.microsoft.com/office/powerpoint/2010/main" val="184943085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437"/>
        <p:cNvGrpSpPr/>
        <p:nvPr/>
      </p:nvGrpSpPr>
      <p:grpSpPr>
        <a:xfrm>
          <a:off x="0" y="0"/>
          <a:ext cx="0" cy="0"/>
          <a:chOff x="0" y="0"/>
          <a:chExt cx="0" cy="0"/>
        </a:xfrm>
      </p:grpSpPr>
      <p:sp>
        <p:nvSpPr>
          <p:cNvPr id="439" name="Google Shape;439;p40"/>
          <p:cNvSpPr txBox="1">
            <a:spLocks noGrp="1"/>
          </p:cNvSpPr>
          <p:nvPr>
            <p:ph type="body" idx="1"/>
          </p:nvPr>
        </p:nvSpPr>
        <p:spPr>
          <a:xfrm>
            <a:off x="1167144" y="1341984"/>
            <a:ext cx="9497400" cy="4363200"/>
          </a:xfrm>
          <a:prstGeom prst="rect">
            <a:avLst/>
          </a:prstGeom>
          <a:noFill/>
          <a:ln>
            <a:noFill/>
          </a:ln>
        </p:spPr>
        <p:txBody>
          <a:bodyPr spcFirstLastPara="1" wrap="square" lIns="0" tIns="0" rIns="0" bIns="0" anchor="ctr" anchorCtr="0">
            <a:noAutofit/>
          </a:bodyPr>
          <a:lstStyle/>
          <a:p>
            <a:pPr marL="134534" lvl="0" indent="-20234" algn="ctr" rtl="0">
              <a:lnSpc>
                <a:spcPct val="100000"/>
              </a:lnSpc>
              <a:spcBef>
                <a:spcPts val="0"/>
              </a:spcBef>
              <a:spcAft>
                <a:spcPts val="0"/>
              </a:spcAft>
              <a:buClr>
                <a:srgbClr val="C9122B"/>
              </a:buClr>
              <a:buSzPts val="1800"/>
              <a:buFont typeface="Merriweather Sans"/>
              <a:buNone/>
            </a:pPr>
            <a:r>
              <a:rPr lang="en-US" sz="4800" b="1" dirty="0"/>
              <a:t>Thanks for coming along to today’s session.</a:t>
            </a:r>
            <a:endParaRPr sz="4800" b="1"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g112041c000d_0_0"/>
          <p:cNvSpPr txBox="1">
            <a:spLocks noGrp="1"/>
          </p:cNvSpPr>
          <p:nvPr>
            <p:ph type="title"/>
          </p:nvPr>
        </p:nvSpPr>
        <p:spPr>
          <a:xfrm>
            <a:off x="439350" y="975150"/>
            <a:ext cx="11315100" cy="7854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i="1" dirty="0">
                <a:solidFill>
                  <a:schemeClr val="accent2">
                    <a:lumMod val="60000"/>
                    <a:lumOff val="40000"/>
                  </a:schemeClr>
                </a:solidFill>
              </a:rPr>
              <a:t>Notes from January 2023</a:t>
            </a:r>
            <a:r>
              <a:rPr lang="en-US" dirty="0">
                <a:solidFill>
                  <a:schemeClr val="accent2">
                    <a:lumMod val="60000"/>
                    <a:lumOff val="40000"/>
                  </a:schemeClr>
                </a:solidFill>
              </a:rPr>
              <a:t>: </a:t>
            </a:r>
            <a:r>
              <a:rPr lang="en-US" dirty="0"/>
              <a:t>How has the current cost of living and post covid-19 recovery affected your charity?:</a:t>
            </a:r>
            <a:endParaRPr dirty="0"/>
          </a:p>
        </p:txBody>
      </p:sp>
      <p:sp>
        <p:nvSpPr>
          <p:cNvPr id="117" name="Google Shape;117;g112041c000d_0_0"/>
          <p:cNvSpPr txBox="1">
            <a:spLocks noGrp="1"/>
          </p:cNvSpPr>
          <p:nvPr>
            <p:ph type="body" idx="1"/>
          </p:nvPr>
        </p:nvSpPr>
        <p:spPr>
          <a:xfrm>
            <a:off x="437550" y="1760550"/>
            <a:ext cx="10362255" cy="4603180"/>
          </a:xfrm>
          <a:prstGeom prst="rect">
            <a:avLst/>
          </a:prstGeom>
          <a:noFill/>
          <a:ln>
            <a:noFill/>
          </a:ln>
        </p:spPr>
        <p:txBody>
          <a:bodyPr spcFirstLastPara="1" wrap="square" lIns="0" tIns="0" rIns="0" bIns="0" anchor="t" anchorCtr="0">
            <a:noAutofit/>
          </a:bodyPr>
          <a:lstStyle/>
          <a:p>
            <a:pPr algn="l"/>
            <a:r>
              <a:rPr lang="en-GB" b="0" i="0" dirty="0">
                <a:solidFill>
                  <a:srgbClr val="222222"/>
                </a:solidFill>
                <a:effectLst/>
                <a:latin typeface="Arial" panose="020B0604020202020204" pitchFamily="34" charset="0"/>
              </a:rPr>
              <a:t>Core costs/</a:t>
            </a:r>
            <a:r>
              <a:rPr lang="en-GB" b="1" i="0" dirty="0">
                <a:solidFill>
                  <a:srgbClr val="222222"/>
                </a:solidFill>
                <a:effectLst/>
                <a:latin typeface="Arial" panose="020B0604020202020204" pitchFamily="34" charset="0"/>
              </a:rPr>
              <a:t>running costs are higher </a:t>
            </a:r>
            <a:r>
              <a:rPr lang="en-GB" b="0" i="0" dirty="0">
                <a:solidFill>
                  <a:srgbClr val="222222"/>
                </a:solidFill>
                <a:effectLst/>
                <a:latin typeface="Arial" panose="020B0604020202020204" pitchFamily="34" charset="0"/>
              </a:rPr>
              <a:t>than budgeted for.</a:t>
            </a:r>
          </a:p>
          <a:p>
            <a:pPr marL="114300" indent="0" algn="l">
              <a:buNone/>
            </a:pPr>
            <a:endParaRPr lang="en-GB" b="0" i="0" dirty="0">
              <a:solidFill>
                <a:srgbClr val="222222"/>
              </a:solidFill>
              <a:effectLst/>
              <a:latin typeface="Arial" panose="020B0604020202020204" pitchFamily="34" charset="0"/>
            </a:endParaRPr>
          </a:p>
          <a:p>
            <a:pPr algn="l"/>
            <a:r>
              <a:rPr lang="en-GB" b="0" i="0" dirty="0">
                <a:solidFill>
                  <a:srgbClr val="222222"/>
                </a:solidFill>
                <a:effectLst/>
                <a:latin typeface="Arial" panose="020B0604020202020204" pitchFamily="34" charset="0"/>
              </a:rPr>
              <a:t>Our reserves have been drastically reduced, staff recruitment and </a:t>
            </a:r>
            <a:r>
              <a:rPr lang="en-GB" b="1" i="0" dirty="0">
                <a:solidFill>
                  <a:srgbClr val="222222"/>
                </a:solidFill>
                <a:effectLst/>
                <a:latin typeface="Arial" panose="020B0604020202020204" pitchFamily="34" charset="0"/>
              </a:rPr>
              <a:t>retention is a challenge</a:t>
            </a:r>
            <a:r>
              <a:rPr lang="en-GB" b="0" i="0" dirty="0">
                <a:solidFill>
                  <a:srgbClr val="222222"/>
                </a:solidFill>
                <a:effectLst/>
                <a:latin typeface="Arial" panose="020B0604020202020204" pitchFamily="34" charset="0"/>
              </a:rPr>
              <a:t>, we've finally stopped using masks but are still very aware of reducing the risk of infection for vulnerable people.  Securing </a:t>
            </a:r>
            <a:r>
              <a:rPr lang="en-GB" b="1" i="0" dirty="0">
                <a:solidFill>
                  <a:srgbClr val="222222"/>
                </a:solidFill>
                <a:effectLst/>
                <a:latin typeface="Arial" panose="020B0604020202020204" pitchFamily="34" charset="0"/>
              </a:rPr>
              <a:t>funding is harder</a:t>
            </a:r>
            <a:r>
              <a:rPr lang="en-GB" b="0" i="0" dirty="0">
                <a:solidFill>
                  <a:srgbClr val="222222"/>
                </a:solidFill>
                <a:effectLst/>
                <a:latin typeface="Arial" panose="020B0604020202020204" pitchFamily="34" charset="0"/>
              </a:rPr>
              <a:t>, with many more groups chasing the same pots.</a:t>
            </a:r>
          </a:p>
          <a:p>
            <a:pPr marL="114300" indent="0" algn="l">
              <a:buNone/>
            </a:pPr>
            <a:endParaRPr lang="en-GB" b="0" i="0" dirty="0">
              <a:solidFill>
                <a:srgbClr val="222222"/>
              </a:solidFill>
              <a:effectLst/>
              <a:latin typeface="Arial" panose="020B0604020202020204" pitchFamily="34" charset="0"/>
            </a:endParaRPr>
          </a:p>
          <a:p>
            <a:pPr algn="l"/>
            <a:r>
              <a:rPr lang="en-GB" b="1" i="0" dirty="0">
                <a:solidFill>
                  <a:srgbClr val="222222"/>
                </a:solidFill>
                <a:effectLst/>
                <a:latin typeface="Arial" panose="020B0604020202020204" pitchFamily="34" charset="0"/>
              </a:rPr>
              <a:t>Reductions in donations</a:t>
            </a:r>
            <a:r>
              <a:rPr lang="en-GB" b="0" i="0" dirty="0">
                <a:solidFill>
                  <a:srgbClr val="222222"/>
                </a:solidFill>
                <a:effectLst/>
                <a:latin typeface="Arial" panose="020B0604020202020204" pitchFamily="34" charset="0"/>
              </a:rPr>
              <a:t>, </a:t>
            </a:r>
            <a:r>
              <a:rPr lang="en-GB" b="1" i="0" dirty="0">
                <a:solidFill>
                  <a:srgbClr val="222222"/>
                </a:solidFill>
                <a:effectLst/>
                <a:latin typeface="Arial" panose="020B0604020202020204" pitchFamily="34" charset="0"/>
              </a:rPr>
              <a:t>reductions in volunteers </a:t>
            </a:r>
            <a:r>
              <a:rPr lang="en-GB" b="0" i="0" dirty="0">
                <a:solidFill>
                  <a:srgbClr val="222222"/>
                </a:solidFill>
                <a:effectLst/>
                <a:latin typeface="Arial" panose="020B0604020202020204" pitchFamily="34" charset="0"/>
              </a:rPr>
              <a:t>as more over 50s re-enter the workplace. Our </a:t>
            </a:r>
            <a:r>
              <a:rPr lang="en-GB" b="1" i="0" dirty="0">
                <a:solidFill>
                  <a:srgbClr val="222222"/>
                </a:solidFill>
                <a:effectLst/>
                <a:latin typeface="Arial" panose="020B0604020202020204" pitchFamily="34" charset="0"/>
              </a:rPr>
              <a:t>costs have increased</a:t>
            </a:r>
            <a:r>
              <a:rPr lang="en-GB" b="0" i="0" dirty="0">
                <a:solidFill>
                  <a:srgbClr val="222222"/>
                </a:solidFill>
                <a:effectLst/>
                <a:latin typeface="Arial" panose="020B0604020202020204" pitchFamily="34" charset="0"/>
              </a:rPr>
              <a:t> and funding form the council has not risen to meet those costs.</a:t>
            </a:r>
          </a:p>
          <a:p>
            <a:pPr algn="l"/>
            <a:endParaRPr lang="en-GB" b="0" i="0" dirty="0">
              <a:solidFill>
                <a:srgbClr val="222222"/>
              </a:solidFill>
              <a:effectLst/>
              <a:latin typeface="Arial" panose="020B0604020202020204" pitchFamily="34" charset="0"/>
            </a:endParaRPr>
          </a:p>
          <a:p>
            <a:pPr algn="l"/>
            <a:r>
              <a:rPr lang="en-GB" b="1" i="0" dirty="0">
                <a:solidFill>
                  <a:srgbClr val="222222"/>
                </a:solidFill>
                <a:effectLst/>
                <a:latin typeface="Arial" panose="020B0604020202020204" pitchFamily="34" charset="0"/>
              </a:rPr>
              <a:t>Not many fundraising events </a:t>
            </a:r>
            <a:r>
              <a:rPr lang="en-GB" b="0" i="0" dirty="0">
                <a:solidFill>
                  <a:srgbClr val="222222"/>
                </a:solidFill>
                <a:effectLst/>
                <a:latin typeface="Arial" panose="020B0604020202020204" pitchFamily="34" charset="0"/>
              </a:rPr>
              <a:t>taken place.</a:t>
            </a:r>
          </a:p>
          <a:p>
            <a:pPr algn="l"/>
            <a:endParaRPr lang="en-GB" b="0" i="0" dirty="0">
              <a:solidFill>
                <a:srgbClr val="222222"/>
              </a:solidFill>
              <a:effectLst/>
              <a:latin typeface="Arial" panose="020B0604020202020204" pitchFamily="34" charset="0"/>
            </a:endParaRPr>
          </a:p>
          <a:p>
            <a:pPr algn="l"/>
            <a:r>
              <a:rPr lang="en-GB" b="0" i="0" dirty="0">
                <a:solidFill>
                  <a:srgbClr val="222222"/>
                </a:solidFill>
                <a:effectLst/>
                <a:latin typeface="Arial" panose="020B0604020202020204" pitchFamily="34" charset="0"/>
              </a:rPr>
              <a:t>Our </a:t>
            </a:r>
            <a:r>
              <a:rPr lang="en-GB" b="1" i="0" dirty="0">
                <a:solidFill>
                  <a:srgbClr val="222222"/>
                </a:solidFill>
                <a:effectLst/>
                <a:latin typeface="Arial" panose="020B0604020202020204" pitchFamily="34" charset="0"/>
              </a:rPr>
              <a:t>costs have risen</a:t>
            </a:r>
            <a:r>
              <a:rPr lang="en-GB" b="0" i="0" dirty="0">
                <a:solidFill>
                  <a:srgbClr val="222222"/>
                </a:solidFill>
                <a:effectLst/>
                <a:latin typeface="Arial" panose="020B0604020202020204" pitchFamily="34" charset="0"/>
              </a:rPr>
              <a:t>.</a:t>
            </a:r>
          </a:p>
          <a:p>
            <a:pPr algn="l"/>
            <a:endParaRPr lang="en-GB" b="0" i="0" dirty="0">
              <a:solidFill>
                <a:srgbClr val="222222"/>
              </a:solidFill>
              <a:effectLst/>
              <a:latin typeface="Arial" panose="020B0604020202020204" pitchFamily="34" charset="0"/>
            </a:endParaRPr>
          </a:p>
          <a:p>
            <a:pPr algn="l"/>
            <a:r>
              <a:rPr lang="en-GB" b="0" i="0" dirty="0">
                <a:solidFill>
                  <a:srgbClr val="222222"/>
                </a:solidFill>
                <a:effectLst/>
                <a:latin typeface="Arial" panose="020B0604020202020204" pitchFamily="34" charset="0"/>
              </a:rPr>
              <a:t>We're seeing a rise in stress and anxiety amongst our service users due to COVID-19 and the </a:t>
            </a:r>
            <a:r>
              <a:rPr lang="en-GB" b="1" i="0" dirty="0">
                <a:solidFill>
                  <a:srgbClr val="222222"/>
                </a:solidFill>
                <a:effectLst/>
                <a:latin typeface="Arial" panose="020B0604020202020204" pitchFamily="34" charset="0"/>
              </a:rPr>
              <a:t>cost of living crisis</a:t>
            </a:r>
            <a:r>
              <a:rPr lang="en-GB" b="0" i="0" dirty="0">
                <a:solidFill>
                  <a:srgbClr val="222222"/>
                </a:solidFill>
                <a:effectLst/>
                <a:latin typeface="Arial" panose="020B0604020202020204" pitchFamily="34" charset="0"/>
              </a:rPr>
              <a:t>. As well as more footfall, because a lot of services didn't re-open after the pandemic.</a:t>
            </a:r>
            <a:endParaRPr dirty="0"/>
          </a:p>
        </p:txBody>
      </p:sp>
    </p:spTree>
    <p:extLst>
      <p:ext uri="{BB962C8B-B14F-4D97-AF65-F5344CB8AC3E}">
        <p14:creationId xmlns:p14="http://schemas.microsoft.com/office/powerpoint/2010/main" val="417662919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g112041c000d_0_0"/>
          <p:cNvSpPr txBox="1">
            <a:spLocks noGrp="1"/>
          </p:cNvSpPr>
          <p:nvPr>
            <p:ph type="title"/>
          </p:nvPr>
        </p:nvSpPr>
        <p:spPr>
          <a:xfrm>
            <a:off x="439350" y="975150"/>
            <a:ext cx="11315100" cy="7854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i="1" dirty="0">
                <a:solidFill>
                  <a:schemeClr val="accent2">
                    <a:lumMod val="60000"/>
                    <a:lumOff val="40000"/>
                  </a:schemeClr>
                </a:solidFill>
              </a:rPr>
              <a:t>Notes from January 2023</a:t>
            </a:r>
            <a:r>
              <a:rPr lang="en-US" dirty="0">
                <a:solidFill>
                  <a:schemeClr val="accent2">
                    <a:lumMod val="60000"/>
                    <a:lumOff val="40000"/>
                  </a:schemeClr>
                </a:solidFill>
              </a:rPr>
              <a:t>: </a:t>
            </a:r>
            <a:r>
              <a:rPr lang="en-US" dirty="0"/>
              <a:t>How has the current cost of living and post covid-19 recovery affected your charity?:</a:t>
            </a:r>
            <a:endParaRPr dirty="0"/>
          </a:p>
        </p:txBody>
      </p:sp>
      <p:sp>
        <p:nvSpPr>
          <p:cNvPr id="117" name="Google Shape;117;g112041c000d_0_0"/>
          <p:cNvSpPr txBox="1">
            <a:spLocks noGrp="1"/>
          </p:cNvSpPr>
          <p:nvPr>
            <p:ph type="body" idx="1"/>
          </p:nvPr>
        </p:nvSpPr>
        <p:spPr>
          <a:xfrm>
            <a:off x="437550" y="1760550"/>
            <a:ext cx="10734542" cy="4009280"/>
          </a:xfrm>
          <a:prstGeom prst="rect">
            <a:avLst/>
          </a:prstGeom>
          <a:noFill/>
          <a:ln>
            <a:noFill/>
          </a:ln>
        </p:spPr>
        <p:txBody>
          <a:bodyPr spcFirstLastPara="1" wrap="square" lIns="0" tIns="0" rIns="0" bIns="0" anchor="t" anchorCtr="0">
            <a:noAutofit/>
          </a:bodyPr>
          <a:lstStyle/>
          <a:p>
            <a:pPr algn="l"/>
            <a:r>
              <a:rPr lang="en-GB" b="0" i="0" dirty="0">
                <a:solidFill>
                  <a:srgbClr val="222222"/>
                </a:solidFill>
                <a:effectLst/>
                <a:latin typeface="Arial" panose="020B0604020202020204" pitchFamily="34" charset="0"/>
              </a:rPr>
              <a:t>Our activity service/day support has recovered well but we are concerned that our </a:t>
            </a:r>
            <a:r>
              <a:rPr lang="en-GB" b="1" i="0" dirty="0">
                <a:solidFill>
                  <a:srgbClr val="222222"/>
                </a:solidFill>
                <a:effectLst/>
                <a:latin typeface="Arial" panose="020B0604020202020204" pitchFamily="34" charset="0"/>
              </a:rPr>
              <a:t>current grant funders/council support will not be renewed </a:t>
            </a:r>
            <a:r>
              <a:rPr lang="en-GB" b="0" i="0" dirty="0">
                <a:solidFill>
                  <a:srgbClr val="222222"/>
                </a:solidFill>
                <a:effectLst/>
                <a:latin typeface="Arial" panose="020B0604020202020204" pitchFamily="34" charset="0"/>
              </a:rPr>
              <a:t>due to increase in competition, this will impact our ability to run additional services.</a:t>
            </a:r>
          </a:p>
          <a:p>
            <a:pPr algn="l"/>
            <a:endParaRPr lang="en-GB" dirty="0">
              <a:solidFill>
                <a:srgbClr val="222222"/>
              </a:solidFill>
              <a:latin typeface="Arial" panose="020B0604020202020204" pitchFamily="34" charset="0"/>
            </a:endParaRPr>
          </a:p>
          <a:p>
            <a:pPr algn="l"/>
            <a:r>
              <a:rPr lang="en-GB" b="0" i="0" dirty="0">
                <a:solidFill>
                  <a:srgbClr val="222222"/>
                </a:solidFill>
                <a:effectLst/>
                <a:latin typeface="Arial" panose="020B0604020202020204" pitchFamily="34" charset="0"/>
              </a:rPr>
              <a:t>Numbers attending decreased (slowly getting back to normal). Had to increase subs/costs  </a:t>
            </a:r>
            <a:r>
              <a:rPr lang="en-GB" b="1" i="0" dirty="0">
                <a:solidFill>
                  <a:srgbClr val="222222"/>
                </a:solidFill>
                <a:effectLst/>
                <a:latin typeface="Arial" panose="020B0604020202020204" pitchFamily="34" charset="0"/>
              </a:rPr>
              <a:t>Clients attending less sessions </a:t>
            </a:r>
            <a:r>
              <a:rPr lang="en-GB" b="0" i="0" dirty="0">
                <a:solidFill>
                  <a:srgbClr val="222222"/>
                </a:solidFill>
                <a:effectLst/>
                <a:latin typeface="Arial" panose="020B0604020202020204" pitchFamily="34" charset="0"/>
              </a:rPr>
              <a:t>due to not afford taxis etc.</a:t>
            </a:r>
          </a:p>
          <a:p>
            <a:pPr algn="l"/>
            <a:endParaRPr lang="en-GB" dirty="0">
              <a:solidFill>
                <a:srgbClr val="222222"/>
              </a:solidFill>
              <a:latin typeface="Arial" panose="020B0604020202020204" pitchFamily="34" charset="0"/>
            </a:endParaRPr>
          </a:p>
          <a:p>
            <a:pPr algn="l"/>
            <a:r>
              <a:rPr lang="en-GB" b="0" i="0" dirty="0">
                <a:solidFill>
                  <a:srgbClr val="222222"/>
                </a:solidFill>
                <a:effectLst/>
                <a:latin typeface="Arial" panose="020B0604020202020204" pitchFamily="34" charset="0"/>
              </a:rPr>
              <a:t>Certain groups and activities remain closed. </a:t>
            </a:r>
            <a:r>
              <a:rPr lang="en-GB" b="1" i="0" dirty="0">
                <a:solidFill>
                  <a:srgbClr val="222222"/>
                </a:solidFill>
                <a:effectLst/>
                <a:latin typeface="Arial" panose="020B0604020202020204" pitchFamily="34" charset="0"/>
              </a:rPr>
              <a:t>Lack of fundraising events</a:t>
            </a:r>
            <a:r>
              <a:rPr lang="en-GB" b="0" i="0" dirty="0">
                <a:solidFill>
                  <a:srgbClr val="222222"/>
                </a:solidFill>
                <a:effectLst/>
                <a:latin typeface="Arial" panose="020B0604020202020204" pitchFamily="34" charset="0"/>
              </a:rPr>
              <a:t>.</a:t>
            </a:r>
          </a:p>
          <a:p>
            <a:pPr algn="l"/>
            <a:endParaRPr lang="en-GB" sz="1600" dirty="0">
              <a:solidFill>
                <a:srgbClr val="222222"/>
              </a:solidFill>
              <a:latin typeface="Arial" panose="020B0604020202020204" pitchFamily="34" charset="0"/>
            </a:endParaRPr>
          </a:p>
          <a:p>
            <a:pPr algn="l"/>
            <a:endParaRPr lang="en-GB" sz="1600" b="0" i="0" dirty="0">
              <a:solidFill>
                <a:srgbClr val="222222"/>
              </a:solidFill>
              <a:effectLst/>
              <a:latin typeface="Arial" panose="020B0604020202020204" pitchFamily="34" charset="0"/>
            </a:endParaRPr>
          </a:p>
        </p:txBody>
      </p:sp>
    </p:spTree>
    <p:extLst>
      <p:ext uri="{BB962C8B-B14F-4D97-AF65-F5344CB8AC3E}">
        <p14:creationId xmlns:p14="http://schemas.microsoft.com/office/powerpoint/2010/main" val="387462815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g112041c000d_0_0"/>
          <p:cNvSpPr txBox="1">
            <a:spLocks noGrp="1"/>
          </p:cNvSpPr>
          <p:nvPr>
            <p:ph type="title"/>
          </p:nvPr>
        </p:nvSpPr>
        <p:spPr>
          <a:xfrm>
            <a:off x="439350" y="975150"/>
            <a:ext cx="11315100" cy="7854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What response and plans do you have to mitigate the cost of living and post covid-19 recovery negative effects?:</a:t>
            </a:r>
            <a:endParaRPr dirty="0"/>
          </a:p>
        </p:txBody>
      </p:sp>
      <p:sp>
        <p:nvSpPr>
          <p:cNvPr id="117" name="Google Shape;117;g112041c000d_0_0"/>
          <p:cNvSpPr txBox="1">
            <a:spLocks noGrp="1"/>
          </p:cNvSpPr>
          <p:nvPr>
            <p:ph type="body" idx="1"/>
          </p:nvPr>
        </p:nvSpPr>
        <p:spPr>
          <a:xfrm>
            <a:off x="439350" y="1970614"/>
            <a:ext cx="10980727" cy="4675419"/>
          </a:xfrm>
          <a:prstGeom prst="rect">
            <a:avLst/>
          </a:prstGeom>
          <a:noFill/>
          <a:ln>
            <a:noFill/>
          </a:ln>
        </p:spPr>
        <p:txBody>
          <a:bodyPr spcFirstLastPara="1" wrap="square" lIns="0" tIns="0" rIns="0" bIns="0" anchor="t" anchorCtr="0">
            <a:noAutofit/>
          </a:bodyPr>
          <a:lstStyle/>
          <a:p>
            <a:pPr algn="l"/>
            <a:r>
              <a:rPr lang="en-GB" b="0" i="0" dirty="0">
                <a:solidFill>
                  <a:srgbClr val="222222"/>
                </a:solidFill>
                <a:effectLst/>
                <a:latin typeface="Arial" panose="020B0604020202020204" pitchFamily="34" charset="0"/>
              </a:rPr>
              <a:t>Formulating now.</a:t>
            </a:r>
          </a:p>
          <a:p>
            <a:pPr algn="l"/>
            <a:endParaRPr lang="en-GB" b="0" i="0" dirty="0">
              <a:solidFill>
                <a:srgbClr val="222222"/>
              </a:solidFill>
              <a:effectLst/>
              <a:latin typeface="Arial" panose="020B0604020202020204" pitchFamily="34" charset="0"/>
            </a:endParaRPr>
          </a:p>
          <a:p>
            <a:pPr algn="l"/>
            <a:r>
              <a:rPr lang="en-GB" b="0" i="0" dirty="0">
                <a:solidFill>
                  <a:srgbClr val="222222"/>
                </a:solidFill>
                <a:effectLst/>
                <a:latin typeface="Arial" panose="020B0604020202020204" pitchFamily="34" charset="0"/>
              </a:rPr>
              <a:t>We are working with food, clothing and hygiene banks to help people access these.  We have started a breakfast club at one of our hubs and will review if there is a demand at other hubs.  We are scrutinising our costs to </a:t>
            </a:r>
            <a:r>
              <a:rPr lang="en-GB" b="1" i="0" dirty="0">
                <a:solidFill>
                  <a:srgbClr val="222222"/>
                </a:solidFill>
                <a:effectLst/>
                <a:latin typeface="Arial" panose="020B0604020202020204" pitchFamily="34" charset="0"/>
              </a:rPr>
              <a:t>look for savings </a:t>
            </a:r>
            <a:r>
              <a:rPr lang="en-GB" b="0" i="0" dirty="0">
                <a:solidFill>
                  <a:srgbClr val="222222"/>
                </a:solidFill>
                <a:effectLst/>
                <a:latin typeface="Arial" panose="020B0604020202020204" pitchFamily="34" charset="0"/>
              </a:rPr>
              <a:t>wherever possible.  We are continuing to offer </a:t>
            </a:r>
            <a:r>
              <a:rPr lang="en-GB" b="1" i="0" dirty="0">
                <a:solidFill>
                  <a:srgbClr val="222222"/>
                </a:solidFill>
                <a:effectLst/>
                <a:latin typeface="Arial" panose="020B0604020202020204" pitchFamily="34" charset="0"/>
              </a:rPr>
              <a:t>virtual services </a:t>
            </a:r>
            <a:r>
              <a:rPr lang="en-GB" b="0" i="0" dirty="0">
                <a:solidFill>
                  <a:srgbClr val="222222"/>
                </a:solidFill>
                <a:effectLst/>
                <a:latin typeface="Arial" panose="020B0604020202020204" pitchFamily="34" charset="0"/>
              </a:rPr>
              <a:t>for those who are still nervous about leaving their homes.</a:t>
            </a:r>
          </a:p>
          <a:p>
            <a:pPr algn="l"/>
            <a:endParaRPr lang="en-GB" b="0" i="0" dirty="0">
              <a:solidFill>
                <a:srgbClr val="222222"/>
              </a:solidFill>
              <a:effectLst/>
              <a:latin typeface="Arial" panose="020B0604020202020204" pitchFamily="34" charset="0"/>
            </a:endParaRPr>
          </a:p>
          <a:p>
            <a:pPr algn="l"/>
            <a:r>
              <a:rPr lang="en-GB" b="0" i="0" dirty="0">
                <a:solidFill>
                  <a:srgbClr val="222222"/>
                </a:solidFill>
                <a:effectLst/>
                <a:latin typeface="Arial" panose="020B0604020202020204" pitchFamily="34" charset="0"/>
              </a:rPr>
              <a:t>Applying for </a:t>
            </a:r>
            <a:r>
              <a:rPr lang="en-GB" b="1" i="0" dirty="0">
                <a:solidFill>
                  <a:srgbClr val="222222"/>
                </a:solidFill>
                <a:effectLst/>
                <a:latin typeface="Arial" panose="020B0604020202020204" pitchFamily="34" charset="0"/>
              </a:rPr>
              <a:t>grants</a:t>
            </a:r>
            <a:r>
              <a:rPr lang="en-GB" b="0" i="0" dirty="0">
                <a:solidFill>
                  <a:srgbClr val="222222"/>
                </a:solidFill>
                <a:effectLst/>
                <a:latin typeface="Arial" panose="020B0604020202020204" pitchFamily="34" charset="0"/>
              </a:rPr>
              <a:t> where eligible. Engaging with partners to maximise volunteering opportunities.</a:t>
            </a:r>
          </a:p>
          <a:p>
            <a:pPr algn="l"/>
            <a:endParaRPr lang="en-GB" b="0" i="0" dirty="0">
              <a:solidFill>
                <a:srgbClr val="222222"/>
              </a:solidFill>
              <a:effectLst/>
              <a:latin typeface="Arial" panose="020B0604020202020204" pitchFamily="34" charset="0"/>
            </a:endParaRPr>
          </a:p>
          <a:p>
            <a:pPr algn="l"/>
            <a:r>
              <a:rPr lang="en-GB" b="0" i="0" dirty="0">
                <a:solidFill>
                  <a:srgbClr val="222222"/>
                </a:solidFill>
                <a:effectLst/>
                <a:latin typeface="Arial" panose="020B0604020202020204" pitchFamily="34" charset="0"/>
              </a:rPr>
              <a:t>Looking at </a:t>
            </a:r>
            <a:r>
              <a:rPr lang="en-GB" b="1" dirty="0">
                <a:solidFill>
                  <a:srgbClr val="222222"/>
                </a:solidFill>
                <a:latin typeface="Arial" panose="020B0604020202020204" pitchFamily="34" charset="0"/>
              </a:rPr>
              <a:t>f</a:t>
            </a:r>
            <a:r>
              <a:rPr lang="en-GB" b="1" i="0" dirty="0">
                <a:solidFill>
                  <a:srgbClr val="222222"/>
                </a:solidFill>
                <a:effectLst/>
                <a:latin typeface="Arial" panose="020B0604020202020204" pitchFamily="34" charset="0"/>
              </a:rPr>
              <a:t>undraising events </a:t>
            </a:r>
            <a:r>
              <a:rPr lang="en-GB" b="0" i="0" dirty="0">
                <a:solidFill>
                  <a:srgbClr val="222222"/>
                </a:solidFill>
                <a:effectLst/>
                <a:latin typeface="Arial" panose="020B0604020202020204" pitchFamily="34" charset="0"/>
              </a:rPr>
              <a:t>in the coming year.</a:t>
            </a:r>
          </a:p>
          <a:p>
            <a:pPr algn="l"/>
            <a:endParaRPr lang="en-GB" b="0" i="0" dirty="0">
              <a:solidFill>
                <a:srgbClr val="222222"/>
              </a:solidFill>
              <a:effectLst/>
              <a:latin typeface="Arial" panose="020B0604020202020204" pitchFamily="34" charset="0"/>
            </a:endParaRPr>
          </a:p>
          <a:p>
            <a:pPr algn="l"/>
            <a:r>
              <a:rPr lang="en-GB" b="0" i="0" dirty="0">
                <a:solidFill>
                  <a:srgbClr val="222222"/>
                </a:solidFill>
                <a:effectLst/>
                <a:latin typeface="Arial" panose="020B0604020202020204" pitchFamily="34" charset="0"/>
              </a:rPr>
              <a:t>Started a </a:t>
            </a:r>
            <a:r>
              <a:rPr lang="en-GB" b="1" i="0" dirty="0">
                <a:solidFill>
                  <a:srgbClr val="222222"/>
                </a:solidFill>
                <a:effectLst/>
                <a:latin typeface="Arial" panose="020B0604020202020204" pitchFamily="34" charset="0"/>
              </a:rPr>
              <a:t>Corporate Heroes</a:t>
            </a:r>
            <a:r>
              <a:rPr lang="en-GB" b="0" i="0" dirty="0">
                <a:solidFill>
                  <a:srgbClr val="222222"/>
                </a:solidFill>
                <a:effectLst/>
                <a:latin typeface="Arial" panose="020B0604020202020204" pitchFamily="34" charset="0"/>
              </a:rPr>
              <a:t> index.</a:t>
            </a:r>
          </a:p>
          <a:p>
            <a:pPr algn="l"/>
            <a:endParaRPr lang="en-GB" b="0" i="0" dirty="0">
              <a:solidFill>
                <a:srgbClr val="222222"/>
              </a:solidFill>
              <a:effectLst/>
              <a:latin typeface="Arial" panose="020B0604020202020204" pitchFamily="34" charset="0"/>
            </a:endParaRPr>
          </a:p>
          <a:p>
            <a:pPr algn="l"/>
            <a:r>
              <a:rPr lang="en-GB" b="0" i="0" dirty="0">
                <a:solidFill>
                  <a:srgbClr val="222222"/>
                </a:solidFill>
                <a:effectLst/>
                <a:latin typeface="Arial" panose="020B0604020202020204" pitchFamily="34" charset="0"/>
              </a:rPr>
              <a:t>Changed our </a:t>
            </a:r>
            <a:r>
              <a:rPr lang="en-GB" b="1" i="0" dirty="0">
                <a:solidFill>
                  <a:srgbClr val="222222"/>
                </a:solidFill>
                <a:effectLst/>
                <a:latin typeface="Arial" panose="020B0604020202020204" pitchFamily="34" charset="0"/>
              </a:rPr>
              <a:t>cancellation policy</a:t>
            </a:r>
            <a:r>
              <a:rPr lang="en-GB" b="0" i="0" dirty="0">
                <a:solidFill>
                  <a:srgbClr val="222222"/>
                </a:solidFill>
                <a:effectLst/>
                <a:latin typeface="Arial" panose="020B0604020202020204" pitchFamily="34" charset="0"/>
              </a:rPr>
              <a:t> so activities don't run at a loss.</a:t>
            </a:r>
          </a:p>
          <a:p>
            <a:pPr algn="l"/>
            <a:endParaRPr lang="en-GB" b="0" i="0" dirty="0">
              <a:solidFill>
                <a:srgbClr val="222222"/>
              </a:solidFill>
              <a:effectLst/>
              <a:latin typeface="Arial" panose="020B0604020202020204" pitchFamily="34" charset="0"/>
            </a:endParaRPr>
          </a:p>
        </p:txBody>
      </p:sp>
    </p:spTree>
    <p:extLst>
      <p:ext uri="{BB962C8B-B14F-4D97-AF65-F5344CB8AC3E}">
        <p14:creationId xmlns:p14="http://schemas.microsoft.com/office/powerpoint/2010/main" val="250439331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g112041c000d_0_0"/>
          <p:cNvSpPr txBox="1">
            <a:spLocks noGrp="1"/>
          </p:cNvSpPr>
          <p:nvPr>
            <p:ph type="title"/>
          </p:nvPr>
        </p:nvSpPr>
        <p:spPr>
          <a:xfrm>
            <a:off x="439350" y="975150"/>
            <a:ext cx="11315100" cy="7854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What response and plans do you have to mitigate the cost of living and post covid-19 recovery negative effects?:</a:t>
            </a:r>
            <a:endParaRPr dirty="0"/>
          </a:p>
        </p:txBody>
      </p:sp>
      <p:sp>
        <p:nvSpPr>
          <p:cNvPr id="117" name="Google Shape;117;g112041c000d_0_0"/>
          <p:cNvSpPr txBox="1">
            <a:spLocks noGrp="1"/>
          </p:cNvSpPr>
          <p:nvPr>
            <p:ph type="body" idx="1"/>
          </p:nvPr>
        </p:nvSpPr>
        <p:spPr>
          <a:xfrm>
            <a:off x="437549" y="1760549"/>
            <a:ext cx="10980727" cy="4675419"/>
          </a:xfrm>
          <a:prstGeom prst="rect">
            <a:avLst/>
          </a:prstGeom>
          <a:noFill/>
          <a:ln>
            <a:noFill/>
          </a:ln>
        </p:spPr>
        <p:txBody>
          <a:bodyPr spcFirstLastPara="1" wrap="square" lIns="0" tIns="0" rIns="0" bIns="0" anchor="t" anchorCtr="0">
            <a:noAutofit/>
          </a:bodyPr>
          <a:lstStyle/>
          <a:p>
            <a:pPr marL="114300" indent="0" algn="l">
              <a:buNone/>
            </a:pPr>
            <a:endParaRPr lang="en-GB" sz="1600" b="0" i="0" dirty="0">
              <a:solidFill>
                <a:srgbClr val="222222"/>
              </a:solidFill>
              <a:effectLst/>
              <a:latin typeface="Arial" panose="020B0604020202020204" pitchFamily="34" charset="0"/>
            </a:endParaRPr>
          </a:p>
          <a:p>
            <a:pPr algn="l"/>
            <a:r>
              <a:rPr lang="en-GB" b="0" i="0" dirty="0">
                <a:solidFill>
                  <a:srgbClr val="222222"/>
                </a:solidFill>
                <a:effectLst/>
                <a:latin typeface="Arial" panose="020B0604020202020204" pitchFamily="34" charset="0"/>
              </a:rPr>
              <a:t>We aim to fundraise an </a:t>
            </a:r>
            <a:r>
              <a:rPr lang="en-GB" b="1" i="0" dirty="0">
                <a:solidFill>
                  <a:srgbClr val="222222"/>
                </a:solidFill>
                <a:effectLst/>
                <a:latin typeface="Arial" panose="020B0604020202020204" pitchFamily="34" charset="0"/>
              </a:rPr>
              <a:t>'emergency pot</a:t>
            </a:r>
            <a:r>
              <a:rPr lang="en-GB" b="0" i="0" dirty="0">
                <a:solidFill>
                  <a:srgbClr val="222222"/>
                </a:solidFill>
                <a:effectLst/>
                <a:latin typeface="Arial" panose="020B0604020202020204" pitchFamily="34" charset="0"/>
              </a:rPr>
              <a:t>' that we can access for those in need of immediate support i.e. to put some electric on or invest in a heater. We are accessing available funding and ensure the </a:t>
            </a:r>
            <a:r>
              <a:rPr lang="en-GB" b="1" i="0" dirty="0">
                <a:solidFill>
                  <a:srgbClr val="222222"/>
                </a:solidFill>
                <a:effectLst/>
                <a:latin typeface="Arial" panose="020B0604020202020204" pitchFamily="34" charset="0"/>
              </a:rPr>
              <a:t>wellbeing of our staff</a:t>
            </a:r>
            <a:r>
              <a:rPr lang="en-GB" b="0" i="0" dirty="0">
                <a:solidFill>
                  <a:srgbClr val="222222"/>
                </a:solidFill>
                <a:effectLst/>
                <a:latin typeface="Arial" panose="020B0604020202020204" pitchFamily="34" charset="0"/>
              </a:rPr>
              <a:t>, volunteers, service users etc. are paramount.</a:t>
            </a:r>
            <a:endParaRPr lang="en-GB" dirty="0"/>
          </a:p>
          <a:p>
            <a:pPr algn="l"/>
            <a:endParaRPr lang="en-GB" b="0" i="0" dirty="0">
              <a:solidFill>
                <a:srgbClr val="222222"/>
              </a:solidFill>
              <a:effectLst/>
              <a:latin typeface="Arial" panose="020B0604020202020204" pitchFamily="34" charset="0"/>
            </a:endParaRPr>
          </a:p>
          <a:p>
            <a:pPr algn="l"/>
            <a:r>
              <a:rPr lang="en-GB" b="0" i="0" dirty="0">
                <a:solidFill>
                  <a:srgbClr val="222222"/>
                </a:solidFill>
                <a:effectLst/>
                <a:latin typeface="Arial" panose="020B0604020202020204" pitchFamily="34" charset="0"/>
              </a:rPr>
              <a:t>We were </a:t>
            </a:r>
            <a:r>
              <a:rPr lang="en-GB" b="1" i="0" dirty="0">
                <a:solidFill>
                  <a:srgbClr val="222222"/>
                </a:solidFill>
                <a:effectLst/>
                <a:latin typeface="Arial" panose="020B0604020202020204" pitchFamily="34" charset="0"/>
              </a:rPr>
              <a:t>unable to hire a suitable fundraiser </a:t>
            </a:r>
            <a:r>
              <a:rPr lang="en-GB" b="0" i="0" dirty="0">
                <a:solidFill>
                  <a:srgbClr val="222222"/>
                </a:solidFill>
                <a:effectLst/>
                <a:latin typeface="Arial" panose="020B0604020202020204" pitchFamily="34" charset="0"/>
              </a:rPr>
              <a:t>with enough experience etc. due to part time /money available. Currently in process of suggesting hiring HR admin, to allow for myself (Senior HR and Business Development Manager -who has worked with Mencap and HF Mencap since 2010) to focus on creating strategy, actively fundraise, planning etc.”</a:t>
            </a:r>
          </a:p>
          <a:p>
            <a:pPr algn="l"/>
            <a:endParaRPr lang="en-GB" dirty="0">
              <a:solidFill>
                <a:srgbClr val="222222"/>
              </a:solidFill>
              <a:latin typeface="Arial" panose="020B0604020202020204" pitchFamily="34" charset="0"/>
            </a:endParaRPr>
          </a:p>
          <a:p>
            <a:pPr algn="l"/>
            <a:r>
              <a:rPr lang="en-GB" b="0" i="0" dirty="0">
                <a:solidFill>
                  <a:srgbClr val="222222"/>
                </a:solidFill>
                <a:effectLst/>
                <a:latin typeface="Arial" panose="020B0604020202020204" pitchFamily="34" charset="0"/>
              </a:rPr>
              <a:t>Increase subs and costs. Apply for funding. Currently researching gaps in market and demand...</a:t>
            </a:r>
            <a:r>
              <a:rPr lang="en-GB" b="1" i="0" dirty="0">
                <a:solidFill>
                  <a:srgbClr val="222222"/>
                </a:solidFill>
                <a:effectLst/>
                <a:latin typeface="Arial" panose="020B0604020202020204" pitchFamily="34" charset="0"/>
              </a:rPr>
              <a:t>adapting services </a:t>
            </a:r>
            <a:r>
              <a:rPr lang="en-GB" b="0" i="0" dirty="0">
                <a:solidFill>
                  <a:srgbClr val="222222"/>
                </a:solidFill>
                <a:effectLst/>
                <a:latin typeface="Arial" panose="020B0604020202020204" pitchFamily="34" charset="0"/>
              </a:rPr>
              <a:t>to meet clients needs.</a:t>
            </a:r>
          </a:p>
          <a:p>
            <a:pPr algn="l"/>
            <a:endParaRPr lang="en-GB" dirty="0">
              <a:solidFill>
                <a:srgbClr val="222222"/>
              </a:solidFill>
              <a:latin typeface="Arial" panose="020B0604020202020204" pitchFamily="34" charset="0"/>
            </a:endParaRPr>
          </a:p>
          <a:p>
            <a:pPr algn="l"/>
            <a:r>
              <a:rPr lang="en-GB" b="0" i="0" dirty="0">
                <a:solidFill>
                  <a:srgbClr val="222222"/>
                </a:solidFill>
                <a:effectLst/>
                <a:latin typeface="Arial" panose="020B0604020202020204" pitchFamily="34" charset="0"/>
              </a:rPr>
              <a:t>Apply for funding grants to restart projects. Get a </a:t>
            </a:r>
            <a:r>
              <a:rPr lang="en-GB" b="1" i="0" dirty="0">
                <a:solidFill>
                  <a:srgbClr val="222222"/>
                </a:solidFill>
                <a:effectLst/>
                <a:latin typeface="Arial" panose="020B0604020202020204" pitchFamily="34" charset="0"/>
              </a:rPr>
              <a:t>fundraising event committee </a:t>
            </a:r>
            <a:r>
              <a:rPr lang="en-GB" b="0" i="0" dirty="0">
                <a:solidFill>
                  <a:srgbClr val="222222"/>
                </a:solidFill>
                <a:effectLst/>
                <a:latin typeface="Arial" panose="020B0604020202020204" pitchFamily="34" charset="0"/>
              </a:rPr>
              <a:t>set up.</a:t>
            </a:r>
          </a:p>
        </p:txBody>
      </p:sp>
    </p:spTree>
    <p:extLst>
      <p:ext uri="{BB962C8B-B14F-4D97-AF65-F5344CB8AC3E}">
        <p14:creationId xmlns:p14="http://schemas.microsoft.com/office/powerpoint/2010/main" val="280591944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g112041c000d_0_0"/>
          <p:cNvSpPr txBox="1">
            <a:spLocks noGrp="1"/>
          </p:cNvSpPr>
          <p:nvPr>
            <p:ph type="title"/>
          </p:nvPr>
        </p:nvSpPr>
        <p:spPr>
          <a:xfrm>
            <a:off x="439350" y="975150"/>
            <a:ext cx="11315100" cy="7854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How confident are you that your current plans will ensure that your organisation continues to 'survive and thrive'?:</a:t>
            </a:r>
            <a:endParaRPr dirty="0"/>
          </a:p>
        </p:txBody>
      </p:sp>
      <p:sp>
        <p:nvSpPr>
          <p:cNvPr id="117" name="Google Shape;117;g112041c000d_0_0"/>
          <p:cNvSpPr txBox="1">
            <a:spLocks noGrp="1"/>
          </p:cNvSpPr>
          <p:nvPr>
            <p:ph type="body" idx="1"/>
          </p:nvPr>
        </p:nvSpPr>
        <p:spPr>
          <a:xfrm>
            <a:off x="437550" y="1760550"/>
            <a:ext cx="10980727" cy="4837958"/>
          </a:xfrm>
          <a:prstGeom prst="rect">
            <a:avLst/>
          </a:prstGeom>
          <a:noFill/>
          <a:ln>
            <a:noFill/>
          </a:ln>
        </p:spPr>
        <p:txBody>
          <a:bodyPr spcFirstLastPara="1" wrap="square" lIns="0" tIns="0" rIns="0" bIns="0" anchor="t" anchorCtr="0">
            <a:noAutofit/>
          </a:bodyPr>
          <a:lstStyle/>
          <a:p>
            <a:pPr algn="l"/>
            <a:r>
              <a:rPr lang="en-GB" b="0" i="0" dirty="0">
                <a:solidFill>
                  <a:srgbClr val="222222"/>
                </a:solidFill>
                <a:effectLst/>
                <a:latin typeface="Arial" panose="020B0604020202020204" pitchFamily="34" charset="0"/>
              </a:rPr>
              <a:t>Not sure.</a:t>
            </a:r>
          </a:p>
          <a:p>
            <a:pPr algn="l"/>
            <a:endParaRPr lang="en-GB" b="0" i="0" dirty="0">
              <a:solidFill>
                <a:srgbClr val="222222"/>
              </a:solidFill>
              <a:effectLst/>
              <a:latin typeface="Arial" panose="020B0604020202020204" pitchFamily="34" charset="0"/>
            </a:endParaRPr>
          </a:p>
          <a:p>
            <a:pPr algn="l"/>
            <a:r>
              <a:rPr lang="en-GB" b="0" i="0" dirty="0">
                <a:solidFill>
                  <a:srgbClr val="222222"/>
                </a:solidFill>
                <a:effectLst/>
                <a:latin typeface="Arial" panose="020B0604020202020204" pitchFamily="34" charset="0"/>
              </a:rPr>
              <a:t>We are </a:t>
            </a:r>
            <a:r>
              <a:rPr lang="en-GB" b="1" i="0" dirty="0">
                <a:solidFill>
                  <a:srgbClr val="222222"/>
                </a:solidFill>
                <a:effectLst/>
                <a:latin typeface="Arial" panose="020B0604020202020204" pitchFamily="34" charset="0"/>
              </a:rPr>
              <a:t>confident we will survive</a:t>
            </a:r>
            <a:r>
              <a:rPr lang="en-GB" b="0" i="0" dirty="0">
                <a:solidFill>
                  <a:srgbClr val="222222"/>
                </a:solidFill>
                <a:effectLst/>
                <a:latin typeface="Arial" panose="020B0604020202020204" pitchFamily="34" charset="0"/>
              </a:rPr>
              <a:t>.  Some of our services will thrive more than others.</a:t>
            </a:r>
          </a:p>
          <a:p>
            <a:pPr algn="l"/>
            <a:endParaRPr lang="en-GB" b="0" i="0" dirty="0">
              <a:solidFill>
                <a:srgbClr val="222222"/>
              </a:solidFill>
              <a:effectLst/>
              <a:latin typeface="Arial" panose="020B0604020202020204" pitchFamily="34" charset="0"/>
            </a:endParaRPr>
          </a:p>
          <a:p>
            <a:pPr algn="l"/>
            <a:r>
              <a:rPr lang="en-GB" b="0" i="0" dirty="0">
                <a:solidFill>
                  <a:srgbClr val="222222"/>
                </a:solidFill>
                <a:effectLst/>
                <a:latin typeface="Arial" panose="020B0604020202020204" pitchFamily="34" charset="0"/>
              </a:rPr>
              <a:t>It is hard to say. We are heavily reliant on </a:t>
            </a:r>
            <a:r>
              <a:rPr lang="en-GB" b="1" i="0" dirty="0">
                <a:solidFill>
                  <a:srgbClr val="222222"/>
                </a:solidFill>
                <a:effectLst/>
                <a:latin typeface="Arial" panose="020B0604020202020204" pitchFamily="34" charset="0"/>
              </a:rPr>
              <a:t>council contracted funding </a:t>
            </a:r>
            <a:r>
              <a:rPr lang="en-GB" b="0" i="0" dirty="0">
                <a:solidFill>
                  <a:srgbClr val="222222"/>
                </a:solidFill>
                <a:effectLst/>
                <a:latin typeface="Arial" panose="020B0604020202020204" pitchFamily="34" charset="0"/>
              </a:rPr>
              <a:t>and if this doesn't grow in line with inflation this will be concerning for us.</a:t>
            </a:r>
          </a:p>
          <a:p>
            <a:pPr algn="l"/>
            <a:endParaRPr lang="en-GB" b="0" i="0" dirty="0">
              <a:solidFill>
                <a:srgbClr val="222222"/>
              </a:solidFill>
              <a:effectLst/>
              <a:latin typeface="Arial" panose="020B0604020202020204" pitchFamily="34" charset="0"/>
            </a:endParaRPr>
          </a:p>
          <a:p>
            <a:pPr algn="l"/>
            <a:r>
              <a:rPr lang="en-GB" b="0" i="0" dirty="0">
                <a:solidFill>
                  <a:srgbClr val="222222"/>
                </a:solidFill>
                <a:effectLst/>
                <a:latin typeface="Arial" panose="020B0604020202020204" pitchFamily="34" charset="0"/>
              </a:rPr>
              <a:t>We take each month as it comes but are </a:t>
            </a:r>
            <a:r>
              <a:rPr lang="en-GB" b="1" i="0" dirty="0">
                <a:solidFill>
                  <a:srgbClr val="222222"/>
                </a:solidFill>
                <a:effectLst/>
                <a:latin typeface="Arial" panose="020B0604020202020204" pitchFamily="34" charset="0"/>
              </a:rPr>
              <a:t>confident we will survive </a:t>
            </a:r>
            <a:r>
              <a:rPr lang="en-GB" b="0" i="0" dirty="0">
                <a:solidFill>
                  <a:srgbClr val="222222"/>
                </a:solidFill>
                <a:effectLst/>
                <a:latin typeface="Arial" panose="020B0604020202020204" pitchFamily="34" charset="0"/>
              </a:rPr>
              <a:t>as that is what is needed.</a:t>
            </a:r>
          </a:p>
          <a:p>
            <a:pPr algn="l"/>
            <a:endParaRPr lang="en-GB" b="0" i="0" dirty="0">
              <a:solidFill>
                <a:srgbClr val="222222"/>
              </a:solidFill>
              <a:effectLst/>
              <a:latin typeface="Arial" panose="020B0604020202020204" pitchFamily="34" charset="0"/>
            </a:endParaRPr>
          </a:p>
          <a:p>
            <a:pPr algn="l"/>
            <a:r>
              <a:rPr lang="en-GB" b="1" i="0" dirty="0">
                <a:solidFill>
                  <a:srgbClr val="222222"/>
                </a:solidFill>
                <a:effectLst/>
                <a:latin typeface="Arial" panose="020B0604020202020204" pitchFamily="34" charset="0"/>
              </a:rPr>
              <a:t>Fairly confident</a:t>
            </a:r>
            <a:r>
              <a:rPr lang="en-GB" b="0" i="0" dirty="0">
                <a:solidFill>
                  <a:srgbClr val="222222"/>
                </a:solidFill>
                <a:effectLst/>
                <a:latin typeface="Arial" panose="020B0604020202020204" pitchFamily="34" charset="0"/>
              </a:rPr>
              <a:t>.</a:t>
            </a:r>
          </a:p>
          <a:p>
            <a:pPr algn="l"/>
            <a:endParaRPr lang="en-GB" dirty="0">
              <a:solidFill>
                <a:srgbClr val="222222"/>
              </a:solidFill>
              <a:latin typeface="Arial" panose="020B0604020202020204" pitchFamily="34" charset="0"/>
            </a:endParaRPr>
          </a:p>
          <a:p>
            <a:pPr algn="l"/>
            <a:r>
              <a:rPr lang="en-GB" dirty="0"/>
              <a:t>Our Charity would survive thanks to the support service (assuming councils agree to client rate increases etc), however </a:t>
            </a:r>
            <a:r>
              <a:rPr lang="en-GB" b="1" dirty="0"/>
              <a:t>without additional funds we would lose vital services </a:t>
            </a:r>
            <a:r>
              <a:rPr lang="en-GB" dirty="0"/>
              <a:t>that help 600+ people.</a:t>
            </a:r>
          </a:p>
          <a:p>
            <a:pPr algn="l"/>
            <a:endParaRPr lang="en-GB" sz="1200" dirty="0"/>
          </a:p>
          <a:p>
            <a:pPr algn="l"/>
            <a:r>
              <a:rPr lang="en-GB" dirty="0"/>
              <a:t>Uncertain.</a:t>
            </a:r>
          </a:p>
          <a:p>
            <a:pPr algn="l"/>
            <a:endParaRPr lang="en-GB" sz="1200" dirty="0"/>
          </a:p>
          <a:p>
            <a:pPr algn="l"/>
            <a:r>
              <a:rPr lang="en-GB" dirty="0"/>
              <a:t>70% we </a:t>
            </a:r>
            <a:r>
              <a:rPr lang="en-GB" b="1" dirty="0"/>
              <a:t>need a lot of funds </a:t>
            </a:r>
            <a:r>
              <a:rPr lang="en-GB" dirty="0"/>
              <a:t>to plug gaps.</a:t>
            </a:r>
            <a:endParaRPr dirty="0"/>
          </a:p>
        </p:txBody>
      </p:sp>
    </p:spTree>
    <p:extLst>
      <p:ext uri="{BB962C8B-B14F-4D97-AF65-F5344CB8AC3E}">
        <p14:creationId xmlns:p14="http://schemas.microsoft.com/office/powerpoint/2010/main" val="388774178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g112041c000d_0_0"/>
          <p:cNvSpPr txBox="1">
            <a:spLocks noGrp="1"/>
          </p:cNvSpPr>
          <p:nvPr>
            <p:ph type="title"/>
          </p:nvPr>
        </p:nvSpPr>
        <p:spPr>
          <a:xfrm>
            <a:off x="439350" y="975150"/>
            <a:ext cx="11315100" cy="7854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What do you perceive are your key challenges?</a:t>
            </a:r>
            <a:endParaRPr dirty="0"/>
          </a:p>
        </p:txBody>
      </p:sp>
      <p:sp>
        <p:nvSpPr>
          <p:cNvPr id="117" name="Google Shape;117;g112041c000d_0_0"/>
          <p:cNvSpPr txBox="1">
            <a:spLocks noGrp="1"/>
          </p:cNvSpPr>
          <p:nvPr>
            <p:ph type="body" idx="1"/>
          </p:nvPr>
        </p:nvSpPr>
        <p:spPr>
          <a:xfrm>
            <a:off x="437549" y="1760549"/>
            <a:ext cx="10980727" cy="4675419"/>
          </a:xfrm>
          <a:prstGeom prst="rect">
            <a:avLst/>
          </a:prstGeom>
          <a:noFill/>
          <a:ln>
            <a:noFill/>
          </a:ln>
        </p:spPr>
        <p:txBody>
          <a:bodyPr spcFirstLastPara="1" wrap="square" lIns="0" tIns="0" rIns="0" bIns="0" anchor="t" anchorCtr="0">
            <a:noAutofit/>
          </a:bodyPr>
          <a:lstStyle/>
          <a:p>
            <a:pPr algn="l"/>
            <a:r>
              <a:rPr lang="en-GB" b="1" i="0" dirty="0">
                <a:solidFill>
                  <a:srgbClr val="222222"/>
                </a:solidFill>
                <a:effectLst/>
                <a:latin typeface="Arial" panose="020B0604020202020204" pitchFamily="34" charset="0"/>
              </a:rPr>
              <a:t>Income generation is time consuming</a:t>
            </a:r>
            <a:r>
              <a:rPr lang="en-GB" b="0" i="0" dirty="0">
                <a:solidFill>
                  <a:srgbClr val="222222"/>
                </a:solidFill>
                <a:effectLst/>
                <a:latin typeface="Arial" panose="020B0604020202020204" pitchFamily="34" charset="0"/>
              </a:rPr>
              <a:t> and sometimes brings little reward.</a:t>
            </a:r>
          </a:p>
          <a:p>
            <a:pPr marL="114300" indent="0" algn="l">
              <a:buNone/>
            </a:pPr>
            <a:endParaRPr lang="en-GB" b="0" i="0" dirty="0">
              <a:solidFill>
                <a:srgbClr val="222222"/>
              </a:solidFill>
              <a:effectLst/>
              <a:latin typeface="Arial" panose="020B0604020202020204" pitchFamily="34" charset="0"/>
            </a:endParaRPr>
          </a:p>
          <a:p>
            <a:pPr algn="l"/>
            <a:r>
              <a:rPr lang="en-GB" b="0" i="0" dirty="0">
                <a:solidFill>
                  <a:srgbClr val="222222"/>
                </a:solidFill>
                <a:effectLst/>
                <a:latin typeface="Arial" panose="020B0604020202020204" pitchFamily="34" charset="0"/>
              </a:rPr>
              <a:t>Funding - with costs increasing rapidly, we need to </a:t>
            </a:r>
            <a:r>
              <a:rPr lang="en-GB" b="1" i="0" dirty="0">
                <a:solidFill>
                  <a:srgbClr val="222222"/>
                </a:solidFill>
                <a:effectLst/>
                <a:latin typeface="Arial" panose="020B0604020202020204" pitchFamily="34" charset="0"/>
              </a:rPr>
              <a:t>secure more income </a:t>
            </a:r>
            <a:r>
              <a:rPr lang="en-GB" b="0" i="0" dirty="0">
                <a:solidFill>
                  <a:srgbClr val="222222"/>
                </a:solidFill>
                <a:effectLst/>
                <a:latin typeface="Arial" panose="020B0604020202020204" pitchFamily="34" charset="0"/>
              </a:rPr>
              <a:t>just to maintain our services. </a:t>
            </a:r>
          </a:p>
          <a:p>
            <a:pPr marL="114300" indent="0" algn="l">
              <a:buNone/>
            </a:pPr>
            <a:endParaRPr lang="en-GB" b="0" i="0" dirty="0">
              <a:solidFill>
                <a:srgbClr val="222222"/>
              </a:solidFill>
              <a:effectLst/>
              <a:latin typeface="Arial" panose="020B0604020202020204" pitchFamily="34" charset="0"/>
            </a:endParaRPr>
          </a:p>
          <a:p>
            <a:pPr algn="l"/>
            <a:r>
              <a:rPr lang="en-GB" b="0" i="0" dirty="0">
                <a:solidFill>
                  <a:srgbClr val="222222"/>
                </a:solidFill>
                <a:effectLst/>
                <a:latin typeface="Arial" panose="020B0604020202020204" pitchFamily="34" charset="0"/>
              </a:rPr>
              <a:t>Staffing - morale is low in some teams after nearly 3 years of the pandemic and we are looking at low cost ways of rewarding and showing how much we </a:t>
            </a:r>
            <a:r>
              <a:rPr lang="en-GB" b="1" i="0" dirty="0">
                <a:solidFill>
                  <a:srgbClr val="222222"/>
                </a:solidFill>
                <a:effectLst/>
                <a:latin typeface="Arial" panose="020B0604020202020204" pitchFamily="34" charset="0"/>
              </a:rPr>
              <a:t>value staff</a:t>
            </a:r>
            <a:r>
              <a:rPr lang="en-GB" b="0" i="0" dirty="0">
                <a:solidFill>
                  <a:srgbClr val="222222"/>
                </a:solidFill>
                <a:effectLst/>
                <a:latin typeface="Arial" panose="020B0604020202020204" pitchFamily="34" charset="0"/>
              </a:rPr>
              <a:t>.  </a:t>
            </a:r>
          </a:p>
          <a:p>
            <a:pPr marL="114300" indent="0" algn="l">
              <a:buNone/>
            </a:pPr>
            <a:endParaRPr lang="en-GB" b="0" i="0" dirty="0">
              <a:solidFill>
                <a:srgbClr val="222222"/>
              </a:solidFill>
              <a:effectLst/>
              <a:latin typeface="Arial" panose="020B0604020202020204" pitchFamily="34" charset="0"/>
            </a:endParaRPr>
          </a:p>
          <a:p>
            <a:pPr algn="l"/>
            <a:r>
              <a:rPr lang="en-GB" b="1" i="0" dirty="0">
                <a:solidFill>
                  <a:srgbClr val="222222"/>
                </a:solidFill>
                <a:effectLst/>
                <a:latin typeface="Arial" panose="020B0604020202020204" pitchFamily="34" charset="0"/>
              </a:rPr>
              <a:t>Statutory support </a:t>
            </a:r>
            <a:r>
              <a:rPr lang="en-GB" b="0" i="0" dirty="0">
                <a:solidFill>
                  <a:srgbClr val="222222"/>
                </a:solidFill>
                <a:effectLst/>
                <a:latin typeface="Arial" panose="020B0604020202020204" pitchFamily="34" charset="0"/>
              </a:rPr>
              <a:t>- we anticipate that many PLD will have their funding reduced and we are concerned about how we can still support them if they don't funding to pay for it.”</a:t>
            </a:r>
          </a:p>
          <a:p>
            <a:pPr marL="114300" indent="0" algn="l">
              <a:buNone/>
            </a:pPr>
            <a:endParaRPr lang="en-GB" b="0" i="0" dirty="0">
              <a:solidFill>
                <a:srgbClr val="222222"/>
              </a:solidFill>
              <a:effectLst/>
              <a:latin typeface="Arial" panose="020B0604020202020204" pitchFamily="34" charset="0"/>
            </a:endParaRPr>
          </a:p>
          <a:p>
            <a:pPr algn="l"/>
            <a:r>
              <a:rPr lang="en-GB" b="1" i="0" dirty="0">
                <a:solidFill>
                  <a:srgbClr val="222222"/>
                </a:solidFill>
                <a:effectLst/>
                <a:latin typeface="Arial" panose="020B0604020202020204" pitchFamily="34" charset="0"/>
              </a:rPr>
              <a:t>Diversifying</a:t>
            </a:r>
            <a:r>
              <a:rPr lang="en-GB" b="0" i="0" dirty="0">
                <a:solidFill>
                  <a:srgbClr val="222222"/>
                </a:solidFill>
                <a:effectLst/>
                <a:latin typeface="Arial" panose="020B0604020202020204" pitchFamily="34" charset="0"/>
              </a:rPr>
              <a:t> in a uncertain world. </a:t>
            </a:r>
            <a:r>
              <a:rPr lang="en-GB" b="1" i="0" dirty="0">
                <a:solidFill>
                  <a:srgbClr val="222222"/>
                </a:solidFill>
                <a:effectLst/>
                <a:latin typeface="Arial" panose="020B0604020202020204" pitchFamily="34" charset="0"/>
              </a:rPr>
              <a:t>Paying staff </a:t>
            </a:r>
            <a:r>
              <a:rPr lang="en-GB" b="0" i="0" dirty="0">
                <a:solidFill>
                  <a:srgbClr val="222222"/>
                </a:solidFill>
                <a:effectLst/>
                <a:latin typeface="Arial" panose="020B0604020202020204" pitchFamily="34" charset="0"/>
              </a:rPr>
              <a:t>what they are worth.</a:t>
            </a:r>
          </a:p>
          <a:p>
            <a:pPr algn="l"/>
            <a:endParaRPr lang="en-GB" b="0" i="0" dirty="0">
              <a:solidFill>
                <a:srgbClr val="222222"/>
              </a:solidFill>
              <a:effectLst/>
              <a:latin typeface="Arial" panose="020B0604020202020204" pitchFamily="34" charset="0"/>
            </a:endParaRPr>
          </a:p>
          <a:p>
            <a:pPr algn="l"/>
            <a:r>
              <a:rPr lang="en-GB" b="1" i="0" dirty="0">
                <a:solidFill>
                  <a:srgbClr val="222222"/>
                </a:solidFill>
                <a:effectLst/>
                <a:latin typeface="Arial" panose="020B0604020202020204" pitchFamily="34" charset="0"/>
              </a:rPr>
              <a:t>Money</a:t>
            </a:r>
            <a:r>
              <a:rPr lang="en-GB" b="0" i="0" dirty="0">
                <a:solidFill>
                  <a:srgbClr val="222222"/>
                </a:solidFill>
                <a:effectLst/>
                <a:latin typeface="Arial" panose="020B0604020202020204" pitchFamily="34" charset="0"/>
              </a:rPr>
              <a:t>.</a:t>
            </a:r>
          </a:p>
          <a:p>
            <a:pPr algn="l"/>
            <a:endParaRPr lang="en-GB" b="0" i="0" dirty="0">
              <a:solidFill>
                <a:srgbClr val="222222"/>
              </a:solidFill>
              <a:effectLst/>
              <a:latin typeface="Arial" panose="020B0604020202020204" pitchFamily="34" charset="0"/>
            </a:endParaRPr>
          </a:p>
          <a:p>
            <a:pPr algn="l"/>
            <a:r>
              <a:rPr lang="en-GB" b="1" i="0" dirty="0">
                <a:solidFill>
                  <a:srgbClr val="222222"/>
                </a:solidFill>
                <a:effectLst/>
                <a:latin typeface="Arial" panose="020B0604020202020204" pitchFamily="34" charset="0"/>
              </a:rPr>
              <a:t>Unmanageable amount of service users</a:t>
            </a:r>
            <a:r>
              <a:rPr lang="en-GB" b="0" i="0" dirty="0">
                <a:solidFill>
                  <a:srgbClr val="222222"/>
                </a:solidFill>
                <a:effectLst/>
                <a:latin typeface="Arial" panose="020B0604020202020204" pitchFamily="34" charset="0"/>
              </a:rPr>
              <a:t>.</a:t>
            </a:r>
            <a:endParaRPr dirty="0"/>
          </a:p>
        </p:txBody>
      </p:sp>
    </p:spTree>
    <p:extLst>
      <p:ext uri="{BB962C8B-B14F-4D97-AF65-F5344CB8AC3E}">
        <p14:creationId xmlns:p14="http://schemas.microsoft.com/office/powerpoint/2010/main" val="142661568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g112041c000d_0_0"/>
          <p:cNvSpPr txBox="1">
            <a:spLocks noGrp="1"/>
          </p:cNvSpPr>
          <p:nvPr>
            <p:ph type="title"/>
          </p:nvPr>
        </p:nvSpPr>
        <p:spPr>
          <a:xfrm>
            <a:off x="439350" y="975150"/>
            <a:ext cx="11315100" cy="7854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What do you perceive are your key challenges?</a:t>
            </a:r>
            <a:endParaRPr dirty="0"/>
          </a:p>
        </p:txBody>
      </p:sp>
      <p:sp>
        <p:nvSpPr>
          <p:cNvPr id="117" name="Google Shape;117;g112041c000d_0_0"/>
          <p:cNvSpPr txBox="1">
            <a:spLocks noGrp="1"/>
          </p:cNvSpPr>
          <p:nvPr>
            <p:ph type="body" idx="1"/>
          </p:nvPr>
        </p:nvSpPr>
        <p:spPr>
          <a:xfrm>
            <a:off x="437549" y="1760549"/>
            <a:ext cx="10980727" cy="4675419"/>
          </a:xfrm>
          <a:prstGeom prst="rect">
            <a:avLst/>
          </a:prstGeom>
          <a:noFill/>
          <a:ln>
            <a:noFill/>
          </a:ln>
        </p:spPr>
        <p:txBody>
          <a:bodyPr spcFirstLastPara="1" wrap="square" lIns="0" tIns="0" rIns="0" bIns="0" anchor="t" anchorCtr="0">
            <a:noAutofit/>
          </a:bodyPr>
          <a:lstStyle/>
          <a:p>
            <a:r>
              <a:rPr lang="en-GB" b="0" i="0" dirty="0">
                <a:solidFill>
                  <a:srgbClr val="222222"/>
                </a:solidFill>
                <a:effectLst/>
                <a:latin typeface="Arial" panose="020B0604020202020204" pitchFamily="34" charset="0"/>
              </a:rPr>
              <a:t>Small overall structure for medium organisation and </a:t>
            </a:r>
            <a:r>
              <a:rPr lang="en-GB" b="1" i="0" dirty="0">
                <a:solidFill>
                  <a:srgbClr val="222222"/>
                </a:solidFill>
                <a:effectLst/>
                <a:latin typeface="Arial" panose="020B0604020202020204" pitchFamily="34" charset="0"/>
              </a:rPr>
              <a:t>lack of dedicated time to actually complete fundraising</a:t>
            </a:r>
            <a:r>
              <a:rPr lang="en-GB" b="0" i="0" dirty="0">
                <a:solidFill>
                  <a:srgbClr val="222222"/>
                </a:solidFill>
                <a:effectLst/>
                <a:latin typeface="Arial" panose="020B0604020202020204" pitchFamily="34" charset="0"/>
              </a:rPr>
              <a:t>. Lack of affordable rental space suitable for the whole organisation which is impacting staff morale.</a:t>
            </a:r>
          </a:p>
          <a:p>
            <a:endParaRPr lang="en-GB" dirty="0">
              <a:solidFill>
                <a:srgbClr val="222222"/>
              </a:solidFill>
              <a:latin typeface="Arial" panose="020B0604020202020204" pitchFamily="34" charset="0"/>
            </a:endParaRPr>
          </a:p>
          <a:p>
            <a:r>
              <a:rPr lang="en-GB" b="0" i="0" dirty="0">
                <a:solidFill>
                  <a:srgbClr val="222222"/>
                </a:solidFill>
                <a:effectLst/>
                <a:latin typeface="Arial" panose="020B0604020202020204" pitchFamily="34" charset="0"/>
              </a:rPr>
              <a:t>Staffing </a:t>
            </a:r>
            <a:r>
              <a:rPr lang="en-GB" b="1" i="0" dirty="0">
                <a:solidFill>
                  <a:srgbClr val="222222"/>
                </a:solidFill>
                <a:effectLst/>
                <a:latin typeface="Arial" panose="020B0604020202020204" pitchFamily="34" charset="0"/>
              </a:rPr>
              <a:t>recruitment and retention</a:t>
            </a:r>
            <a:r>
              <a:rPr lang="en-GB" b="0" i="0" dirty="0">
                <a:solidFill>
                  <a:srgbClr val="222222"/>
                </a:solidFill>
                <a:effectLst/>
                <a:latin typeface="Arial" panose="020B0604020202020204" pitchFamily="34" charset="0"/>
              </a:rPr>
              <a:t>. Funding for current work not 'new projects’. Training. Providing support that our clients and families want rather fit with funding criteria.</a:t>
            </a:r>
          </a:p>
          <a:p>
            <a:endParaRPr lang="en-GB" dirty="0">
              <a:solidFill>
                <a:srgbClr val="222222"/>
              </a:solidFill>
              <a:latin typeface="Arial" panose="020B0604020202020204" pitchFamily="34" charset="0"/>
            </a:endParaRPr>
          </a:p>
          <a:p>
            <a:r>
              <a:rPr lang="en-GB" b="1" i="0" dirty="0">
                <a:solidFill>
                  <a:srgbClr val="222222"/>
                </a:solidFill>
                <a:effectLst/>
                <a:latin typeface="Arial" panose="020B0604020202020204" pitchFamily="34" charset="0"/>
              </a:rPr>
              <a:t>Time to apply for funding </a:t>
            </a:r>
            <a:r>
              <a:rPr lang="en-GB" b="0" i="0" dirty="0">
                <a:solidFill>
                  <a:srgbClr val="222222"/>
                </a:solidFill>
                <a:effectLst/>
                <a:latin typeface="Arial" panose="020B0604020202020204" pitchFamily="34" charset="0"/>
              </a:rPr>
              <a:t>and get it before cash flow becomes an issue.</a:t>
            </a:r>
          </a:p>
          <a:p>
            <a:endParaRPr lang="en-GB" sz="1600" b="0" i="0" dirty="0">
              <a:solidFill>
                <a:srgbClr val="222222"/>
              </a:solidFill>
              <a:effectLst/>
              <a:latin typeface="Arial" panose="020B0604020202020204" pitchFamily="34" charset="0"/>
            </a:endParaRPr>
          </a:p>
          <a:p>
            <a:endParaRPr lang="en-GB" sz="1600" b="0" i="0" dirty="0">
              <a:solidFill>
                <a:srgbClr val="222222"/>
              </a:solidFill>
              <a:effectLst/>
              <a:latin typeface="Arial" panose="020B0604020202020204" pitchFamily="34" charset="0"/>
            </a:endParaRPr>
          </a:p>
          <a:p>
            <a:pPr algn="l"/>
            <a:endParaRPr lang="en-GB" sz="1600" b="0" i="0" dirty="0">
              <a:solidFill>
                <a:srgbClr val="222222"/>
              </a:solidFill>
              <a:effectLst/>
              <a:latin typeface="Arial" panose="020B0604020202020204" pitchFamily="34" charset="0"/>
            </a:endParaRPr>
          </a:p>
          <a:p>
            <a:pPr algn="l"/>
            <a:endParaRPr lang="en-GB" sz="1600" dirty="0">
              <a:solidFill>
                <a:srgbClr val="222222"/>
              </a:solidFill>
              <a:latin typeface="Arial" panose="020B0604020202020204" pitchFamily="34" charset="0"/>
            </a:endParaRPr>
          </a:p>
          <a:p>
            <a:pPr algn="l"/>
            <a:endParaRPr lang="en-GB" sz="1600" b="0" i="0" dirty="0">
              <a:solidFill>
                <a:srgbClr val="222222"/>
              </a:solidFill>
              <a:effectLst/>
              <a:latin typeface="Arial" panose="020B0604020202020204" pitchFamily="34" charset="0"/>
            </a:endParaRPr>
          </a:p>
          <a:p>
            <a:pPr marL="114300" indent="0" algn="l">
              <a:buNone/>
            </a:pPr>
            <a:endParaRPr lang="en-GB" sz="1600" b="0" i="0" dirty="0">
              <a:solidFill>
                <a:srgbClr val="222222"/>
              </a:solidFill>
              <a:effectLst/>
              <a:latin typeface="Arial" panose="020B0604020202020204" pitchFamily="34" charset="0"/>
            </a:endParaRPr>
          </a:p>
        </p:txBody>
      </p:sp>
    </p:spTree>
    <p:extLst>
      <p:ext uri="{BB962C8B-B14F-4D97-AF65-F5344CB8AC3E}">
        <p14:creationId xmlns:p14="http://schemas.microsoft.com/office/powerpoint/2010/main" val="337637100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g112041c000d_0_0"/>
          <p:cNvSpPr txBox="1">
            <a:spLocks noGrp="1"/>
          </p:cNvSpPr>
          <p:nvPr>
            <p:ph type="title"/>
          </p:nvPr>
        </p:nvSpPr>
        <p:spPr>
          <a:xfrm>
            <a:off x="439350" y="975150"/>
            <a:ext cx="11315100" cy="7854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What do you perceive are your key opportunities?</a:t>
            </a:r>
            <a:endParaRPr dirty="0"/>
          </a:p>
        </p:txBody>
      </p:sp>
      <p:sp>
        <p:nvSpPr>
          <p:cNvPr id="117" name="Google Shape;117;g112041c000d_0_0"/>
          <p:cNvSpPr txBox="1">
            <a:spLocks noGrp="1"/>
          </p:cNvSpPr>
          <p:nvPr>
            <p:ph type="body" idx="1"/>
          </p:nvPr>
        </p:nvSpPr>
        <p:spPr>
          <a:xfrm>
            <a:off x="437549" y="1760549"/>
            <a:ext cx="10980727" cy="4675419"/>
          </a:xfrm>
          <a:prstGeom prst="rect">
            <a:avLst/>
          </a:prstGeom>
          <a:noFill/>
          <a:ln>
            <a:noFill/>
          </a:ln>
        </p:spPr>
        <p:txBody>
          <a:bodyPr spcFirstLastPara="1" wrap="square" lIns="0" tIns="0" rIns="0" bIns="0" anchor="t" anchorCtr="0">
            <a:noAutofit/>
          </a:bodyPr>
          <a:lstStyle/>
          <a:p>
            <a:pPr algn="l"/>
            <a:r>
              <a:rPr lang="en-GB" dirty="0">
                <a:solidFill>
                  <a:srgbClr val="222222"/>
                </a:solidFill>
                <a:latin typeface="Arial" panose="020B0604020202020204" pitchFamily="34" charset="0"/>
              </a:rPr>
              <a:t>W</a:t>
            </a:r>
            <a:r>
              <a:rPr lang="en-GB" b="0" i="0" dirty="0">
                <a:solidFill>
                  <a:srgbClr val="222222"/>
                </a:solidFill>
                <a:effectLst/>
                <a:latin typeface="Arial" panose="020B0604020202020204" pitchFamily="34" charset="0"/>
              </a:rPr>
              <a:t>e are a growing organisation which is increasing its local </a:t>
            </a:r>
            <a:r>
              <a:rPr lang="en-GB" b="1" i="0" dirty="0">
                <a:solidFill>
                  <a:srgbClr val="222222"/>
                </a:solidFill>
                <a:effectLst/>
                <a:latin typeface="Arial" panose="020B0604020202020204" pitchFamily="34" charset="0"/>
              </a:rPr>
              <a:t>profile</a:t>
            </a:r>
            <a:r>
              <a:rPr lang="en-GB" b="0" i="0" dirty="0">
                <a:solidFill>
                  <a:srgbClr val="222222"/>
                </a:solidFill>
                <a:effectLst/>
                <a:latin typeface="Arial" panose="020B0604020202020204" pitchFamily="34" charset="0"/>
              </a:rPr>
              <a:t>.</a:t>
            </a:r>
          </a:p>
          <a:p>
            <a:pPr algn="l"/>
            <a:endParaRPr lang="en-GB" b="0" i="0" dirty="0">
              <a:solidFill>
                <a:srgbClr val="222222"/>
              </a:solidFill>
              <a:effectLst/>
              <a:latin typeface="Arial" panose="020B0604020202020204" pitchFamily="34" charset="0"/>
            </a:endParaRPr>
          </a:p>
          <a:p>
            <a:pPr algn="l"/>
            <a:r>
              <a:rPr lang="en-GB" b="0" i="0" dirty="0">
                <a:solidFill>
                  <a:srgbClr val="222222"/>
                </a:solidFill>
                <a:effectLst/>
                <a:latin typeface="Arial" panose="020B0604020202020204" pitchFamily="34" charset="0"/>
              </a:rPr>
              <a:t>We have a good </a:t>
            </a:r>
            <a:r>
              <a:rPr lang="en-GB" b="1" i="0" dirty="0">
                <a:solidFill>
                  <a:srgbClr val="222222"/>
                </a:solidFill>
                <a:effectLst/>
                <a:latin typeface="Arial" panose="020B0604020202020204" pitchFamily="34" charset="0"/>
              </a:rPr>
              <a:t>reputation</a:t>
            </a:r>
            <a:r>
              <a:rPr lang="en-GB" b="0" i="0" dirty="0">
                <a:solidFill>
                  <a:srgbClr val="222222"/>
                </a:solidFill>
                <a:effectLst/>
                <a:latin typeface="Arial" panose="020B0604020202020204" pitchFamily="34" charset="0"/>
              </a:rPr>
              <a:t> and are </a:t>
            </a:r>
            <a:r>
              <a:rPr lang="en-GB" b="1" i="0" dirty="0">
                <a:solidFill>
                  <a:srgbClr val="222222"/>
                </a:solidFill>
                <a:effectLst/>
                <a:latin typeface="Arial" panose="020B0604020202020204" pitchFamily="34" charset="0"/>
              </a:rPr>
              <a:t>trusted</a:t>
            </a:r>
            <a:r>
              <a:rPr lang="en-GB" b="0" i="0" dirty="0">
                <a:solidFill>
                  <a:srgbClr val="222222"/>
                </a:solidFill>
                <a:effectLst/>
                <a:latin typeface="Arial" panose="020B0604020202020204" pitchFamily="34" charset="0"/>
              </a:rPr>
              <a:t> by the local community.  </a:t>
            </a:r>
          </a:p>
          <a:p>
            <a:pPr algn="l"/>
            <a:endParaRPr lang="en-GB" b="0" i="0" dirty="0">
              <a:solidFill>
                <a:srgbClr val="222222"/>
              </a:solidFill>
              <a:effectLst/>
              <a:latin typeface="Arial" panose="020B0604020202020204" pitchFamily="34" charset="0"/>
            </a:endParaRPr>
          </a:p>
          <a:p>
            <a:pPr algn="l"/>
            <a:r>
              <a:rPr lang="en-GB" b="0" i="0" dirty="0">
                <a:solidFill>
                  <a:srgbClr val="222222"/>
                </a:solidFill>
                <a:effectLst/>
                <a:latin typeface="Arial" panose="020B0604020202020204" pitchFamily="34" charset="0"/>
              </a:rPr>
              <a:t>We own most of our </a:t>
            </a:r>
            <a:r>
              <a:rPr lang="en-GB" b="1" i="0" dirty="0">
                <a:solidFill>
                  <a:srgbClr val="222222"/>
                </a:solidFill>
                <a:effectLst/>
                <a:latin typeface="Arial" panose="020B0604020202020204" pitchFamily="34" charset="0"/>
              </a:rPr>
              <a:t>property</a:t>
            </a:r>
            <a:r>
              <a:rPr lang="en-GB" b="0" i="0" dirty="0">
                <a:solidFill>
                  <a:srgbClr val="222222"/>
                </a:solidFill>
                <a:effectLst/>
                <a:latin typeface="Arial" panose="020B0604020202020204" pitchFamily="34" charset="0"/>
              </a:rPr>
              <a:t>, and can maximise its usage, especially with the new contracts from Kent County Council which will fund activities outside the classic session times.  </a:t>
            </a:r>
          </a:p>
          <a:p>
            <a:pPr algn="l"/>
            <a:endParaRPr lang="en-GB" b="0" i="0" dirty="0">
              <a:solidFill>
                <a:srgbClr val="222222"/>
              </a:solidFill>
              <a:effectLst/>
              <a:latin typeface="Arial" panose="020B0604020202020204" pitchFamily="34" charset="0"/>
            </a:endParaRPr>
          </a:p>
          <a:p>
            <a:pPr algn="l"/>
            <a:r>
              <a:rPr lang="en-GB" b="0" i="0" dirty="0">
                <a:solidFill>
                  <a:srgbClr val="222222"/>
                </a:solidFill>
                <a:effectLst/>
                <a:latin typeface="Arial" panose="020B0604020202020204" pitchFamily="34" charset="0"/>
              </a:rPr>
              <a:t>There is still a </a:t>
            </a:r>
            <a:r>
              <a:rPr lang="en-GB" b="1" i="0" dirty="0">
                <a:solidFill>
                  <a:srgbClr val="222222"/>
                </a:solidFill>
                <a:effectLst/>
                <a:latin typeface="Arial" panose="020B0604020202020204" pitchFamily="34" charset="0"/>
              </a:rPr>
              <a:t>high demand </a:t>
            </a:r>
            <a:r>
              <a:rPr lang="en-GB" b="0" i="0" dirty="0">
                <a:solidFill>
                  <a:srgbClr val="222222"/>
                </a:solidFill>
                <a:effectLst/>
                <a:latin typeface="Arial" panose="020B0604020202020204" pitchFamily="34" charset="0"/>
              </a:rPr>
              <a:t>for our services.</a:t>
            </a:r>
          </a:p>
          <a:p>
            <a:pPr algn="l"/>
            <a:endParaRPr lang="en-GB" b="0" i="0" dirty="0">
              <a:solidFill>
                <a:srgbClr val="222222"/>
              </a:solidFill>
              <a:effectLst/>
              <a:latin typeface="Arial" panose="020B0604020202020204" pitchFamily="34" charset="0"/>
            </a:endParaRPr>
          </a:p>
          <a:p>
            <a:pPr algn="l"/>
            <a:r>
              <a:rPr lang="en-GB" b="0" i="0" dirty="0">
                <a:solidFill>
                  <a:srgbClr val="222222"/>
                </a:solidFill>
                <a:effectLst/>
                <a:latin typeface="Arial" panose="020B0604020202020204" pitchFamily="34" charset="0"/>
              </a:rPr>
              <a:t>Using </a:t>
            </a:r>
            <a:r>
              <a:rPr lang="en-GB" b="1" i="0" dirty="0">
                <a:solidFill>
                  <a:srgbClr val="222222"/>
                </a:solidFill>
                <a:effectLst/>
                <a:latin typeface="Arial" panose="020B0604020202020204" pitchFamily="34" charset="0"/>
              </a:rPr>
              <a:t>technology</a:t>
            </a:r>
            <a:r>
              <a:rPr lang="en-GB" b="0" i="0" dirty="0">
                <a:solidFill>
                  <a:srgbClr val="222222"/>
                </a:solidFill>
                <a:effectLst/>
                <a:latin typeface="Arial" panose="020B0604020202020204" pitchFamily="34" charset="0"/>
              </a:rPr>
              <a:t> and possibly </a:t>
            </a:r>
            <a:r>
              <a:rPr lang="en-GB" b="1" i="0" dirty="0">
                <a:solidFill>
                  <a:srgbClr val="222222"/>
                </a:solidFill>
                <a:effectLst/>
                <a:latin typeface="Arial" panose="020B0604020202020204" pitchFamily="34" charset="0"/>
              </a:rPr>
              <a:t>outsourcing</a:t>
            </a:r>
            <a:r>
              <a:rPr lang="en-GB" b="0" i="0" dirty="0">
                <a:solidFill>
                  <a:srgbClr val="222222"/>
                </a:solidFill>
                <a:effectLst/>
                <a:latin typeface="Arial" panose="020B0604020202020204" pitchFamily="34" charset="0"/>
              </a:rPr>
              <a:t> to share our key messages and </a:t>
            </a:r>
            <a:r>
              <a:rPr lang="en-GB" b="1" i="0" dirty="0">
                <a:solidFill>
                  <a:srgbClr val="222222"/>
                </a:solidFill>
                <a:effectLst/>
                <a:latin typeface="Arial" panose="020B0604020202020204" pitchFamily="34" charset="0"/>
              </a:rPr>
              <a:t>improve corporate and legacy fundraising</a:t>
            </a:r>
            <a:r>
              <a:rPr lang="en-GB" b="0" i="0" dirty="0">
                <a:solidFill>
                  <a:srgbClr val="222222"/>
                </a:solidFill>
                <a:effectLst/>
                <a:latin typeface="Arial" panose="020B0604020202020204" pitchFamily="34" charset="0"/>
              </a:rPr>
              <a:t>.</a:t>
            </a:r>
          </a:p>
          <a:p>
            <a:pPr algn="l"/>
            <a:endParaRPr lang="en-GB" b="0" i="0" dirty="0">
              <a:solidFill>
                <a:srgbClr val="222222"/>
              </a:solidFill>
              <a:effectLst/>
              <a:latin typeface="Arial" panose="020B0604020202020204" pitchFamily="34" charset="0"/>
            </a:endParaRPr>
          </a:p>
          <a:p>
            <a:pPr algn="l"/>
            <a:r>
              <a:rPr lang="en-GB" b="0" i="0" dirty="0">
                <a:solidFill>
                  <a:srgbClr val="222222"/>
                </a:solidFill>
                <a:effectLst/>
                <a:latin typeface="Arial" panose="020B0604020202020204" pitchFamily="34" charset="0"/>
              </a:rPr>
              <a:t>To tap into </a:t>
            </a:r>
            <a:r>
              <a:rPr lang="en-GB" b="1" i="0" dirty="0">
                <a:solidFill>
                  <a:srgbClr val="222222"/>
                </a:solidFill>
                <a:effectLst/>
                <a:latin typeface="Arial" panose="020B0604020202020204" pitchFamily="34" charset="0"/>
              </a:rPr>
              <a:t>funding opportunities</a:t>
            </a:r>
            <a:r>
              <a:rPr lang="en-GB" b="0" i="0" dirty="0">
                <a:solidFill>
                  <a:srgbClr val="222222"/>
                </a:solidFill>
                <a:effectLst/>
                <a:latin typeface="Arial" panose="020B0604020202020204" pitchFamily="34" charset="0"/>
              </a:rPr>
              <a:t>.</a:t>
            </a:r>
          </a:p>
          <a:p>
            <a:pPr algn="l"/>
            <a:endParaRPr lang="en-GB" b="0" i="0" dirty="0">
              <a:solidFill>
                <a:srgbClr val="222222"/>
              </a:solidFill>
              <a:effectLst/>
              <a:latin typeface="Arial" panose="020B0604020202020204" pitchFamily="34" charset="0"/>
            </a:endParaRPr>
          </a:p>
          <a:p>
            <a:pPr algn="l"/>
            <a:r>
              <a:rPr lang="en-GB" b="0" i="0" dirty="0">
                <a:solidFill>
                  <a:srgbClr val="222222"/>
                </a:solidFill>
                <a:effectLst/>
                <a:latin typeface="Arial" panose="020B0604020202020204" pitchFamily="34" charset="0"/>
              </a:rPr>
              <a:t>We can further raise </a:t>
            </a:r>
            <a:r>
              <a:rPr lang="en-GB" b="1" i="0" dirty="0">
                <a:solidFill>
                  <a:srgbClr val="222222"/>
                </a:solidFill>
                <a:effectLst/>
                <a:latin typeface="Arial" panose="020B0604020202020204" pitchFamily="34" charset="0"/>
              </a:rPr>
              <a:t>awareness</a:t>
            </a:r>
            <a:r>
              <a:rPr lang="en-GB" b="0" i="0" dirty="0">
                <a:solidFill>
                  <a:srgbClr val="222222"/>
                </a:solidFill>
                <a:effectLst/>
                <a:latin typeface="Arial" panose="020B0604020202020204" pitchFamily="34" charset="0"/>
              </a:rPr>
              <a:t> of our organisation.</a:t>
            </a:r>
            <a:endParaRPr dirty="0"/>
          </a:p>
        </p:txBody>
      </p:sp>
    </p:spTree>
    <p:extLst>
      <p:ext uri="{BB962C8B-B14F-4D97-AF65-F5344CB8AC3E}">
        <p14:creationId xmlns:p14="http://schemas.microsoft.com/office/powerpoint/2010/main" val="260494591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g112041c000d_0_0"/>
          <p:cNvSpPr txBox="1">
            <a:spLocks noGrp="1"/>
          </p:cNvSpPr>
          <p:nvPr>
            <p:ph type="title"/>
          </p:nvPr>
        </p:nvSpPr>
        <p:spPr>
          <a:xfrm>
            <a:off x="439350" y="975150"/>
            <a:ext cx="11315100" cy="7854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What do you perceive are your key opportunities?</a:t>
            </a:r>
            <a:endParaRPr dirty="0"/>
          </a:p>
        </p:txBody>
      </p:sp>
      <p:sp>
        <p:nvSpPr>
          <p:cNvPr id="117" name="Google Shape;117;g112041c000d_0_0"/>
          <p:cNvSpPr txBox="1">
            <a:spLocks noGrp="1"/>
          </p:cNvSpPr>
          <p:nvPr>
            <p:ph type="body" idx="1"/>
          </p:nvPr>
        </p:nvSpPr>
        <p:spPr>
          <a:xfrm>
            <a:off x="437549" y="1760549"/>
            <a:ext cx="10980727" cy="4675419"/>
          </a:xfrm>
          <a:prstGeom prst="rect">
            <a:avLst/>
          </a:prstGeom>
          <a:noFill/>
          <a:ln>
            <a:noFill/>
          </a:ln>
        </p:spPr>
        <p:txBody>
          <a:bodyPr spcFirstLastPara="1" wrap="square" lIns="0" tIns="0" rIns="0" bIns="0" anchor="t" anchorCtr="0">
            <a:noAutofit/>
          </a:bodyPr>
          <a:lstStyle/>
          <a:p>
            <a:pPr algn="l"/>
            <a:r>
              <a:rPr lang="en-GB" b="1" dirty="0">
                <a:solidFill>
                  <a:srgbClr val="222222"/>
                </a:solidFill>
                <a:latin typeface="Arial" panose="020B0604020202020204" pitchFamily="34" charset="0"/>
              </a:rPr>
              <a:t>Refreshed outlook on fundraising and planned strategy </a:t>
            </a:r>
            <a:r>
              <a:rPr lang="en-GB" dirty="0">
                <a:solidFill>
                  <a:srgbClr val="222222"/>
                </a:solidFill>
                <a:latin typeface="Arial" panose="020B0604020202020204" pitchFamily="34" charset="0"/>
              </a:rPr>
              <a:t>to move forward with momentum.</a:t>
            </a:r>
            <a:endParaRPr lang="en-GB" b="0" i="0" dirty="0">
              <a:solidFill>
                <a:srgbClr val="222222"/>
              </a:solidFill>
              <a:effectLst/>
              <a:latin typeface="Arial" panose="020B0604020202020204" pitchFamily="34" charset="0"/>
            </a:endParaRPr>
          </a:p>
          <a:p>
            <a:pPr algn="l"/>
            <a:endParaRPr lang="en-GB" b="0" i="0" dirty="0">
              <a:solidFill>
                <a:srgbClr val="222222"/>
              </a:solidFill>
              <a:effectLst/>
              <a:latin typeface="Arial" panose="020B0604020202020204" pitchFamily="34" charset="0"/>
            </a:endParaRPr>
          </a:p>
          <a:p>
            <a:pPr algn="l"/>
            <a:r>
              <a:rPr lang="en-GB" dirty="0"/>
              <a:t>Increasing client numbers. Produce a service that meets our clients needs. Creating </a:t>
            </a:r>
            <a:r>
              <a:rPr lang="en-GB" b="1" dirty="0"/>
              <a:t>staff incentives </a:t>
            </a:r>
            <a:r>
              <a:rPr lang="en-GB" dirty="0"/>
              <a:t>such as developing our current training programme.</a:t>
            </a:r>
          </a:p>
          <a:p>
            <a:pPr algn="l"/>
            <a:endParaRPr lang="en-GB" dirty="0"/>
          </a:p>
          <a:p>
            <a:pPr algn="l"/>
            <a:r>
              <a:rPr lang="en-GB" dirty="0"/>
              <a:t>Reaching Communities - reached 2nd stage. Trying a </a:t>
            </a:r>
            <a:r>
              <a:rPr lang="en-GB" b="1" dirty="0"/>
              <a:t>mixed approach of grants, events and supporter schemes</a:t>
            </a:r>
            <a:r>
              <a:rPr lang="en-GB" dirty="0"/>
              <a:t>.</a:t>
            </a:r>
          </a:p>
          <a:p>
            <a:pPr algn="l"/>
            <a:endParaRPr lang="en-GB" dirty="0"/>
          </a:p>
          <a:p>
            <a:pPr algn="l"/>
            <a:endParaRPr dirty="0"/>
          </a:p>
        </p:txBody>
      </p:sp>
    </p:spTree>
    <p:extLst>
      <p:ext uri="{BB962C8B-B14F-4D97-AF65-F5344CB8AC3E}">
        <p14:creationId xmlns:p14="http://schemas.microsoft.com/office/powerpoint/2010/main" val="367311383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443"/>
        <p:cNvGrpSpPr/>
        <p:nvPr/>
      </p:nvGrpSpPr>
      <p:grpSpPr>
        <a:xfrm>
          <a:off x="0" y="0"/>
          <a:ext cx="0" cy="0"/>
          <a:chOff x="0" y="0"/>
          <a:chExt cx="0" cy="0"/>
        </a:xfrm>
      </p:grpSpPr>
      <p:sp>
        <p:nvSpPr>
          <p:cNvPr id="444" name="Google Shape;444;p14"/>
          <p:cNvSpPr txBox="1">
            <a:spLocks noGrp="1"/>
          </p:cNvSpPr>
          <p:nvPr>
            <p:ph type="body" idx="1"/>
          </p:nvPr>
        </p:nvSpPr>
        <p:spPr>
          <a:xfrm>
            <a:off x="4909459" y="2547717"/>
            <a:ext cx="6498772" cy="1762566"/>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2000"/>
              <a:buNone/>
            </a:pPr>
            <a:r>
              <a:rPr lang="en-US"/>
              <a:t>The Centre for Charity Effectiveness</a:t>
            </a:r>
            <a:endParaRPr/>
          </a:p>
          <a:p>
            <a:pPr marL="0" lvl="0" indent="0" algn="ctr" rtl="0">
              <a:lnSpc>
                <a:spcPct val="100000"/>
              </a:lnSpc>
              <a:spcBef>
                <a:spcPts val="0"/>
              </a:spcBef>
              <a:spcAft>
                <a:spcPts val="0"/>
              </a:spcAft>
              <a:buSzPts val="2000"/>
              <a:buNone/>
            </a:pPr>
            <a:r>
              <a:rPr lang="en-US"/>
              <a:t>Bayes Business School</a:t>
            </a:r>
            <a:endParaRPr/>
          </a:p>
          <a:p>
            <a:pPr marL="0" lvl="0" indent="0" algn="ctr" rtl="0">
              <a:lnSpc>
                <a:spcPct val="100000"/>
              </a:lnSpc>
              <a:spcBef>
                <a:spcPts val="0"/>
              </a:spcBef>
              <a:spcAft>
                <a:spcPts val="0"/>
              </a:spcAft>
              <a:buSzPts val="2000"/>
              <a:buNone/>
            </a:pPr>
            <a:r>
              <a:rPr lang="en-US"/>
              <a:t>(formerly Cass)</a:t>
            </a:r>
            <a:endParaRPr/>
          </a:p>
          <a:p>
            <a:pPr marL="0" lvl="0" indent="0" algn="ctr" rtl="0">
              <a:lnSpc>
                <a:spcPct val="100000"/>
              </a:lnSpc>
              <a:spcBef>
                <a:spcPts val="0"/>
              </a:spcBef>
              <a:spcAft>
                <a:spcPts val="0"/>
              </a:spcAft>
              <a:buSzPts val="2000"/>
              <a:buNone/>
            </a:pPr>
            <a:r>
              <a:rPr lang="en-US"/>
              <a:t>106 Bunhill Row</a:t>
            </a:r>
            <a:endParaRPr/>
          </a:p>
          <a:p>
            <a:pPr marL="0" lvl="0" indent="0" algn="ctr" rtl="0">
              <a:lnSpc>
                <a:spcPct val="100000"/>
              </a:lnSpc>
              <a:spcBef>
                <a:spcPts val="0"/>
              </a:spcBef>
              <a:spcAft>
                <a:spcPts val="0"/>
              </a:spcAft>
              <a:buSzPts val="2000"/>
              <a:buNone/>
            </a:pPr>
            <a:r>
              <a:rPr lang="en-US"/>
              <a:t>London EC1Y 8TZ</a:t>
            </a:r>
            <a:endParaRPr/>
          </a:p>
          <a:p>
            <a:pPr marL="0" lvl="0" indent="0" algn="ctr" rtl="0">
              <a:lnSpc>
                <a:spcPct val="100000"/>
              </a:lnSpc>
              <a:spcBef>
                <a:spcPts val="0"/>
              </a:spcBef>
              <a:spcAft>
                <a:spcPts val="0"/>
              </a:spcAft>
              <a:buSzPts val="2000"/>
              <a:buNone/>
            </a:pPr>
            <a:r>
              <a:rPr lang="en-US"/>
              <a:t>Bayes.city.ac.uk/cce</a:t>
            </a:r>
            <a:endParaRPr/>
          </a:p>
          <a:p>
            <a:pPr marL="0" lvl="0" indent="0" algn="ctr" rtl="0">
              <a:lnSpc>
                <a:spcPct val="100000"/>
              </a:lnSpc>
              <a:spcBef>
                <a:spcPts val="0"/>
              </a:spcBef>
              <a:spcAft>
                <a:spcPts val="0"/>
              </a:spcAft>
              <a:buSzPts val="2000"/>
              <a:buNone/>
            </a:pPr>
            <a:r>
              <a:rPr lang="en-US"/>
              <a:t>@BayesCCE</a:t>
            </a:r>
            <a:endParaRPr/>
          </a:p>
        </p:txBody>
      </p:sp>
    </p:spTree>
  </p:cSld>
  <p:clrMapOvr>
    <a:masterClrMapping/>
  </p:clrMapOvr>
</p:sld>
</file>

<file path=ppt/theme/theme1.xml><?xml version="1.0" encoding="utf-8"?>
<a:theme xmlns:a="http://schemas.openxmlformats.org/drawingml/2006/main" name="Grey master final Unlocked">
  <a:themeElements>
    <a:clrScheme name="Custom 5">
      <a:dk1>
        <a:srgbClr val="000000"/>
      </a:dk1>
      <a:lt1>
        <a:srgbClr val="FFFFFF"/>
      </a:lt1>
      <a:dk2>
        <a:srgbClr val="999999"/>
      </a:dk2>
      <a:lt2>
        <a:srgbClr val="DCDCDC"/>
      </a:lt2>
      <a:accent1>
        <a:srgbClr val="006899"/>
      </a:accent1>
      <a:accent2>
        <a:srgbClr val="003366"/>
      </a:accent2>
      <a:accent3>
        <a:srgbClr val="FFFFFF"/>
      </a:accent3>
      <a:accent4>
        <a:srgbClr val="000000"/>
      </a:accent4>
      <a:accent5>
        <a:srgbClr val="CCCC00"/>
      </a:accent5>
      <a:accent6>
        <a:srgbClr val="394A59"/>
      </a:accent6>
      <a:hlink>
        <a:srgbClr val="CC6600"/>
      </a:hlink>
      <a:folHlink>
        <a:srgbClr val="993333"/>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3650</TotalTime>
  <Words>6955</Words>
  <Application>Microsoft Macintosh PowerPoint</Application>
  <PresentationFormat>Widescreen</PresentationFormat>
  <Paragraphs>732</Paragraphs>
  <Slides>74</Slides>
  <Notes>74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74</vt:i4>
      </vt:variant>
    </vt:vector>
  </HeadingPairs>
  <TitlesOfParts>
    <vt:vector size="78" baseType="lpstr">
      <vt:lpstr>Arial</vt:lpstr>
      <vt:lpstr>Merriweather Sans</vt:lpstr>
      <vt:lpstr>Times New Roman</vt:lpstr>
      <vt:lpstr>Grey master final Unlocked</vt:lpstr>
      <vt:lpstr>PowerPoint Presentation</vt:lpstr>
      <vt:lpstr>PowerPoint Presentation</vt:lpstr>
      <vt:lpstr>Welcome: Introduction</vt:lpstr>
      <vt:lpstr>Welcome: Agenda</vt:lpstr>
      <vt:lpstr>Welcome: Agenda</vt:lpstr>
      <vt:lpstr>Welcome: Introduction </vt:lpstr>
      <vt:lpstr>How to produce a Marketing and Communications plan which supports fundraising activity </vt:lpstr>
      <vt:lpstr>Your feedback in advance</vt:lpstr>
      <vt:lpstr>Questions ahead of todays session:</vt:lpstr>
      <vt:lpstr>Questions ahead of todays session:</vt:lpstr>
      <vt:lpstr>Questions ahead of todays session:</vt:lpstr>
      <vt:lpstr>Questions ahead of todays session:</vt:lpstr>
      <vt:lpstr>Recap of June 2022’s webinar - Using data, information and knowledge for growth and impact</vt:lpstr>
      <vt:lpstr>Recap of January 2023’s webinar - A new year, a new challenge - how to plan to thrive in tough times </vt:lpstr>
      <vt:lpstr>Marketing</vt:lpstr>
      <vt:lpstr>What is marketing</vt:lpstr>
      <vt:lpstr>Communications</vt:lpstr>
      <vt:lpstr>What is communications</vt:lpstr>
      <vt:lpstr>What constitutes a marketing and communications plan</vt:lpstr>
      <vt:lpstr>Marketing and Communications (and fundraising too)</vt:lpstr>
      <vt:lpstr>Here’s a planning framework that works for the whole business plan and/or the marketing and communications plan and/or the fundraising plan. </vt:lpstr>
      <vt:lpstr>SOSTAC Planning Framework</vt:lpstr>
      <vt:lpstr>Integration with fundraising </vt:lpstr>
      <vt:lpstr>SMART Objectives </vt:lpstr>
      <vt:lpstr>Gantt Chart</vt:lpstr>
      <vt:lpstr>Marketing and communications plan – the OKR Dashboard</vt:lpstr>
      <vt:lpstr>OKRs (Objectives, Key Results)</vt:lpstr>
      <vt:lpstr>OKRs Dashboard</vt:lpstr>
      <vt:lpstr>OKR Dashboard</vt:lpstr>
      <vt:lpstr>OKRs Dashboard</vt:lpstr>
      <vt:lpstr>Provide a framework for fundraising, marketing and comms plans</vt:lpstr>
      <vt:lpstr>Getting the messaging right: the Case for Support</vt:lpstr>
      <vt:lpstr>Case for Support</vt:lpstr>
      <vt:lpstr>Case for Support</vt:lpstr>
      <vt:lpstr>Audiences</vt:lpstr>
      <vt:lpstr>Segmentation</vt:lpstr>
      <vt:lpstr>Personas</vt:lpstr>
      <vt:lpstr>Segmentation</vt:lpstr>
      <vt:lpstr>Digital marketing</vt:lpstr>
      <vt:lpstr>Digital marketing</vt:lpstr>
      <vt:lpstr>Specific support for fundraising activity</vt:lpstr>
      <vt:lpstr>Providing marketing and communication support for event fundraising </vt:lpstr>
      <vt:lpstr>Providing marketing and communication support for corporate fundraising </vt:lpstr>
      <vt:lpstr>Providing marketing and communication support for legacy fundraising </vt:lpstr>
      <vt:lpstr>Did we cover all the issues and questions?</vt:lpstr>
      <vt:lpstr>Did we cover all the issues and questions?</vt:lpstr>
      <vt:lpstr>What are the differences when planning for charity?</vt:lpstr>
      <vt:lpstr>Marketing and Communications – differences in charity practice</vt:lpstr>
      <vt:lpstr>How to market to commissioners?</vt:lpstr>
      <vt:lpstr>How do we market ourselves to commissioners?  10 Actions.</vt:lpstr>
      <vt:lpstr>How do we market ourselves to commissioners?  10 Actions.</vt:lpstr>
      <vt:lpstr>How do we market ourselves to commissioners?  10 Actions.</vt:lpstr>
      <vt:lpstr>How do we build brand awareness?</vt:lpstr>
      <vt:lpstr>How do we build brand awareness?  11 Actions.</vt:lpstr>
      <vt:lpstr>How do we build brand awareness?  11 Actions.</vt:lpstr>
      <vt:lpstr>How do we implement the plan successfully with limited staff and financial resources?</vt:lpstr>
      <vt:lpstr>Working with limited resources</vt:lpstr>
      <vt:lpstr>How to market more effectively with the How to market more effectively with the limited resources we have. </vt:lpstr>
      <vt:lpstr>Market more effectively</vt:lpstr>
      <vt:lpstr>Effective tools </vt:lpstr>
      <vt:lpstr>Effective tools for marketing and communications</vt:lpstr>
      <vt:lpstr>Q &amp; A</vt:lpstr>
      <vt:lpstr>Follow-up</vt:lpstr>
      <vt:lpstr>PowerPoint Presentation</vt:lpstr>
      <vt:lpstr>Notes from January 2023: How has the current cost of living and post covid-19 recovery affected your charity?:</vt:lpstr>
      <vt:lpstr>Notes from January 2023: How has the current cost of living and post covid-19 recovery affected your charity?:</vt:lpstr>
      <vt:lpstr>What response and plans do you have to mitigate the cost of living and post covid-19 recovery negative effects?:</vt:lpstr>
      <vt:lpstr>What response and plans do you have to mitigate the cost of living and post covid-19 recovery negative effects?:</vt:lpstr>
      <vt:lpstr>How confident are you that your current plans will ensure that your organisation continues to 'survive and thrive'?:</vt:lpstr>
      <vt:lpstr>What do you perceive are your key challenges?</vt:lpstr>
      <vt:lpstr>What do you perceive are your key challenges?</vt:lpstr>
      <vt:lpstr>What do you perceive are your key opportunities?</vt:lpstr>
      <vt:lpstr>What do you perceive are your key opportunities?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Sansom, Amy</dc:creator>
  <cp:lastModifiedBy>Stephen Thorn</cp:lastModifiedBy>
  <cp:revision>12</cp:revision>
  <dcterms:created xsi:type="dcterms:W3CDTF">2021-09-15T08:47:05Z</dcterms:created>
  <dcterms:modified xsi:type="dcterms:W3CDTF">2023-06-13T08:10:52Z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06c24981-b6df-48f8-949b-0896357b9b03_Enabled">
    <vt:lpwstr>true</vt:lpwstr>
  </property>
  <property fmtid="{D5CDD505-2E9C-101B-9397-08002B2CF9AE}" pid="3" name="MSIP_Label_06c24981-b6df-48f8-949b-0896357b9b03_SetDate">
    <vt:lpwstr>2021-06-15T14:49:26Z</vt:lpwstr>
  </property>
  <property fmtid="{D5CDD505-2E9C-101B-9397-08002B2CF9AE}" pid="4" name="MSIP_Label_06c24981-b6df-48f8-949b-0896357b9b03_Method">
    <vt:lpwstr>Privileged</vt:lpwstr>
  </property>
  <property fmtid="{D5CDD505-2E9C-101B-9397-08002B2CF9AE}" pid="5" name="MSIP_Label_06c24981-b6df-48f8-949b-0896357b9b03_Name">
    <vt:lpwstr>Official</vt:lpwstr>
  </property>
  <property fmtid="{D5CDD505-2E9C-101B-9397-08002B2CF9AE}" pid="6" name="MSIP_Label_06c24981-b6df-48f8-949b-0896357b9b03_SiteId">
    <vt:lpwstr>dd615949-5bd0-4da0-ac52-28ef8d336373</vt:lpwstr>
  </property>
  <property fmtid="{D5CDD505-2E9C-101B-9397-08002B2CF9AE}" pid="7" name="MSIP_Label_06c24981-b6df-48f8-949b-0896357b9b03_ActionId">
    <vt:lpwstr>648e491b-9794-49ea-b447-4adeb8111375</vt:lpwstr>
  </property>
  <property fmtid="{D5CDD505-2E9C-101B-9397-08002B2CF9AE}" pid="8" name="MSIP_Label_06c24981-b6df-48f8-949b-0896357b9b03_ContentBits">
    <vt:lpwstr>0</vt:lpwstr>
  </property>
</Properties>
</file>