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embeddedFontLst>
    <p:embeddedFont>
      <p:font typeface="Trebuchet MS" panose="020B0603020202020204" pitchFamily="34" charset="0"/>
      <p:regular r:id="rId22"/>
      <p:bold r:id="rId23"/>
      <p:italic r:id="rId24"/>
      <p:boldItalic r:id="rId25"/>
    </p:embeddedFont>
    <p:embeddedFont>
      <p:font typeface="Calibri" panose="020F0502020204030204" pitchFamily="34" charset="0"/>
      <p:regular r:id="rId26"/>
      <p:bold r:id="rId27"/>
      <p:italic r:id="rId28"/>
      <p:boldItalic r:id="rId29"/>
    </p:embeddedFont>
    <p:embeddedFont>
      <p:font typeface="Proxima Nova" panose="020B060402020202020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4" roundtripDataSignature="AMtx7mg41fmEEZacSFU2lqbMKAvOYq2kO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4"/>
    <p:restoredTop sz="94643"/>
  </p:normalViewPr>
  <p:slideViewPr>
    <p:cSldViewPr snapToGrid="0" snapToObjects="1">
      <p:cViewPr varScale="1">
        <p:scale>
          <a:sx n="65" d="100"/>
          <a:sy n="65" d="100"/>
        </p:scale>
        <p:origin x="70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21" Type="http://schemas.openxmlformats.org/officeDocument/2006/relationships/notesMaster" Target="notesMasters/notesMaster1.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 name="Google Shape;6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216c53d436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 name="Google Shape;68;g216c53d4362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 name="Google Shape;69;g216c53d4362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1700ca4cfd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 name="Google Shape;76;g21700ca4cfd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Importance of voices of PWLD underlined be external interviews</a:t>
            </a:r>
            <a:endParaRPr/>
          </a:p>
        </p:txBody>
      </p:sp>
      <p:sp>
        <p:nvSpPr>
          <p:cNvPr id="77" name="Google Shape;77;g21700ca4cfd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432b8585fb_0_2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g2432b8585fb_0_2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g2432b8585fb_0_2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432b8585f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2432b8585f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7" name="Google Shape;97;g2432b8585f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432b8585fb_0_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Used images as imp the ideas can frame range of stories </a:t>
            </a:r>
            <a:endParaRPr/>
          </a:p>
        </p:txBody>
      </p:sp>
      <p:sp>
        <p:nvSpPr>
          <p:cNvPr id="109" name="Google Shape;109;g2432b8585fb_0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432b8585fb_0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g2432b8585fb_0_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GB"/>
              <a:t>Stigma</a:t>
            </a:r>
            <a:endParaRPr/>
          </a:p>
          <a:p>
            <a:pPr marL="457200" lvl="0" indent="-317500" algn="l" rtl="0">
              <a:lnSpc>
                <a:spcPct val="100000"/>
              </a:lnSpc>
              <a:spcBef>
                <a:spcPts val="0"/>
              </a:spcBef>
              <a:spcAft>
                <a:spcPts val="0"/>
              </a:spcAft>
              <a:buSzPts val="1400"/>
              <a:buChar char="-"/>
            </a:pPr>
            <a:r>
              <a:rPr lang="en-GB"/>
              <a:t>Employment</a:t>
            </a:r>
            <a:endParaRPr/>
          </a:p>
          <a:p>
            <a:pPr marL="457200" lvl="0" indent="-317500" algn="l" rtl="0">
              <a:lnSpc>
                <a:spcPct val="100000"/>
              </a:lnSpc>
              <a:spcBef>
                <a:spcPts val="0"/>
              </a:spcBef>
              <a:spcAft>
                <a:spcPts val="0"/>
              </a:spcAft>
              <a:buSzPts val="1400"/>
              <a:buChar char="-"/>
            </a:pPr>
            <a:r>
              <a:rPr lang="en-GB"/>
              <a:t>Education</a:t>
            </a:r>
            <a:endParaRPr/>
          </a:p>
        </p:txBody>
      </p:sp>
      <p:sp>
        <p:nvSpPr>
          <p:cNvPr id="116" name="Google Shape;116;g2432b8585fb_0_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432b8585fb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g2432b8585fb_0_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GB" sz="1100" b="1">
                <a:highlight>
                  <a:srgbClr val="FFFFFF"/>
                </a:highlight>
                <a:latin typeface="Arial"/>
                <a:ea typeface="Arial"/>
                <a:cs typeface="Arial"/>
                <a:sym typeface="Arial"/>
              </a:rPr>
              <a:t>Don't hold us back: Fundraising / specific campaign framing</a:t>
            </a:r>
            <a:endParaRPr sz="1100" b="1">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100" b="1">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Char char="●"/>
            </a:pPr>
            <a:r>
              <a:rPr lang="en-GB" sz="1100">
                <a:highlight>
                  <a:srgbClr val="FFFFFF"/>
                </a:highlight>
                <a:latin typeface="Arial"/>
                <a:ea typeface="Arial"/>
                <a:cs typeface="Arial"/>
                <a:sym typeface="Arial"/>
              </a:rPr>
              <a:t>Homes not hospitals: We should not be locked up against our wishes in secure units. We should be free - and supported - to live in the community in our own safe homes.</a:t>
            </a:r>
            <a:endParaRPr sz="1100">
              <a:highlight>
                <a:srgbClr val="FFFFFF"/>
              </a:highlight>
              <a:latin typeface="Arial"/>
              <a:ea typeface="Arial"/>
              <a:cs typeface="Arial"/>
              <a:sym typeface="Arial"/>
            </a:endParaRPr>
          </a:p>
          <a:p>
            <a:pPr marL="457200" lvl="0" indent="0" algn="l" rtl="0">
              <a:lnSpc>
                <a:spcPct val="115000"/>
              </a:lnSpc>
              <a:spcBef>
                <a:spcPts val="0"/>
              </a:spcBef>
              <a:spcAft>
                <a:spcPts val="0"/>
              </a:spcAft>
              <a:buSzPts val="1400"/>
              <a:buNone/>
            </a:pPr>
            <a:endParaRPr sz="1100">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Char char="●"/>
            </a:pPr>
            <a:r>
              <a:rPr lang="en-GB" sz="1100">
                <a:highlight>
                  <a:srgbClr val="FFFFFF"/>
                </a:highlight>
                <a:latin typeface="Arial"/>
                <a:ea typeface="Arial"/>
                <a:cs typeface="Arial"/>
                <a:sym typeface="Arial"/>
              </a:rPr>
              <a:t>Health care: We want to live our best lives in the best possible health. But the health system isn't making this easy. Too often, our needs are overlooked and our wishes - and the very best care - are denied us.</a:t>
            </a:r>
            <a:endParaRPr sz="1100">
              <a:highlight>
                <a:srgbClr val="FFFFFF"/>
              </a:highlight>
              <a:latin typeface="Arial"/>
              <a:ea typeface="Arial"/>
              <a:cs typeface="Arial"/>
              <a:sym typeface="Arial"/>
            </a:endParaRPr>
          </a:p>
          <a:p>
            <a:pPr marL="457200" lvl="0" indent="0" algn="l" rtl="0">
              <a:lnSpc>
                <a:spcPct val="115000"/>
              </a:lnSpc>
              <a:spcBef>
                <a:spcPts val="0"/>
              </a:spcBef>
              <a:spcAft>
                <a:spcPts val="0"/>
              </a:spcAft>
              <a:buSzPts val="1400"/>
              <a:buNone/>
            </a:pPr>
            <a:endParaRPr sz="1100">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Font typeface="Arial"/>
              <a:buChar char="●"/>
            </a:pPr>
            <a:r>
              <a:rPr lang="en-GB" sz="1100">
                <a:highlight>
                  <a:srgbClr val="FFFFFF"/>
                </a:highlight>
                <a:latin typeface="Arial"/>
                <a:ea typeface="Arial"/>
                <a:cs typeface="Arial"/>
                <a:sym typeface="Arial"/>
              </a:rPr>
              <a:t>Social care: </a:t>
            </a:r>
            <a:endParaRPr sz="1100">
              <a:highlight>
                <a:srgbClr val="FFFFFF"/>
              </a:highlight>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126" name="Google Shape;126;g2432b8585fb_0_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45c2ecd569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g245c2ecd569_0_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GB" sz="1100" b="1">
                <a:highlight>
                  <a:srgbClr val="FFFFFF"/>
                </a:highlight>
                <a:latin typeface="Arial"/>
                <a:ea typeface="Arial"/>
                <a:cs typeface="Arial"/>
                <a:sym typeface="Arial"/>
              </a:rPr>
              <a:t>Don't hold us back: Fundraising / specific campaign framing</a:t>
            </a:r>
            <a:endParaRPr sz="1100" b="1">
              <a:highlight>
                <a:srgbClr val="FFFFFF"/>
              </a:highlight>
              <a:latin typeface="Arial"/>
              <a:ea typeface="Arial"/>
              <a:cs typeface="Arial"/>
              <a:sym typeface="Arial"/>
            </a:endParaRPr>
          </a:p>
          <a:p>
            <a:pPr marL="0" lvl="0" indent="0" algn="l" rtl="0">
              <a:lnSpc>
                <a:spcPct val="100000"/>
              </a:lnSpc>
              <a:spcBef>
                <a:spcPts val="0"/>
              </a:spcBef>
              <a:spcAft>
                <a:spcPts val="0"/>
              </a:spcAft>
              <a:buSzPts val="1100"/>
              <a:buNone/>
            </a:pPr>
            <a:endParaRPr sz="1100" b="1">
              <a:highlight>
                <a:srgbClr val="FFFFFF"/>
              </a:highlight>
              <a:latin typeface="Arial"/>
              <a:ea typeface="Arial"/>
              <a:cs typeface="Arial"/>
              <a:sym typeface="Arial"/>
            </a:endParaRPr>
          </a:p>
          <a:p>
            <a:pPr marL="0" lvl="0" indent="0" algn="l" rtl="0">
              <a:lnSpc>
                <a:spcPct val="115000"/>
              </a:lnSpc>
              <a:spcBef>
                <a:spcPts val="0"/>
              </a:spcBef>
              <a:spcAft>
                <a:spcPts val="0"/>
              </a:spcAft>
              <a:buSzPts val="1100"/>
              <a:buNone/>
            </a:pPr>
            <a:r>
              <a:rPr lang="en-GB" sz="1800">
                <a:latin typeface="Proxima Nova"/>
                <a:ea typeface="Proxima Nova"/>
                <a:cs typeface="Proxima Nova"/>
                <a:sym typeface="Proxima Nova"/>
              </a:rPr>
              <a:t>Don’t hold us back by locking us up in secure units. We want/demand our own, safe homes in the heart of the community, where we can be free and show our true potential to the world. It’s not too much to expect.</a:t>
            </a:r>
            <a:endParaRPr sz="1800">
              <a:latin typeface="Proxima Nova"/>
              <a:ea typeface="Proxima Nova"/>
              <a:cs typeface="Proxima Nova"/>
              <a:sym typeface="Proxima Nova"/>
            </a:endParaRPr>
          </a:p>
          <a:p>
            <a:pPr marL="0" lvl="0" indent="0" algn="l" rtl="0">
              <a:lnSpc>
                <a:spcPct val="115000"/>
              </a:lnSpc>
              <a:spcBef>
                <a:spcPts val="0"/>
              </a:spcBef>
              <a:spcAft>
                <a:spcPts val="0"/>
              </a:spcAft>
              <a:buSzPts val="1100"/>
              <a:buNone/>
            </a:pPr>
            <a:endParaRPr sz="1800">
              <a:latin typeface="Proxima Nova"/>
              <a:ea typeface="Proxima Nova"/>
              <a:cs typeface="Proxima Nova"/>
              <a:sym typeface="Proxima Nova"/>
            </a:endParaRPr>
          </a:p>
          <a:p>
            <a:pPr marL="0" lvl="0" indent="0" algn="l" rtl="0">
              <a:lnSpc>
                <a:spcPct val="115000"/>
              </a:lnSpc>
              <a:spcBef>
                <a:spcPts val="0"/>
              </a:spcBef>
              <a:spcAft>
                <a:spcPts val="0"/>
              </a:spcAft>
              <a:buSzPts val="1100"/>
              <a:buNone/>
            </a:pPr>
            <a:endParaRPr sz="1800">
              <a:latin typeface="Proxima Nova"/>
              <a:ea typeface="Proxima Nova"/>
              <a:cs typeface="Proxima Nova"/>
              <a:sym typeface="Proxima Nova"/>
            </a:endParaRPr>
          </a:p>
          <a:p>
            <a:pPr marL="0" lvl="0" indent="0" algn="l" rtl="0">
              <a:lnSpc>
                <a:spcPct val="115000"/>
              </a:lnSpc>
              <a:spcBef>
                <a:spcPts val="0"/>
              </a:spcBef>
              <a:spcAft>
                <a:spcPts val="0"/>
              </a:spcAft>
              <a:buSzPts val="1100"/>
              <a:buNone/>
            </a:pPr>
            <a:r>
              <a:rPr lang="en-GB" sz="1800">
                <a:latin typeface="Proxima Nova"/>
                <a:ea typeface="Proxima Nova"/>
                <a:cs typeface="Proxima Nova"/>
                <a:sym typeface="Proxima Nova"/>
              </a:rPr>
              <a:t>Don’t hold us back by forcing us to fight for fair, humane healthcare. We want/demand doctors who recognise who we are and what will help us thrive, instead of ignoring our wishes. It’s not too much to expect.</a:t>
            </a:r>
            <a:endParaRPr sz="1800">
              <a:latin typeface="Proxima Nova"/>
              <a:ea typeface="Proxima Nova"/>
              <a:cs typeface="Proxima Nova"/>
              <a:sym typeface="Proxima Nova"/>
            </a:endParaRPr>
          </a:p>
          <a:p>
            <a:pPr marL="0" lvl="0" indent="0" algn="l" rtl="0">
              <a:lnSpc>
                <a:spcPct val="100000"/>
              </a:lnSpc>
              <a:spcBef>
                <a:spcPts val="0"/>
              </a:spcBef>
              <a:spcAft>
                <a:spcPts val="0"/>
              </a:spcAft>
              <a:buSzPts val="1100"/>
              <a:buNone/>
            </a:pPr>
            <a:endParaRPr sz="1100" b="1">
              <a:highlight>
                <a:srgbClr val="FFFFFF"/>
              </a:highlight>
              <a:latin typeface="Arial"/>
              <a:ea typeface="Arial"/>
              <a:cs typeface="Arial"/>
              <a:sym typeface="Arial"/>
            </a:endParaRPr>
          </a:p>
          <a:p>
            <a:pPr marL="0" lvl="0" indent="0" algn="l" rtl="0">
              <a:lnSpc>
                <a:spcPct val="100000"/>
              </a:lnSpc>
              <a:spcBef>
                <a:spcPts val="0"/>
              </a:spcBef>
              <a:spcAft>
                <a:spcPts val="0"/>
              </a:spcAft>
              <a:buSzPts val="1100"/>
              <a:buNone/>
            </a:pPr>
            <a:endParaRPr sz="1100" b="1">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Char char="●"/>
            </a:pPr>
            <a:r>
              <a:rPr lang="en-GB" sz="1100">
                <a:highlight>
                  <a:srgbClr val="FFFFFF"/>
                </a:highlight>
                <a:latin typeface="Arial"/>
                <a:ea typeface="Arial"/>
                <a:cs typeface="Arial"/>
                <a:sym typeface="Arial"/>
              </a:rPr>
              <a:t>Homes not hospitals: We should not be locked up against our wishes in secure units. We should be free - and supported - to live in our own safe homes.</a:t>
            </a:r>
            <a:endParaRPr sz="1100">
              <a:highlight>
                <a:srgbClr val="FFFFFF"/>
              </a:highlight>
              <a:latin typeface="Arial"/>
              <a:ea typeface="Arial"/>
              <a:cs typeface="Arial"/>
              <a:sym typeface="Arial"/>
            </a:endParaRPr>
          </a:p>
          <a:p>
            <a:pPr marL="457200" lvl="0" indent="0" algn="l" rtl="0">
              <a:lnSpc>
                <a:spcPct val="115000"/>
              </a:lnSpc>
              <a:spcBef>
                <a:spcPts val="0"/>
              </a:spcBef>
              <a:spcAft>
                <a:spcPts val="0"/>
              </a:spcAft>
              <a:buSzPts val="1400"/>
              <a:buNone/>
            </a:pPr>
            <a:endParaRPr sz="1100">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Char char="●"/>
            </a:pPr>
            <a:r>
              <a:rPr lang="en-GB" sz="1100">
                <a:highlight>
                  <a:srgbClr val="FFFFFF"/>
                </a:highlight>
                <a:latin typeface="Arial"/>
                <a:ea typeface="Arial"/>
                <a:cs typeface="Arial"/>
                <a:sym typeface="Arial"/>
              </a:rPr>
              <a:t>Health care: We want to live our best lives in the best possible health. But the health system isn't making this easy. Too often, our needs are overlooked and our wishes - and the very best care - are denied us.</a:t>
            </a:r>
            <a:endParaRPr sz="1100">
              <a:highlight>
                <a:srgbClr val="FFFFFF"/>
              </a:highlight>
              <a:latin typeface="Arial"/>
              <a:ea typeface="Arial"/>
              <a:cs typeface="Arial"/>
              <a:sym typeface="Arial"/>
            </a:endParaRPr>
          </a:p>
          <a:p>
            <a:pPr marL="457200" lvl="0" indent="0" algn="l" rtl="0">
              <a:lnSpc>
                <a:spcPct val="115000"/>
              </a:lnSpc>
              <a:spcBef>
                <a:spcPts val="0"/>
              </a:spcBef>
              <a:spcAft>
                <a:spcPts val="0"/>
              </a:spcAft>
              <a:buSzPts val="1400"/>
              <a:buNone/>
            </a:pPr>
            <a:endParaRPr sz="1100">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Font typeface="Arial"/>
              <a:buChar char="●"/>
            </a:pPr>
            <a:r>
              <a:rPr lang="en-GB" sz="1100">
                <a:highlight>
                  <a:srgbClr val="FFFFFF"/>
                </a:highlight>
                <a:latin typeface="Arial"/>
                <a:ea typeface="Arial"/>
                <a:cs typeface="Arial"/>
                <a:sym typeface="Arial"/>
              </a:rPr>
              <a:t>Social care: </a:t>
            </a:r>
            <a:endParaRPr sz="1100">
              <a:highlight>
                <a:srgbClr val="FFFFFF"/>
              </a:highlight>
              <a:latin typeface="Arial"/>
              <a:ea typeface="Arial"/>
              <a:cs typeface="Arial"/>
              <a:sym typeface="Arial"/>
            </a:endParaRPr>
          </a:p>
          <a:p>
            <a:pPr marL="0" lvl="0" indent="0" algn="l" rtl="0">
              <a:lnSpc>
                <a:spcPct val="100000"/>
              </a:lnSpc>
              <a:spcBef>
                <a:spcPts val="0"/>
              </a:spcBef>
              <a:spcAft>
                <a:spcPts val="0"/>
              </a:spcAft>
              <a:buSzPts val="1400"/>
              <a:buNone/>
            </a:pPr>
            <a:r>
              <a:rPr lang="en-GB"/>
              <a:t/>
            </a:r>
            <a:br>
              <a:rPr lang="en-GB"/>
            </a:br>
            <a:r>
              <a:rPr lang="en-GB"/>
              <a:t/>
            </a:r>
            <a:br>
              <a:rPr lang="en-GB"/>
            </a:br>
            <a:r>
              <a:rPr lang="en-GB" sz="1100"/>
              <a:t>Every one of us locked up against our will in secure units is held back every day. There are xx,xxx of us in secure units in the UK – which should be a national scandal. People with a learning disability should be free – and supported – to live in our own safe homes.</a:t>
            </a:r>
            <a:endParaRPr sz="1100"/>
          </a:p>
          <a:p>
            <a:pPr marL="0" lvl="0" indent="0" algn="l" rtl="0">
              <a:lnSpc>
                <a:spcPct val="100000"/>
              </a:lnSpc>
              <a:spcBef>
                <a:spcPts val="0"/>
              </a:spcBef>
              <a:spcAft>
                <a:spcPts val="0"/>
              </a:spcAft>
              <a:buSzPts val="1400"/>
              <a:buNone/>
            </a:pPr>
            <a:endParaRPr sz="1100"/>
          </a:p>
          <a:p>
            <a:pPr marL="596900" lvl="0" indent="0" algn="l" rtl="0">
              <a:lnSpc>
                <a:spcPct val="115000"/>
              </a:lnSpc>
              <a:spcBef>
                <a:spcPts val="0"/>
              </a:spcBef>
              <a:spcAft>
                <a:spcPts val="0"/>
              </a:spcAft>
              <a:buClr>
                <a:schemeClr val="dk1"/>
              </a:buClr>
              <a:buSzPts val="1100"/>
              <a:buFont typeface="Arial"/>
              <a:buNone/>
            </a:pPr>
            <a:r>
              <a:rPr lang="en-GB" sz="1100"/>
              <a:t/>
            </a:r>
            <a:br>
              <a:rPr lang="en-GB" sz="1100"/>
            </a:br>
            <a:r>
              <a:rPr lang="en-GB" sz="1100"/>
              <a:t>The health system holds people with a learning disability back every day. It overlooks us. It ignores us. It denies us the treatments we need – and people die needlessly as a result. We deserve – and demand – the very best care. Starting now.</a:t>
            </a:r>
            <a:endParaRPr sz="1100"/>
          </a:p>
          <a:p>
            <a:pPr marL="0" lvl="0" indent="0" algn="l" rtl="0">
              <a:lnSpc>
                <a:spcPct val="100000"/>
              </a:lnSpc>
              <a:spcBef>
                <a:spcPts val="0"/>
              </a:spcBef>
              <a:spcAft>
                <a:spcPts val="0"/>
              </a:spcAft>
              <a:buSzPts val="1400"/>
              <a:buNone/>
            </a:pPr>
            <a:endParaRPr/>
          </a:p>
        </p:txBody>
      </p:sp>
      <p:sp>
        <p:nvSpPr>
          <p:cNvPr id="132" name="Google Shape;132;g245c2ecd569_0_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432b8585fb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g2432b8585fb_0_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8" name="Google Shape;138;g2432b8585fb_0_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432b8585fb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g2432b8585fb_0_1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150">
              <a:solidFill>
                <a:srgbClr val="242424"/>
              </a:solidFill>
              <a:latin typeface="Arial"/>
              <a:ea typeface="Arial"/>
              <a:cs typeface="Arial"/>
              <a:sym typeface="Arial"/>
            </a:endParaRPr>
          </a:p>
        </p:txBody>
      </p:sp>
      <p:sp>
        <p:nvSpPr>
          <p:cNvPr id="148" name="Google Shape;148;g2432b8585fb_0_1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245c2ecd569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g245c2ecd569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r>
              <a:rPr lang="en-GB" sz="1100" b="1">
                <a:highlight>
                  <a:srgbClr val="FFFFFF"/>
                </a:highlight>
                <a:latin typeface="Arial"/>
                <a:ea typeface="Arial"/>
                <a:cs typeface="Arial"/>
                <a:sym typeface="Arial"/>
              </a:rPr>
              <a:t>Whole and human: fundraising / specific campaign framing</a:t>
            </a:r>
            <a:endParaRPr sz="1100" b="1">
              <a:highlight>
                <a:srgbClr val="FFFFFF"/>
              </a:highlight>
              <a:latin typeface="Arial"/>
              <a:ea typeface="Arial"/>
              <a:cs typeface="Arial"/>
              <a:sym typeface="Arial"/>
            </a:endParaRPr>
          </a:p>
          <a:p>
            <a:pPr marL="0" lvl="0" indent="0" algn="l" rtl="0">
              <a:lnSpc>
                <a:spcPct val="115000"/>
              </a:lnSpc>
              <a:spcBef>
                <a:spcPts val="0"/>
              </a:spcBef>
              <a:spcAft>
                <a:spcPts val="0"/>
              </a:spcAft>
              <a:buSzPts val="1400"/>
              <a:buNone/>
            </a:pPr>
            <a:endParaRPr sz="1100">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Char char="●"/>
            </a:pPr>
            <a:r>
              <a:rPr lang="en-GB" sz="1100">
                <a:highlight>
                  <a:srgbClr val="FFFFFF"/>
                </a:highlight>
                <a:latin typeface="Arial"/>
                <a:ea typeface="Arial"/>
                <a:cs typeface="Arial"/>
                <a:sym typeface="Arial"/>
              </a:rPr>
              <a:t>Homes not hospitals: It is scandalous that people with a learning disability are being locked away in secure units. Their freedoms and wishes denied. This treatment is undignified. It’s inhumane. It has to stop.</a:t>
            </a:r>
            <a:endParaRPr sz="1100">
              <a:highlight>
                <a:srgbClr val="FFFFFF"/>
              </a:highlight>
              <a:latin typeface="Arial"/>
              <a:ea typeface="Arial"/>
              <a:cs typeface="Arial"/>
              <a:sym typeface="Arial"/>
            </a:endParaRPr>
          </a:p>
          <a:p>
            <a:pPr marL="457200" lvl="0" indent="0" algn="l" rtl="0">
              <a:lnSpc>
                <a:spcPct val="115000"/>
              </a:lnSpc>
              <a:spcBef>
                <a:spcPts val="0"/>
              </a:spcBef>
              <a:spcAft>
                <a:spcPts val="0"/>
              </a:spcAft>
              <a:buSzPts val="1400"/>
              <a:buNone/>
            </a:pPr>
            <a:endParaRPr sz="1100">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Char char="●"/>
            </a:pPr>
            <a:r>
              <a:rPr lang="en-GB" sz="1100">
                <a:highlight>
                  <a:srgbClr val="FFFFFF"/>
                </a:highlight>
                <a:latin typeface="Arial"/>
                <a:ea typeface="Arial"/>
                <a:cs typeface="Arial"/>
                <a:sym typeface="Arial"/>
              </a:rPr>
              <a:t>Health: It is outrageous that people with a learning disability are not being given the same level of health care as others and some are dying needlessly. We’re no less worthy of the best possible treatments. We’re human too. We demand better.</a:t>
            </a:r>
            <a:endParaRPr sz="1100">
              <a:highlight>
                <a:srgbClr val="FFFFFF"/>
              </a:highlight>
              <a:latin typeface="Arial"/>
              <a:ea typeface="Arial"/>
              <a:cs typeface="Arial"/>
              <a:sym typeface="Arial"/>
            </a:endParaRPr>
          </a:p>
          <a:p>
            <a:pPr marL="0" lvl="0" indent="0" algn="l" rtl="0">
              <a:lnSpc>
                <a:spcPct val="115000"/>
              </a:lnSpc>
              <a:spcBef>
                <a:spcPts val="0"/>
              </a:spcBef>
              <a:spcAft>
                <a:spcPts val="0"/>
              </a:spcAft>
              <a:buSzPts val="1100"/>
              <a:buNone/>
            </a:pPr>
            <a:r>
              <a:rPr lang="en-GB" sz="1100">
                <a:highlight>
                  <a:srgbClr val="FFFFFF"/>
                </a:highlight>
                <a:latin typeface="Arial"/>
                <a:ea typeface="Arial"/>
                <a:cs typeface="Arial"/>
                <a:sym typeface="Arial"/>
              </a:rPr>
              <a:t/>
            </a:r>
            <a:br>
              <a:rPr lang="en-GB" sz="1100">
                <a:highlight>
                  <a:srgbClr val="FFFFFF"/>
                </a:highlight>
                <a:latin typeface="Arial"/>
                <a:ea typeface="Arial"/>
                <a:cs typeface="Arial"/>
                <a:sym typeface="Arial"/>
              </a:rPr>
            </a:br>
            <a:endParaRPr sz="1100">
              <a:highlight>
                <a:srgbClr val="FFFFFF"/>
              </a:highlight>
              <a:latin typeface="Arial"/>
              <a:ea typeface="Arial"/>
              <a:cs typeface="Arial"/>
              <a:sym typeface="Arial"/>
            </a:endParaRPr>
          </a:p>
          <a:p>
            <a:pPr marL="596900" lvl="0" indent="0" algn="l" rtl="0">
              <a:lnSpc>
                <a:spcPct val="115000"/>
              </a:lnSpc>
              <a:spcBef>
                <a:spcPts val="0"/>
              </a:spcBef>
              <a:spcAft>
                <a:spcPts val="0"/>
              </a:spcAft>
              <a:buClr>
                <a:schemeClr val="dk1"/>
              </a:buClr>
              <a:buSzPts val="1100"/>
              <a:buFont typeface="Arial"/>
              <a:buNone/>
            </a:pPr>
            <a:r>
              <a:rPr lang="en-GB" sz="1100">
                <a:highlight>
                  <a:srgbClr val="FFFFFF"/>
                </a:highlight>
              </a:rPr>
              <a:t>It’s inhumane to lock people with a learning disability away in secure units. That’s not how you treat anyone as whole or human. Our wishes are denied. Our dignity and freedoms are taken away. And it has to stop. We want to live and be supported in our own, safe homes. Starting now.</a:t>
            </a:r>
            <a:endParaRPr sz="1100">
              <a:highlight>
                <a:srgbClr val="FFFFFF"/>
              </a:highlight>
            </a:endParaRPr>
          </a:p>
          <a:p>
            <a:pPr marL="0" lvl="0" indent="0" algn="l" rtl="0">
              <a:lnSpc>
                <a:spcPct val="100000"/>
              </a:lnSpc>
              <a:spcBef>
                <a:spcPts val="0"/>
              </a:spcBef>
              <a:spcAft>
                <a:spcPts val="0"/>
              </a:spcAft>
              <a:buSzPts val="1400"/>
              <a:buNone/>
            </a:pPr>
            <a:r>
              <a:rPr lang="en-GB" sz="1150">
                <a:solidFill>
                  <a:srgbClr val="242424"/>
                </a:solidFill>
                <a:latin typeface="Arial"/>
                <a:ea typeface="Arial"/>
                <a:cs typeface="Arial"/>
                <a:sym typeface="Arial"/>
              </a:rPr>
              <a:t/>
            </a:r>
            <a:br>
              <a:rPr lang="en-GB" sz="1150">
                <a:solidFill>
                  <a:srgbClr val="242424"/>
                </a:solidFill>
                <a:latin typeface="Arial"/>
                <a:ea typeface="Arial"/>
                <a:cs typeface="Arial"/>
                <a:sym typeface="Arial"/>
              </a:rPr>
            </a:br>
            <a:r>
              <a:rPr lang="en-GB" sz="1100">
                <a:highlight>
                  <a:srgbClr val="FFFFFF"/>
                </a:highlight>
              </a:rPr>
              <a:t>No health system should treat anyone like they are worth less. But that’s exactly what our health system does to people with a learning disability. Instead of being treated as whole and human, we’re denied treatments. We’re overlooked. We’re treated like second-class citizens. And people die as a result. This has to stop. We’re human too. We no less worthy of the best possible treatments. The health system has to change.</a:t>
            </a:r>
            <a:endParaRPr sz="1100">
              <a:highlight>
                <a:srgbClr val="FFFFFF"/>
              </a:highlight>
            </a:endParaRPr>
          </a:p>
          <a:p>
            <a:pPr marL="0" lvl="0" indent="0" algn="l" rtl="0">
              <a:lnSpc>
                <a:spcPct val="100000"/>
              </a:lnSpc>
              <a:spcBef>
                <a:spcPts val="0"/>
              </a:spcBef>
              <a:spcAft>
                <a:spcPts val="0"/>
              </a:spcAft>
              <a:buSzPts val="1400"/>
              <a:buNone/>
            </a:pPr>
            <a:endParaRPr sz="1150">
              <a:solidFill>
                <a:srgbClr val="242424"/>
              </a:solidFill>
              <a:latin typeface="Arial"/>
              <a:ea typeface="Arial"/>
              <a:cs typeface="Arial"/>
              <a:sym typeface="Arial"/>
            </a:endParaRPr>
          </a:p>
        </p:txBody>
      </p:sp>
      <p:sp>
        <p:nvSpPr>
          <p:cNvPr id="154" name="Google Shape;154;g245c2ecd569_0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432b8585fb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g2432b8585fb_0_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Stigma</a:t>
            </a:r>
            <a:endParaRPr/>
          </a:p>
          <a:p>
            <a:pPr marL="0" lvl="0" indent="0" algn="l" rtl="0">
              <a:lnSpc>
                <a:spcPct val="100000"/>
              </a:lnSpc>
              <a:spcBef>
                <a:spcPts val="0"/>
              </a:spcBef>
              <a:spcAft>
                <a:spcPts val="0"/>
              </a:spcAft>
              <a:buSzPts val="1400"/>
              <a:buNone/>
            </a:pPr>
            <a:r>
              <a:rPr lang="en-GB"/>
              <a:t>Education</a:t>
            </a:r>
            <a:endParaRPr/>
          </a:p>
          <a:p>
            <a:pPr marL="0" lvl="0" indent="0" algn="l" rtl="0">
              <a:lnSpc>
                <a:spcPct val="100000"/>
              </a:lnSpc>
              <a:spcBef>
                <a:spcPts val="0"/>
              </a:spcBef>
              <a:spcAft>
                <a:spcPts val="0"/>
              </a:spcAft>
              <a:buSzPts val="1400"/>
              <a:buNone/>
            </a:pPr>
            <a:r>
              <a:rPr lang="en-GB"/>
              <a:t>Employment</a:t>
            </a:r>
            <a:endParaRPr/>
          </a:p>
        </p:txBody>
      </p:sp>
      <p:sp>
        <p:nvSpPr>
          <p:cNvPr id="160" name="Google Shape;160;g2432b8585fb_0_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432b8585fb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g2432b8585fb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GB" sz="1100" b="1">
                <a:highlight>
                  <a:srgbClr val="FFFFFF"/>
                </a:highlight>
                <a:latin typeface="Arial"/>
                <a:ea typeface="Arial"/>
                <a:cs typeface="Arial"/>
                <a:sym typeface="Arial"/>
              </a:rPr>
              <a:t>Do you see me? Fundraising / specific campaign framing</a:t>
            </a:r>
            <a:endParaRPr sz="1100" b="1">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100" b="1">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Char char="●"/>
            </a:pPr>
            <a:r>
              <a:rPr lang="en-GB" sz="1100">
                <a:highlight>
                  <a:srgbClr val="FFFFFF"/>
                </a:highlight>
                <a:latin typeface="Arial"/>
                <a:ea typeface="Arial"/>
                <a:cs typeface="Arial"/>
                <a:sym typeface="Arial"/>
              </a:rPr>
              <a:t>Homes not hospitals: We don’t want to be hidden and locked away in secure units. We want to live in our own safe homes. It is scandalous that even today, people with a learning disability are being treated so appallingly behind closed doors.</a:t>
            </a:r>
            <a:endParaRPr sz="1100">
              <a:highlight>
                <a:srgbClr val="FFFFFF"/>
              </a:highlight>
              <a:latin typeface="Arial"/>
              <a:ea typeface="Arial"/>
              <a:cs typeface="Arial"/>
              <a:sym typeface="Arial"/>
            </a:endParaRPr>
          </a:p>
          <a:p>
            <a:pPr marL="457200" lvl="0" indent="0" algn="l" rtl="0">
              <a:lnSpc>
                <a:spcPct val="115000"/>
              </a:lnSpc>
              <a:spcBef>
                <a:spcPts val="0"/>
              </a:spcBef>
              <a:spcAft>
                <a:spcPts val="0"/>
              </a:spcAft>
              <a:buSzPts val="1400"/>
              <a:buNone/>
            </a:pPr>
            <a:endParaRPr sz="1100">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Char char="●"/>
            </a:pPr>
            <a:r>
              <a:rPr lang="en-GB" sz="1100">
                <a:highlight>
                  <a:srgbClr val="FFFFFF"/>
                </a:highlight>
                <a:latin typeface="Arial"/>
                <a:ea typeface="Arial"/>
                <a:cs typeface="Arial"/>
                <a:sym typeface="Arial"/>
              </a:rPr>
              <a:t>Health: We don’t want to be overlooked and mistreated in hospitals. We want fair healthcare that recognises us and our needs and stops the avoidable deaths.</a:t>
            </a:r>
            <a:endParaRPr sz="1100">
              <a:highlight>
                <a:srgbClr val="FFFFFF"/>
              </a:highlight>
              <a:latin typeface="Arial"/>
              <a:ea typeface="Arial"/>
              <a:cs typeface="Arial"/>
              <a:sym typeface="Arial"/>
            </a:endParaRPr>
          </a:p>
          <a:p>
            <a:pPr marL="0" lvl="0" indent="0" algn="l" rtl="0">
              <a:lnSpc>
                <a:spcPct val="100000"/>
              </a:lnSpc>
              <a:spcBef>
                <a:spcPts val="0"/>
              </a:spcBef>
              <a:spcAft>
                <a:spcPts val="0"/>
              </a:spcAft>
              <a:buSzPts val="1400"/>
              <a:buNone/>
            </a:pPr>
            <a:endParaRPr sz="1150">
              <a:solidFill>
                <a:srgbClr val="242424"/>
              </a:solidFill>
              <a:latin typeface="Arial"/>
              <a:ea typeface="Arial"/>
              <a:cs typeface="Arial"/>
              <a:sym typeface="Arial"/>
            </a:endParaRPr>
          </a:p>
        </p:txBody>
      </p:sp>
      <p:sp>
        <p:nvSpPr>
          <p:cNvPr id="170" name="Google Shape;170;g2432b8585fb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45c2ecd569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245c2ecd569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GB" sz="1100" b="1">
                <a:highlight>
                  <a:srgbClr val="FFFFFF"/>
                </a:highlight>
                <a:latin typeface="Arial"/>
                <a:ea typeface="Arial"/>
                <a:cs typeface="Arial"/>
                <a:sym typeface="Arial"/>
              </a:rPr>
              <a:t>Do you see me? Fundraising / specific campaign framing</a:t>
            </a:r>
            <a:endParaRPr sz="1100" b="1">
              <a:highlight>
                <a:srgbClr val="FFFFFF"/>
              </a:highlight>
              <a:latin typeface="Arial"/>
              <a:ea typeface="Arial"/>
              <a:cs typeface="Arial"/>
              <a:sym typeface="Arial"/>
            </a:endParaRPr>
          </a:p>
          <a:p>
            <a:pPr marL="0" lvl="0" indent="0" algn="l" rtl="0">
              <a:lnSpc>
                <a:spcPct val="100000"/>
              </a:lnSpc>
              <a:spcBef>
                <a:spcPts val="0"/>
              </a:spcBef>
              <a:spcAft>
                <a:spcPts val="0"/>
              </a:spcAft>
              <a:buSzPts val="1100"/>
              <a:buNone/>
            </a:pPr>
            <a:endParaRPr sz="1100" b="1">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Char char="●"/>
            </a:pPr>
            <a:r>
              <a:rPr lang="en-GB" sz="1100">
                <a:highlight>
                  <a:srgbClr val="FFFFFF"/>
                </a:highlight>
                <a:latin typeface="Arial"/>
                <a:ea typeface="Arial"/>
                <a:cs typeface="Arial"/>
                <a:sym typeface="Arial"/>
              </a:rPr>
              <a:t>Homes not hospitals: We don’t want to be hidden and locked away in secure units. We want to live in our own safe homes. It is scandalous that even today, people with a learning disability are being treated so appallingly behind closed doors.</a:t>
            </a:r>
            <a:endParaRPr sz="1100">
              <a:highlight>
                <a:srgbClr val="FFFFFF"/>
              </a:highlight>
              <a:latin typeface="Arial"/>
              <a:ea typeface="Arial"/>
              <a:cs typeface="Arial"/>
              <a:sym typeface="Arial"/>
            </a:endParaRPr>
          </a:p>
          <a:p>
            <a:pPr marL="457200" lvl="0" indent="0" algn="l" rtl="0">
              <a:lnSpc>
                <a:spcPct val="115000"/>
              </a:lnSpc>
              <a:spcBef>
                <a:spcPts val="0"/>
              </a:spcBef>
              <a:spcAft>
                <a:spcPts val="0"/>
              </a:spcAft>
              <a:buSzPts val="1400"/>
              <a:buNone/>
            </a:pPr>
            <a:endParaRPr sz="1100">
              <a:highlight>
                <a:srgbClr val="FFFFFF"/>
              </a:highlight>
              <a:latin typeface="Arial"/>
              <a:ea typeface="Arial"/>
              <a:cs typeface="Arial"/>
              <a:sym typeface="Arial"/>
            </a:endParaRPr>
          </a:p>
          <a:p>
            <a:pPr marL="596900" lvl="0" indent="-298450" algn="l" rtl="0">
              <a:lnSpc>
                <a:spcPct val="115000"/>
              </a:lnSpc>
              <a:spcBef>
                <a:spcPts val="0"/>
              </a:spcBef>
              <a:spcAft>
                <a:spcPts val="0"/>
              </a:spcAft>
              <a:buClr>
                <a:schemeClr val="dk1"/>
              </a:buClr>
              <a:buSzPts val="1100"/>
              <a:buChar char="●"/>
            </a:pPr>
            <a:r>
              <a:rPr lang="en-GB" sz="1100">
                <a:highlight>
                  <a:srgbClr val="FFFFFF"/>
                </a:highlight>
                <a:latin typeface="Arial"/>
                <a:ea typeface="Arial"/>
                <a:cs typeface="Arial"/>
                <a:sym typeface="Arial"/>
              </a:rPr>
              <a:t>Health: We don’t want to be overlooked and mistreated in hospitals. We want fair healthcare that recognises us and our needs and equal treatment to stop the avoidable deaths.</a:t>
            </a:r>
            <a:endParaRPr sz="1100">
              <a:highlight>
                <a:srgbClr val="FFFFFF"/>
              </a:highlight>
              <a:latin typeface="Arial"/>
              <a:ea typeface="Arial"/>
              <a:cs typeface="Arial"/>
              <a:sym typeface="Arial"/>
            </a:endParaRPr>
          </a:p>
          <a:p>
            <a:pPr marL="0" lvl="0" indent="0" algn="l" rtl="0">
              <a:lnSpc>
                <a:spcPct val="100000"/>
              </a:lnSpc>
              <a:spcBef>
                <a:spcPts val="0"/>
              </a:spcBef>
              <a:spcAft>
                <a:spcPts val="0"/>
              </a:spcAft>
              <a:buSzPts val="1400"/>
              <a:buNone/>
            </a:pPr>
            <a:r>
              <a:rPr lang="en-GB" sz="1150">
                <a:solidFill>
                  <a:srgbClr val="242424"/>
                </a:solidFill>
                <a:latin typeface="Arial"/>
                <a:ea typeface="Arial"/>
                <a:cs typeface="Arial"/>
                <a:sym typeface="Arial"/>
              </a:rPr>
              <a:t/>
            </a:r>
            <a:br>
              <a:rPr lang="en-GB" sz="1150">
                <a:solidFill>
                  <a:srgbClr val="242424"/>
                </a:solidFill>
                <a:latin typeface="Arial"/>
                <a:ea typeface="Arial"/>
                <a:cs typeface="Arial"/>
                <a:sym typeface="Arial"/>
              </a:rPr>
            </a:br>
            <a:r>
              <a:rPr lang="en-GB" sz="1150">
                <a:solidFill>
                  <a:srgbClr val="242424"/>
                </a:solidFill>
                <a:latin typeface="Arial"/>
                <a:ea typeface="Arial"/>
                <a:cs typeface="Arial"/>
                <a:sym typeface="Arial"/>
              </a:rPr>
              <a:t/>
            </a:r>
            <a:br>
              <a:rPr lang="en-GB" sz="1150">
                <a:solidFill>
                  <a:srgbClr val="242424"/>
                </a:solidFill>
                <a:latin typeface="Arial"/>
                <a:ea typeface="Arial"/>
                <a:cs typeface="Arial"/>
                <a:sym typeface="Arial"/>
              </a:rPr>
            </a:br>
            <a:endParaRPr sz="1100">
              <a:highlight>
                <a:srgbClr val="FFFFFF"/>
              </a:highlight>
            </a:endParaRPr>
          </a:p>
          <a:p>
            <a:pPr marL="0" lvl="0" indent="0" algn="l" rtl="0">
              <a:lnSpc>
                <a:spcPct val="100000"/>
              </a:lnSpc>
              <a:spcBef>
                <a:spcPts val="0"/>
              </a:spcBef>
              <a:spcAft>
                <a:spcPts val="0"/>
              </a:spcAft>
              <a:buSzPts val="1400"/>
              <a:buNone/>
            </a:pPr>
            <a:endParaRPr sz="1100">
              <a:highlight>
                <a:srgbClr val="FFFFFF"/>
              </a:highlight>
            </a:endParaRPr>
          </a:p>
          <a:p>
            <a:pPr marL="596900" lvl="0" indent="0" algn="l" rtl="0">
              <a:lnSpc>
                <a:spcPct val="115000"/>
              </a:lnSpc>
              <a:spcBef>
                <a:spcPts val="0"/>
              </a:spcBef>
              <a:spcAft>
                <a:spcPts val="0"/>
              </a:spcAft>
              <a:buClr>
                <a:schemeClr val="dk1"/>
              </a:buClr>
              <a:buSzPts val="1100"/>
              <a:buFont typeface="Arial"/>
              <a:buNone/>
            </a:pPr>
            <a:r>
              <a:rPr lang="en-GB" sz="1100">
                <a:highlight>
                  <a:srgbClr val="FFFFFF"/>
                </a:highlight>
              </a:rPr>
              <a:t>How can our health system refuse to see us for who we really are? How can doctors deny us the best treatments? How can we be ignored and overlooked? How can people with a learning disability continue to die needlessly? We’ve been treated as invisible for too long. It’s time to see a better future. Right now. </a:t>
            </a:r>
            <a:endParaRPr sz="1100">
              <a:highlight>
                <a:srgbClr val="FFFFFF"/>
              </a:highlight>
            </a:endParaRPr>
          </a:p>
          <a:p>
            <a:pPr marL="0" lvl="0" indent="0" algn="l" rtl="0">
              <a:lnSpc>
                <a:spcPct val="100000"/>
              </a:lnSpc>
              <a:spcBef>
                <a:spcPts val="0"/>
              </a:spcBef>
              <a:spcAft>
                <a:spcPts val="0"/>
              </a:spcAft>
              <a:buSzPts val="1400"/>
              <a:buNone/>
            </a:pPr>
            <a:endParaRPr sz="1100">
              <a:highlight>
                <a:srgbClr val="FFFFFF"/>
              </a:highlight>
            </a:endParaRPr>
          </a:p>
        </p:txBody>
      </p:sp>
      <p:sp>
        <p:nvSpPr>
          <p:cNvPr id="176" name="Google Shape;176;g245c2ecd569_0_4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432b8585fb_0_15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g2432b8585fb_0_15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 name="Google Shape;182;g2432b8585fb_0_15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432b8585fb_0_2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6" name="Google Shape;196;g2432b8585fb_0_2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443d33674c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2443d33674c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First - Paul (client) feedback on 3 options</a:t>
            </a:r>
            <a:endParaRPr/>
          </a:p>
          <a:p>
            <a:pPr marL="0" lvl="0" indent="0" algn="l" rtl="0">
              <a:lnSpc>
                <a:spcPct val="106999"/>
              </a:lnSpc>
              <a:spcBef>
                <a:spcPts val="0"/>
              </a:spcBef>
              <a:spcAft>
                <a:spcPts val="0"/>
              </a:spcAft>
              <a:buClr>
                <a:schemeClr val="dk1"/>
              </a:buClr>
              <a:buSzPts val="1100"/>
              <a:buFont typeface="Arial"/>
              <a:buNone/>
            </a:pPr>
            <a:endParaRPr sz="1100"/>
          </a:p>
          <a:p>
            <a:pPr marL="0" lvl="0" indent="0" algn="l" rtl="0">
              <a:lnSpc>
                <a:spcPct val="100000"/>
              </a:lnSpc>
              <a:spcBef>
                <a:spcPts val="800"/>
              </a:spcBef>
              <a:spcAft>
                <a:spcPts val="0"/>
              </a:spcAft>
              <a:buSzPts val="1400"/>
              <a:buNone/>
            </a:pPr>
            <a:endParaRPr/>
          </a:p>
        </p:txBody>
      </p:sp>
      <p:sp>
        <p:nvSpPr>
          <p:cNvPr id="204" name="Google Shape;204;g2443d33674c_0_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432b8585fb_0_1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g2432b8585fb_0_1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First - Paul (client) feedback on 3 options</a:t>
            </a:r>
            <a:endParaRPr/>
          </a:p>
        </p:txBody>
      </p:sp>
      <p:sp>
        <p:nvSpPr>
          <p:cNvPr id="213" name="Google Shape;213;g2432b8585fb_0_1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GB"/>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cxnSp>
        <p:nvCxnSpPr>
          <p:cNvPr id="14" name="Google Shape;14;g21700ca4cfd_0_84"/>
          <p:cNvCxnSpPr/>
          <p:nvPr/>
        </p:nvCxnSpPr>
        <p:spPr>
          <a:xfrm>
            <a:off x="0" y="3997533"/>
            <a:ext cx="12192000" cy="0"/>
          </a:xfrm>
          <a:prstGeom prst="straightConnector1">
            <a:avLst/>
          </a:prstGeom>
          <a:noFill/>
          <a:ln w="19050" cap="flat" cmpd="sng">
            <a:solidFill>
              <a:schemeClr val="lt2"/>
            </a:solidFill>
            <a:prstDash val="solid"/>
            <a:round/>
            <a:headEnd type="none" w="sm" len="sm"/>
            <a:tailEnd type="none" w="sm" len="sm"/>
          </a:ln>
        </p:spPr>
      </p:cxnSp>
      <p:sp>
        <p:nvSpPr>
          <p:cNvPr id="15" name="Google Shape;15;g21700ca4cfd_0_84"/>
          <p:cNvSpPr txBox="1">
            <a:spLocks noGrp="1"/>
          </p:cNvSpPr>
          <p:nvPr>
            <p:ph type="ctrTitle"/>
          </p:nvPr>
        </p:nvSpPr>
        <p:spPr>
          <a:xfrm>
            <a:off x="680600" y="1676400"/>
            <a:ext cx="10830900" cy="21180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Clr>
                <a:schemeClr val="lt1"/>
              </a:buClr>
              <a:buSzPts val="6400"/>
              <a:buNone/>
              <a:defRPr sz="6400">
                <a:solidFill>
                  <a:schemeClr val="lt1"/>
                </a:solidFill>
              </a:defRPr>
            </a:lvl1pPr>
            <a:lvl2pPr lvl="1" algn="l">
              <a:lnSpc>
                <a:spcPct val="100000"/>
              </a:lnSpc>
              <a:spcBef>
                <a:spcPts val="0"/>
              </a:spcBef>
              <a:spcAft>
                <a:spcPts val="0"/>
              </a:spcAft>
              <a:buClr>
                <a:schemeClr val="lt1"/>
              </a:buClr>
              <a:buSzPts val="6400"/>
              <a:buNone/>
              <a:defRPr sz="6400">
                <a:solidFill>
                  <a:schemeClr val="lt1"/>
                </a:solidFill>
              </a:defRPr>
            </a:lvl2pPr>
            <a:lvl3pPr lvl="2" algn="l">
              <a:lnSpc>
                <a:spcPct val="100000"/>
              </a:lnSpc>
              <a:spcBef>
                <a:spcPts val="0"/>
              </a:spcBef>
              <a:spcAft>
                <a:spcPts val="0"/>
              </a:spcAft>
              <a:buClr>
                <a:schemeClr val="lt1"/>
              </a:buClr>
              <a:buSzPts val="6400"/>
              <a:buNone/>
              <a:defRPr sz="6400">
                <a:solidFill>
                  <a:schemeClr val="lt1"/>
                </a:solidFill>
              </a:defRPr>
            </a:lvl3pPr>
            <a:lvl4pPr lvl="3" algn="l">
              <a:lnSpc>
                <a:spcPct val="100000"/>
              </a:lnSpc>
              <a:spcBef>
                <a:spcPts val="0"/>
              </a:spcBef>
              <a:spcAft>
                <a:spcPts val="0"/>
              </a:spcAft>
              <a:buClr>
                <a:schemeClr val="lt1"/>
              </a:buClr>
              <a:buSzPts val="6400"/>
              <a:buNone/>
              <a:defRPr sz="6400">
                <a:solidFill>
                  <a:schemeClr val="lt1"/>
                </a:solidFill>
              </a:defRPr>
            </a:lvl4pPr>
            <a:lvl5pPr lvl="4" algn="l">
              <a:lnSpc>
                <a:spcPct val="100000"/>
              </a:lnSpc>
              <a:spcBef>
                <a:spcPts val="0"/>
              </a:spcBef>
              <a:spcAft>
                <a:spcPts val="0"/>
              </a:spcAft>
              <a:buClr>
                <a:schemeClr val="lt1"/>
              </a:buClr>
              <a:buSzPts val="6400"/>
              <a:buNone/>
              <a:defRPr sz="6400">
                <a:solidFill>
                  <a:schemeClr val="lt1"/>
                </a:solidFill>
              </a:defRPr>
            </a:lvl5pPr>
            <a:lvl6pPr lvl="5" algn="l">
              <a:lnSpc>
                <a:spcPct val="100000"/>
              </a:lnSpc>
              <a:spcBef>
                <a:spcPts val="0"/>
              </a:spcBef>
              <a:spcAft>
                <a:spcPts val="0"/>
              </a:spcAft>
              <a:buClr>
                <a:schemeClr val="lt1"/>
              </a:buClr>
              <a:buSzPts val="6400"/>
              <a:buNone/>
              <a:defRPr sz="6400">
                <a:solidFill>
                  <a:schemeClr val="lt1"/>
                </a:solidFill>
              </a:defRPr>
            </a:lvl6pPr>
            <a:lvl7pPr lvl="6" algn="l">
              <a:lnSpc>
                <a:spcPct val="100000"/>
              </a:lnSpc>
              <a:spcBef>
                <a:spcPts val="0"/>
              </a:spcBef>
              <a:spcAft>
                <a:spcPts val="0"/>
              </a:spcAft>
              <a:buClr>
                <a:schemeClr val="lt1"/>
              </a:buClr>
              <a:buSzPts val="6400"/>
              <a:buNone/>
              <a:defRPr sz="6400">
                <a:solidFill>
                  <a:schemeClr val="lt1"/>
                </a:solidFill>
              </a:defRPr>
            </a:lvl7pPr>
            <a:lvl8pPr lvl="7" algn="l">
              <a:lnSpc>
                <a:spcPct val="100000"/>
              </a:lnSpc>
              <a:spcBef>
                <a:spcPts val="0"/>
              </a:spcBef>
              <a:spcAft>
                <a:spcPts val="0"/>
              </a:spcAft>
              <a:buClr>
                <a:schemeClr val="lt1"/>
              </a:buClr>
              <a:buSzPts val="6400"/>
              <a:buNone/>
              <a:defRPr sz="6400">
                <a:solidFill>
                  <a:schemeClr val="lt1"/>
                </a:solidFill>
              </a:defRPr>
            </a:lvl8pPr>
            <a:lvl9pPr lvl="8" algn="l">
              <a:lnSpc>
                <a:spcPct val="100000"/>
              </a:lnSpc>
              <a:spcBef>
                <a:spcPts val="0"/>
              </a:spcBef>
              <a:spcAft>
                <a:spcPts val="0"/>
              </a:spcAft>
              <a:buClr>
                <a:schemeClr val="lt1"/>
              </a:buClr>
              <a:buSzPts val="6400"/>
              <a:buNone/>
              <a:defRPr sz="6400">
                <a:solidFill>
                  <a:schemeClr val="lt1"/>
                </a:solidFill>
              </a:defRPr>
            </a:lvl9pPr>
          </a:lstStyle>
          <a:p>
            <a:endParaRPr/>
          </a:p>
        </p:txBody>
      </p:sp>
      <p:sp>
        <p:nvSpPr>
          <p:cNvPr id="16" name="Google Shape;16;g21700ca4cfd_0_84"/>
          <p:cNvSpPr txBox="1">
            <a:spLocks noGrp="1"/>
          </p:cNvSpPr>
          <p:nvPr>
            <p:ph type="subTitle" idx="1"/>
          </p:nvPr>
        </p:nvSpPr>
        <p:spPr>
          <a:xfrm>
            <a:off x="680600" y="4243083"/>
            <a:ext cx="10830900" cy="8400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chemeClr val="lt1"/>
              </a:buClr>
              <a:buSzPts val="3200"/>
              <a:buNone/>
              <a:defRPr sz="3200">
                <a:solidFill>
                  <a:schemeClr val="lt1"/>
                </a:solidFill>
              </a:defRPr>
            </a:lvl1pPr>
            <a:lvl2pPr lvl="1" algn="l">
              <a:lnSpc>
                <a:spcPct val="100000"/>
              </a:lnSpc>
              <a:spcBef>
                <a:spcPts val="0"/>
              </a:spcBef>
              <a:spcAft>
                <a:spcPts val="0"/>
              </a:spcAft>
              <a:buClr>
                <a:schemeClr val="lt1"/>
              </a:buClr>
              <a:buSzPts val="3200"/>
              <a:buNone/>
              <a:defRPr sz="3200">
                <a:solidFill>
                  <a:schemeClr val="lt1"/>
                </a:solidFill>
              </a:defRPr>
            </a:lvl2pPr>
            <a:lvl3pPr lvl="2" algn="l">
              <a:lnSpc>
                <a:spcPct val="100000"/>
              </a:lnSpc>
              <a:spcBef>
                <a:spcPts val="0"/>
              </a:spcBef>
              <a:spcAft>
                <a:spcPts val="0"/>
              </a:spcAft>
              <a:buClr>
                <a:schemeClr val="lt1"/>
              </a:buClr>
              <a:buSzPts val="3200"/>
              <a:buNone/>
              <a:defRPr sz="3200">
                <a:solidFill>
                  <a:schemeClr val="lt1"/>
                </a:solidFill>
              </a:defRPr>
            </a:lvl3pPr>
            <a:lvl4pPr lvl="3" algn="l">
              <a:lnSpc>
                <a:spcPct val="100000"/>
              </a:lnSpc>
              <a:spcBef>
                <a:spcPts val="0"/>
              </a:spcBef>
              <a:spcAft>
                <a:spcPts val="0"/>
              </a:spcAft>
              <a:buClr>
                <a:schemeClr val="lt1"/>
              </a:buClr>
              <a:buSzPts val="3200"/>
              <a:buNone/>
              <a:defRPr sz="3200">
                <a:solidFill>
                  <a:schemeClr val="lt1"/>
                </a:solidFill>
              </a:defRPr>
            </a:lvl4pPr>
            <a:lvl5pPr lvl="4" algn="l">
              <a:lnSpc>
                <a:spcPct val="100000"/>
              </a:lnSpc>
              <a:spcBef>
                <a:spcPts val="0"/>
              </a:spcBef>
              <a:spcAft>
                <a:spcPts val="0"/>
              </a:spcAft>
              <a:buClr>
                <a:schemeClr val="lt1"/>
              </a:buClr>
              <a:buSzPts val="3200"/>
              <a:buNone/>
              <a:defRPr sz="3200">
                <a:solidFill>
                  <a:schemeClr val="lt1"/>
                </a:solidFill>
              </a:defRPr>
            </a:lvl5pPr>
            <a:lvl6pPr lvl="5" algn="l">
              <a:lnSpc>
                <a:spcPct val="100000"/>
              </a:lnSpc>
              <a:spcBef>
                <a:spcPts val="0"/>
              </a:spcBef>
              <a:spcAft>
                <a:spcPts val="0"/>
              </a:spcAft>
              <a:buClr>
                <a:schemeClr val="lt1"/>
              </a:buClr>
              <a:buSzPts val="3200"/>
              <a:buNone/>
              <a:defRPr sz="3200">
                <a:solidFill>
                  <a:schemeClr val="lt1"/>
                </a:solidFill>
              </a:defRPr>
            </a:lvl6pPr>
            <a:lvl7pPr lvl="6" algn="l">
              <a:lnSpc>
                <a:spcPct val="100000"/>
              </a:lnSpc>
              <a:spcBef>
                <a:spcPts val="0"/>
              </a:spcBef>
              <a:spcAft>
                <a:spcPts val="0"/>
              </a:spcAft>
              <a:buClr>
                <a:schemeClr val="lt1"/>
              </a:buClr>
              <a:buSzPts val="3200"/>
              <a:buNone/>
              <a:defRPr sz="3200">
                <a:solidFill>
                  <a:schemeClr val="lt1"/>
                </a:solidFill>
              </a:defRPr>
            </a:lvl7pPr>
            <a:lvl8pPr lvl="7" algn="l">
              <a:lnSpc>
                <a:spcPct val="100000"/>
              </a:lnSpc>
              <a:spcBef>
                <a:spcPts val="0"/>
              </a:spcBef>
              <a:spcAft>
                <a:spcPts val="0"/>
              </a:spcAft>
              <a:buClr>
                <a:schemeClr val="lt1"/>
              </a:buClr>
              <a:buSzPts val="3200"/>
              <a:buNone/>
              <a:defRPr sz="3200">
                <a:solidFill>
                  <a:schemeClr val="lt1"/>
                </a:solidFill>
              </a:defRPr>
            </a:lvl8pPr>
            <a:lvl9pPr lvl="8" algn="l">
              <a:lnSpc>
                <a:spcPct val="100000"/>
              </a:lnSpc>
              <a:spcBef>
                <a:spcPts val="0"/>
              </a:spcBef>
              <a:spcAft>
                <a:spcPts val="0"/>
              </a:spcAft>
              <a:buClr>
                <a:schemeClr val="lt1"/>
              </a:buClr>
              <a:buSzPts val="3200"/>
              <a:buNone/>
              <a:defRPr sz="3200">
                <a:solidFill>
                  <a:schemeClr val="lt1"/>
                </a:solidFill>
              </a:defRPr>
            </a:lvl9pPr>
          </a:lstStyle>
          <a:p>
            <a:endParaRPr/>
          </a:p>
        </p:txBody>
      </p:sp>
      <p:sp>
        <p:nvSpPr>
          <p:cNvPr id="17" name="Google Shape;17;g21700ca4cfd_0_8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
        <p:cNvGrpSpPr/>
        <p:nvPr/>
      </p:nvGrpSpPr>
      <p:grpSpPr>
        <a:xfrm>
          <a:off x="0" y="0"/>
          <a:ext cx="0" cy="0"/>
          <a:chOff x="0" y="0"/>
          <a:chExt cx="0" cy="0"/>
        </a:xfrm>
      </p:grpSpPr>
      <p:sp>
        <p:nvSpPr>
          <p:cNvPr id="19" name="Google Shape;19;g21700ca4cfd_0_12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cxnSp>
        <p:nvCxnSpPr>
          <p:cNvPr id="21" name="Google Shape;21;g21700ca4cfd_0_89"/>
          <p:cNvCxnSpPr/>
          <p:nvPr/>
        </p:nvCxnSpPr>
        <p:spPr>
          <a:xfrm>
            <a:off x="0" y="3997533"/>
            <a:ext cx="12192000" cy="0"/>
          </a:xfrm>
          <a:prstGeom prst="straightConnector1">
            <a:avLst/>
          </a:prstGeom>
          <a:noFill/>
          <a:ln w="19050" cap="flat" cmpd="sng">
            <a:solidFill>
              <a:schemeClr val="lt2"/>
            </a:solidFill>
            <a:prstDash val="solid"/>
            <a:round/>
            <a:headEnd type="none" w="sm" len="sm"/>
            <a:tailEnd type="none" w="sm" len="sm"/>
          </a:ln>
        </p:spPr>
      </p:cxnSp>
      <p:sp>
        <p:nvSpPr>
          <p:cNvPr id="22" name="Google Shape;22;g21700ca4cfd_0_89"/>
          <p:cNvSpPr txBox="1">
            <a:spLocks noGrp="1"/>
          </p:cNvSpPr>
          <p:nvPr>
            <p:ph type="title"/>
          </p:nvPr>
        </p:nvSpPr>
        <p:spPr>
          <a:xfrm>
            <a:off x="680600" y="2743200"/>
            <a:ext cx="10830900" cy="10383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23" name="Google Shape;23;g21700ca4cfd_0_8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4"/>
        <p:cNvGrpSpPr/>
        <p:nvPr/>
      </p:nvGrpSpPr>
      <p:grpSpPr>
        <a:xfrm>
          <a:off x="0" y="0"/>
          <a:ext cx="0" cy="0"/>
          <a:chOff x="0" y="0"/>
          <a:chExt cx="0" cy="0"/>
        </a:xfrm>
      </p:grpSpPr>
      <p:sp>
        <p:nvSpPr>
          <p:cNvPr id="25" name="Google Shape;25;g21700ca4cfd_0_93"/>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g21700ca4cfd_0_93"/>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27" name="Google Shape;27;g21700ca4cfd_0_93"/>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28" name="Google Shape;28;g21700ca4cfd_0_9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9"/>
        <p:cNvGrpSpPr/>
        <p:nvPr/>
      </p:nvGrpSpPr>
      <p:grpSpPr>
        <a:xfrm>
          <a:off x="0" y="0"/>
          <a:ext cx="0" cy="0"/>
          <a:chOff x="0" y="0"/>
          <a:chExt cx="0" cy="0"/>
        </a:xfrm>
      </p:grpSpPr>
      <p:sp>
        <p:nvSpPr>
          <p:cNvPr id="30" name="Google Shape;30;g21700ca4cfd_0_98"/>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1" name="Google Shape;31;g21700ca4cfd_0_98"/>
          <p:cNvSpPr txBox="1">
            <a:spLocks noGrp="1"/>
          </p:cNvSpPr>
          <p:nvPr>
            <p:ph type="body" idx="1"/>
          </p:nvPr>
        </p:nvSpPr>
        <p:spPr>
          <a:xfrm>
            <a:off x="4156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32" name="Google Shape;32;g21700ca4cfd_0_98"/>
          <p:cNvSpPr txBox="1">
            <a:spLocks noGrp="1"/>
          </p:cNvSpPr>
          <p:nvPr>
            <p:ph type="body" idx="2"/>
          </p:nvPr>
        </p:nvSpPr>
        <p:spPr>
          <a:xfrm>
            <a:off x="6443200" y="1536633"/>
            <a:ext cx="5333100" cy="4555200"/>
          </a:xfrm>
          <a:prstGeom prst="rect">
            <a:avLst/>
          </a:prstGeom>
          <a:noFill/>
          <a:ln>
            <a:noFill/>
          </a:ln>
        </p:spPr>
        <p:txBody>
          <a:bodyPr spcFirstLastPara="1" wrap="square" lIns="121900" tIns="121900" rIns="121900" bIns="121900" anchor="t" anchorCtr="0">
            <a:normAutofit/>
          </a:bodyPr>
          <a:lstStyle>
            <a:lvl1pPr marL="457200" lvl="0" indent="-349250" algn="l">
              <a:lnSpc>
                <a:spcPct val="115000"/>
              </a:lnSpc>
              <a:spcBef>
                <a:spcPts val="0"/>
              </a:spcBef>
              <a:spcAft>
                <a:spcPts val="0"/>
              </a:spcAft>
              <a:buSzPts val="1900"/>
              <a:buChar char="●"/>
              <a:defRPr sz="19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33" name="Google Shape;33;g21700ca4cfd_0_9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
        <p:cNvGrpSpPr/>
        <p:nvPr/>
      </p:nvGrpSpPr>
      <p:grpSpPr>
        <a:xfrm>
          <a:off x="0" y="0"/>
          <a:ext cx="0" cy="0"/>
          <a:chOff x="0" y="0"/>
          <a:chExt cx="0" cy="0"/>
        </a:xfrm>
      </p:grpSpPr>
      <p:sp>
        <p:nvSpPr>
          <p:cNvPr id="35" name="Google Shape;35;g21700ca4cfd_0_103"/>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6" name="Google Shape;36;g21700ca4cfd_0_10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7"/>
        <p:cNvGrpSpPr/>
        <p:nvPr/>
      </p:nvGrpSpPr>
      <p:grpSpPr>
        <a:xfrm>
          <a:off x="0" y="0"/>
          <a:ext cx="0" cy="0"/>
          <a:chOff x="0" y="0"/>
          <a:chExt cx="0" cy="0"/>
        </a:xfrm>
      </p:grpSpPr>
      <p:sp>
        <p:nvSpPr>
          <p:cNvPr id="38" name="Google Shape;38;g21700ca4cfd_0_106"/>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39" name="Google Shape;39;g21700ca4cfd_0_106"/>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40" name="Google Shape;40;g21700ca4cfd_0_10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1"/>
        <p:cNvGrpSpPr/>
        <p:nvPr/>
      </p:nvGrpSpPr>
      <p:grpSpPr>
        <a:xfrm>
          <a:off x="0" y="0"/>
          <a:ext cx="0" cy="0"/>
          <a:chOff x="0" y="0"/>
          <a:chExt cx="0" cy="0"/>
        </a:xfrm>
      </p:grpSpPr>
      <p:sp>
        <p:nvSpPr>
          <p:cNvPr id="42" name="Google Shape;42;g21700ca4cfd_0_110"/>
          <p:cNvSpPr txBox="1">
            <a:spLocks noGrp="1"/>
          </p:cNvSpPr>
          <p:nvPr>
            <p:ph type="title"/>
          </p:nvPr>
        </p:nvSpPr>
        <p:spPr>
          <a:xfrm>
            <a:off x="653667" y="701800"/>
            <a:ext cx="77301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43" name="Google Shape;43;g21700ca4cfd_0_11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g21700ca4cfd_0_113"/>
          <p:cNvSpPr/>
          <p:nvPr/>
        </p:nvSpPr>
        <p:spPr>
          <a:xfrm>
            <a:off x="6096000" y="10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6" name="Google Shape;46;g21700ca4cfd_0_113"/>
          <p:cNvCxnSpPr/>
          <p:nvPr/>
        </p:nvCxnSpPr>
        <p:spPr>
          <a:xfrm>
            <a:off x="6706233" y="5994000"/>
            <a:ext cx="624300" cy="0"/>
          </a:xfrm>
          <a:prstGeom prst="straightConnector1">
            <a:avLst/>
          </a:prstGeom>
          <a:noFill/>
          <a:ln w="19050" cap="flat" cmpd="sng">
            <a:solidFill>
              <a:schemeClr val="lt2"/>
            </a:solidFill>
            <a:prstDash val="solid"/>
            <a:round/>
            <a:headEnd type="none" w="sm" len="sm"/>
            <a:tailEnd type="none" w="sm" len="sm"/>
          </a:ln>
        </p:spPr>
      </p:cxnSp>
      <p:sp>
        <p:nvSpPr>
          <p:cNvPr id="47" name="Google Shape;47;g21700ca4cfd_0_113"/>
          <p:cNvSpPr txBox="1">
            <a:spLocks noGrp="1"/>
          </p:cNvSpPr>
          <p:nvPr>
            <p:ph type="title"/>
          </p:nvPr>
        </p:nvSpPr>
        <p:spPr>
          <a:xfrm>
            <a:off x="354000" y="1607767"/>
            <a:ext cx="5393700" cy="20127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48" name="Google Shape;48;g21700ca4cfd_0_113"/>
          <p:cNvSpPr txBox="1">
            <a:spLocks noGrp="1"/>
          </p:cNvSpPr>
          <p:nvPr>
            <p:ph type="subTitle" idx="1"/>
          </p:nvPr>
        </p:nvSpPr>
        <p:spPr>
          <a:xfrm>
            <a:off x="354000" y="3692001"/>
            <a:ext cx="5393700" cy="17940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1700ca4cfd_0_113"/>
          <p:cNvSpPr txBox="1">
            <a:spLocks noGrp="1"/>
          </p:cNvSpPr>
          <p:nvPr>
            <p:ph type="body" idx="2"/>
          </p:nvPr>
        </p:nvSpPr>
        <p:spPr>
          <a:xfrm>
            <a:off x="6586000" y="965600"/>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Clr>
                <a:schemeClr val="lt1"/>
              </a:buClr>
              <a:buSzPts val="2400"/>
              <a:buChar char="●"/>
              <a:defRPr>
                <a:solidFill>
                  <a:schemeClr val="lt1"/>
                </a:solidFill>
              </a:defRPr>
            </a:lvl1pPr>
            <a:lvl2pPr marL="914400" lvl="1" indent="-349250" algn="l">
              <a:lnSpc>
                <a:spcPct val="115000"/>
              </a:lnSpc>
              <a:spcBef>
                <a:spcPts val="0"/>
              </a:spcBef>
              <a:spcAft>
                <a:spcPts val="0"/>
              </a:spcAft>
              <a:buClr>
                <a:schemeClr val="lt1"/>
              </a:buClr>
              <a:buSzPts val="1900"/>
              <a:buChar char="○"/>
              <a:defRPr>
                <a:solidFill>
                  <a:schemeClr val="lt1"/>
                </a:solidFill>
              </a:defRPr>
            </a:lvl2pPr>
            <a:lvl3pPr marL="1371600" lvl="2" indent="-349250" algn="l">
              <a:lnSpc>
                <a:spcPct val="115000"/>
              </a:lnSpc>
              <a:spcBef>
                <a:spcPts val="0"/>
              </a:spcBef>
              <a:spcAft>
                <a:spcPts val="0"/>
              </a:spcAft>
              <a:buClr>
                <a:schemeClr val="lt1"/>
              </a:buClr>
              <a:buSzPts val="1900"/>
              <a:buChar char="■"/>
              <a:defRPr>
                <a:solidFill>
                  <a:schemeClr val="lt1"/>
                </a:solidFill>
              </a:defRPr>
            </a:lvl3pPr>
            <a:lvl4pPr marL="1828800" lvl="3" indent="-349250" algn="l">
              <a:lnSpc>
                <a:spcPct val="115000"/>
              </a:lnSpc>
              <a:spcBef>
                <a:spcPts val="0"/>
              </a:spcBef>
              <a:spcAft>
                <a:spcPts val="0"/>
              </a:spcAft>
              <a:buClr>
                <a:schemeClr val="lt1"/>
              </a:buClr>
              <a:buSzPts val="1900"/>
              <a:buChar char="●"/>
              <a:defRPr>
                <a:solidFill>
                  <a:schemeClr val="lt1"/>
                </a:solidFill>
              </a:defRPr>
            </a:lvl4pPr>
            <a:lvl5pPr marL="2286000" lvl="4" indent="-349250" algn="l">
              <a:lnSpc>
                <a:spcPct val="115000"/>
              </a:lnSpc>
              <a:spcBef>
                <a:spcPts val="0"/>
              </a:spcBef>
              <a:spcAft>
                <a:spcPts val="0"/>
              </a:spcAft>
              <a:buClr>
                <a:schemeClr val="lt1"/>
              </a:buClr>
              <a:buSzPts val="1900"/>
              <a:buChar char="○"/>
              <a:defRPr>
                <a:solidFill>
                  <a:schemeClr val="lt1"/>
                </a:solidFill>
              </a:defRPr>
            </a:lvl5pPr>
            <a:lvl6pPr marL="2743200" lvl="5" indent="-349250" algn="l">
              <a:lnSpc>
                <a:spcPct val="115000"/>
              </a:lnSpc>
              <a:spcBef>
                <a:spcPts val="0"/>
              </a:spcBef>
              <a:spcAft>
                <a:spcPts val="0"/>
              </a:spcAft>
              <a:buClr>
                <a:schemeClr val="lt1"/>
              </a:buClr>
              <a:buSzPts val="1900"/>
              <a:buChar char="■"/>
              <a:defRPr>
                <a:solidFill>
                  <a:schemeClr val="lt1"/>
                </a:solidFill>
              </a:defRPr>
            </a:lvl6pPr>
            <a:lvl7pPr marL="3200400" lvl="6" indent="-349250" algn="l">
              <a:lnSpc>
                <a:spcPct val="115000"/>
              </a:lnSpc>
              <a:spcBef>
                <a:spcPts val="0"/>
              </a:spcBef>
              <a:spcAft>
                <a:spcPts val="0"/>
              </a:spcAft>
              <a:buClr>
                <a:schemeClr val="lt1"/>
              </a:buClr>
              <a:buSzPts val="1900"/>
              <a:buChar char="●"/>
              <a:defRPr>
                <a:solidFill>
                  <a:schemeClr val="lt1"/>
                </a:solidFill>
              </a:defRPr>
            </a:lvl7pPr>
            <a:lvl8pPr marL="3657600" lvl="7" indent="-349250" algn="l">
              <a:lnSpc>
                <a:spcPct val="115000"/>
              </a:lnSpc>
              <a:spcBef>
                <a:spcPts val="0"/>
              </a:spcBef>
              <a:spcAft>
                <a:spcPts val="0"/>
              </a:spcAft>
              <a:buClr>
                <a:schemeClr val="lt1"/>
              </a:buClr>
              <a:buSzPts val="1900"/>
              <a:buChar char="○"/>
              <a:defRPr>
                <a:solidFill>
                  <a:schemeClr val="lt1"/>
                </a:solidFill>
              </a:defRPr>
            </a:lvl8pPr>
            <a:lvl9pPr marL="4114800" lvl="8" indent="-349250" algn="l">
              <a:lnSpc>
                <a:spcPct val="115000"/>
              </a:lnSpc>
              <a:spcBef>
                <a:spcPts val="0"/>
              </a:spcBef>
              <a:spcAft>
                <a:spcPts val="0"/>
              </a:spcAft>
              <a:buClr>
                <a:schemeClr val="lt1"/>
              </a:buClr>
              <a:buSzPts val="1900"/>
              <a:buChar char="■"/>
              <a:defRPr>
                <a:solidFill>
                  <a:schemeClr val="lt1"/>
                </a:solidFill>
              </a:defRPr>
            </a:lvl9pPr>
          </a:lstStyle>
          <a:p>
            <a:endParaRPr/>
          </a:p>
        </p:txBody>
      </p:sp>
      <p:sp>
        <p:nvSpPr>
          <p:cNvPr id="50" name="Google Shape;50;g21700ca4cfd_0_11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1700ca4cfd_0_120"/>
          <p:cNvSpPr txBox="1">
            <a:spLocks noGrp="1"/>
          </p:cNvSpPr>
          <p:nvPr>
            <p:ph type="body" idx="1"/>
          </p:nvPr>
        </p:nvSpPr>
        <p:spPr>
          <a:xfrm>
            <a:off x="415600" y="5649100"/>
            <a:ext cx="7998300" cy="7983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SzPts val="2800"/>
              <a:buNone/>
              <a:defRPr sz="2800"/>
            </a:lvl1pPr>
          </a:lstStyle>
          <a:p>
            <a:endParaRPr/>
          </a:p>
        </p:txBody>
      </p:sp>
      <p:sp>
        <p:nvSpPr>
          <p:cNvPr id="53" name="Google Shape;53;g21700ca4cfd_0_12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1700ca4cfd_0_123"/>
          <p:cNvSpPr/>
          <p:nvPr/>
        </p:nvSpPr>
        <p:spPr>
          <a:xfrm>
            <a:off x="0" y="6727600"/>
            <a:ext cx="12192000" cy="1305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 name="Google Shape;56;g21700ca4cfd_0_123"/>
          <p:cNvSpPr txBox="1">
            <a:spLocks noGrp="1"/>
          </p:cNvSpPr>
          <p:nvPr>
            <p:ph type="title" hasCustomPrompt="1"/>
          </p:nvPr>
        </p:nvSpPr>
        <p:spPr>
          <a:xfrm>
            <a:off x="415600" y="1321967"/>
            <a:ext cx="11360700" cy="25572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18700"/>
              <a:buNone/>
              <a:defRPr sz="18700" b="1"/>
            </a:lvl1pPr>
            <a:lvl2pPr lvl="1" algn="ctr">
              <a:lnSpc>
                <a:spcPct val="100000"/>
              </a:lnSpc>
              <a:spcBef>
                <a:spcPts val="0"/>
              </a:spcBef>
              <a:spcAft>
                <a:spcPts val="0"/>
              </a:spcAft>
              <a:buSzPts val="18700"/>
              <a:buNone/>
              <a:defRPr sz="18700" b="1"/>
            </a:lvl2pPr>
            <a:lvl3pPr lvl="2" algn="ctr">
              <a:lnSpc>
                <a:spcPct val="100000"/>
              </a:lnSpc>
              <a:spcBef>
                <a:spcPts val="0"/>
              </a:spcBef>
              <a:spcAft>
                <a:spcPts val="0"/>
              </a:spcAft>
              <a:buSzPts val="18700"/>
              <a:buNone/>
              <a:defRPr sz="18700" b="1"/>
            </a:lvl3pPr>
            <a:lvl4pPr lvl="3" algn="ctr">
              <a:lnSpc>
                <a:spcPct val="100000"/>
              </a:lnSpc>
              <a:spcBef>
                <a:spcPts val="0"/>
              </a:spcBef>
              <a:spcAft>
                <a:spcPts val="0"/>
              </a:spcAft>
              <a:buSzPts val="18700"/>
              <a:buNone/>
              <a:defRPr sz="18700" b="1"/>
            </a:lvl4pPr>
            <a:lvl5pPr lvl="4" algn="ctr">
              <a:lnSpc>
                <a:spcPct val="100000"/>
              </a:lnSpc>
              <a:spcBef>
                <a:spcPts val="0"/>
              </a:spcBef>
              <a:spcAft>
                <a:spcPts val="0"/>
              </a:spcAft>
              <a:buSzPts val="18700"/>
              <a:buNone/>
              <a:defRPr sz="18700" b="1"/>
            </a:lvl5pPr>
            <a:lvl6pPr lvl="5" algn="ctr">
              <a:lnSpc>
                <a:spcPct val="100000"/>
              </a:lnSpc>
              <a:spcBef>
                <a:spcPts val="0"/>
              </a:spcBef>
              <a:spcAft>
                <a:spcPts val="0"/>
              </a:spcAft>
              <a:buSzPts val="18700"/>
              <a:buNone/>
              <a:defRPr sz="18700" b="1"/>
            </a:lvl6pPr>
            <a:lvl7pPr lvl="6" algn="ctr">
              <a:lnSpc>
                <a:spcPct val="100000"/>
              </a:lnSpc>
              <a:spcBef>
                <a:spcPts val="0"/>
              </a:spcBef>
              <a:spcAft>
                <a:spcPts val="0"/>
              </a:spcAft>
              <a:buSzPts val="18700"/>
              <a:buNone/>
              <a:defRPr sz="18700" b="1"/>
            </a:lvl7pPr>
            <a:lvl8pPr lvl="7" algn="ctr">
              <a:lnSpc>
                <a:spcPct val="100000"/>
              </a:lnSpc>
              <a:spcBef>
                <a:spcPts val="0"/>
              </a:spcBef>
              <a:spcAft>
                <a:spcPts val="0"/>
              </a:spcAft>
              <a:buSzPts val="18700"/>
              <a:buNone/>
              <a:defRPr sz="18700" b="1"/>
            </a:lvl8pPr>
            <a:lvl9pPr lvl="8" algn="ctr">
              <a:lnSpc>
                <a:spcPct val="100000"/>
              </a:lnSpc>
              <a:spcBef>
                <a:spcPts val="0"/>
              </a:spcBef>
              <a:spcAft>
                <a:spcPts val="0"/>
              </a:spcAft>
              <a:buSzPts val="18700"/>
              <a:buNone/>
              <a:defRPr sz="18700" b="1"/>
            </a:lvl9pPr>
          </a:lstStyle>
          <a:p>
            <a:r>
              <a:t>xx%</a:t>
            </a:r>
          </a:p>
        </p:txBody>
      </p:sp>
      <p:sp>
        <p:nvSpPr>
          <p:cNvPr id="57" name="Google Shape;57;g21700ca4cfd_0_123"/>
          <p:cNvSpPr txBox="1">
            <a:spLocks noGrp="1"/>
          </p:cNvSpPr>
          <p:nvPr>
            <p:ph type="body" idx="1"/>
          </p:nvPr>
        </p:nvSpPr>
        <p:spPr>
          <a:xfrm>
            <a:off x="415600" y="4095067"/>
            <a:ext cx="11360700" cy="12024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58" name="Google Shape;58;g21700ca4cfd_0_12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rgbClr val="4C2278"/>
        </a:solidFill>
        <a:effectLst/>
      </p:bgPr>
    </p:bg>
    <p:spTree>
      <p:nvGrpSpPr>
        <p:cNvPr id="1" name="Shape 9"/>
        <p:cNvGrpSpPr/>
        <p:nvPr/>
      </p:nvGrpSpPr>
      <p:grpSpPr>
        <a:xfrm>
          <a:off x="0" y="0"/>
          <a:ext cx="0" cy="0"/>
          <a:chOff x="0" y="0"/>
          <a:chExt cx="0" cy="0"/>
        </a:xfrm>
      </p:grpSpPr>
      <p:sp>
        <p:nvSpPr>
          <p:cNvPr id="10" name="Google Shape;10;g21700ca4cfd_0_8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3700"/>
              <a:buFont typeface="Proxima Nova"/>
              <a:buNone/>
              <a:defRPr sz="3700" b="0" i="0" u="none" strike="noStrike" cap="none">
                <a:solidFill>
                  <a:schemeClr val="dk1"/>
                </a:solidFill>
                <a:latin typeface="Proxima Nova"/>
                <a:ea typeface="Proxima Nova"/>
                <a:cs typeface="Proxima Nova"/>
                <a:sym typeface="Proxima Nova"/>
              </a:defRPr>
            </a:lvl1pPr>
            <a:lvl2pPr marR="0" lvl="1" algn="l" rtl="0">
              <a:lnSpc>
                <a:spcPct val="100000"/>
              </a:lnSpc>
              <a:spcBef>
                <a:spcPts val="0"/>
              </a:spcBef>
              <a:spcAft>
                <a:spcPts val="0"/>
              </a:spcAft>
              <a:buClr>
                <a:schemeClr val="dk1"/>
              </a:buClr>
              <a:buSzPts val="3700"/>
              <a:buFont typeface="Proxima Nova"/>
              <a:buNone/>
              <a:defRPr sz="3700" b="0" i="0" u="none" strike="noStrike" cap="none">
                <a:solidFill>
                  <a:schemeClr val="dk1"/>
                </a:solidFill>
                <a:latin typeface="Proxima Nova"/>
                <a:ea typeface="Proxima Nova"/>
                <a:cs typeface="Proxima Nova"/>
                <a:sym typeface="Proxima Nova"/>
              </a:defRPr>
            </a:lvl2pPr>
            <a:lvl3pPr marR="0" lvl="2" algn="l" rtl="0">
              <a:lnSpc>
                <a:spcPct val="100000"/>
              </a:lnSpc>
              <a:spcBef>
                <a:spcPts val="0"/>
              </a:spcBef>
              <a:spcAft>
                <a:spcPts val="0"/>
              </a:spcAft>
              <a:buClr>
                <a:schemeClr val="dk1"/>
              </a:buClr>
              <a:buSzPts val="3700"/>
              <a:buFont typeface="Proxima Nova"/>
              <a:buNone/>
              <a:defRPr sz="3700" b="0" i="0" u="none" strike="noStrike" cap="none">
                <a:solidFill>
                  <a:schemeClr val="dk1"/>
                </a:solidFill>
                <a:latin typeface="Proxima Nova"/>
                <a:ea typeface="Proxima Nova"/>
                <a:cs typeface="Proxima Nova"/>
                <a:sym typeface="Proxima Nova"/>
              </a:defRPr>
            </a:lvl3pPr>
            <a:lvl4pPr marR="0" lvl="3" algn="l" rtl="0">
              <a:lnSpc>
                <a:spcPct val="100000"/>
              </a:lnSpc>
              <a:spcBef>
                <a:spcPts val="0"/>
              </a:spcBef>
              <a:spcAft>
                <a:spcPts val="0"/>
              </a:spcAft>
              <a:buClr>
                <a:schemeClr val="dk1"/>
              </a:buClr>
              <a:buSzPts val="3700"/>
              <a:buFont typeface="Proxima Nova"/>
              <a:buNone/>
              <a:defRPr sz="3700" b="0" i="0" u="none" strike="noStrike" cap="none">
                <a:solidFill>
                  <a:schemeClr val="dk1"/>
                </a:solidFill>
                <a:latin typeface="Proxima Nova"/>
                <a:ea typeface="Proxima Nova"/>
                <a:cs typeface="Proxima Nova"/>
                <a:sym typeface="Proxima Nova"/>
              </a:defRPr>
            </a:lvl4pPr>
            <a:lvl5pPr marR="0" lvl="4" algn="l" rtl="0">
              <a:lnSpc>
                <a:spcPct val="100000"/>
              </a:lnSpc>
              <a:spcBef>
                <a:spcPts val="0"/>
              </a:spcBef>
              <a:spcAft>
                <a:spcPts val="0"/>
              </a:spcAft>
              <a:buClr>
                <a:schemeClr val="dk1"/>
              </a:buClr>
              <a:buSzPts val="3700"/>
              <a:buFont typeface="Proxima Nova"/>
              <a:buNone/>
              <a:defRPr sz="3700" b="0" i="0" u="none" strike="noStrike" cap="none">
                <a:solidFill>
                  <a:schemeClr val="dk1"/>
                </a:solidFill>
                <a:latin typeface="Proxima Nova"/>
                <a:ea typeface="Proxima Nova"/>
                <a:cs typeface="Proxima Nova"/>
                <a:sym typeface="Proxima Nova"/>
              </a:defRPr>
            </a:lvl5pPr>
            <a:lvl6pPr marR="0" lvl="5" algn="l" rtl="0">
              <a:lnSpc>
                <a:spcPct val="100000"/>
              </a:lnSpc>
              <a:spcBef>
                <a:spcPts val="0"/>
              </a:spcBef>
              <a:spcAft>
                <a:spcPts val="0"/>
              </a:spcAft>
              <a:buClr>
                <a:schemeClr val="dk1"/>
              </a:buClr>
              <a:buSzPts val="3700"/>
              <a:buFont typeface="Proxima Nova"/>
              <a:buNone/>
              <a:defRPr sz="3700" b="0" i="0" u="none" strike="noStrike" cap="none">
                <a:solidFill>
                  <a:schemeClr val="dk1"/>
                </a:solidFill>
                <a:latin typeface="Proxima Nova"/>
                <a:ea typeface="Proxima Nova"/>
                <a:cs typeface="Proxima Nova"/>
                <a:sym typeface="Proxima Nova"/>
              </a:defRPr>
            </a:lvl6pPr>
            <a:lvl7pPr marR="0" lvl="6" algn="l" rtl="0">
              <a:lnSpc>
                <a:spcPct val="100000"/>
              </a:lnSpc>
              <a:spcBef>
                <a:spcPts val="0"/>
              </a:spcBef>
              <a:spcAft>
                <a:spcPts val="0"/>
              </a:spcAft>
              <a:buClr>
                <a:schemeClr val="dk1"/>
              </a:buClr>
              <a:buSzPts val="3700"/>
              <a:buFont typeface="Proxima Nova"/>
              <a:buNone/>
              <a:defRPr sz="3700" b="0" i="0" u="none" strike="noStrike" cap="none">
                <a:solidFill>
                  <a:schemeClr val="dk1"/>
                </a:solidFill>
                <a:latin typeface="Proxima Nova"/>
                <a:ea typeface="Proxima Nova"/>
                <a:cs typeface="Proxima Nova"/>
                <a:sym typeface="Proxima Nova"/>
              </a:defRPr>
            </a:lvl7pPr>
            <a:lvl8pPr marR="0" lvl="7" algn="l" rtl="0">
              <a:lnSpc>
                <a:spcPct val="100000"/>
              </a:lnSpc>
              <a:spcBef>
                <a:spcPts val="0"/>
              </a:spcBef>
              <a:spcAft>
                <a:spcPts val="0"/>
              </a:spcAft>
              <a:buClr>
                <a:schemeClr val="dk1"/>
              </a:buClr>
              <a:buSzPts val="3700"/>
              <a:buFont typeface="Proxima Nova"/>
              <a:buNone/>
              <a:defRPr sz="3700" b="0" i="0" u="none" strike="noStrike" cap="none">
                <a:solidFill>
                  <a:schemeClr val="dk1"/>
                </a:solidFill>
                <a:latin typeface="Proxima Nova"/>
                <a:ea typeface="Proxima Nova"/>
                <a:cs typeface="Proxima Nova"/>
                <a:sym typeface="Proxima Nova"/>
              </a:defRPr>
            </a:lvl8pPr>
            <a:lvl9pPr marR="0" lvl="8" algn="l" rtl="0">
              <a:lnSpc>
                <a:spcPct val="100000"/>
              </a:lnSpc>
              <a:spcBef>
                <a:spcPts val="0"/>
              </a:spcBef>
              <a:spcAft>
                <a:spcPts val="0"/>
              </a:spcAft>
              <a:buClr>
                <a:schemeClr val="dk1"/>
              </a:buClr>
              <a:buSzPts val="3700"/>
              <a:buFont typeface="Proxima Nova"/>
              <a:buNone/>
              <a:defRPr sz="3700" b="0" i="0" u="none" strike="noStrike" cap="none">
                <a:solidFill>
                  <a:schemeClr val="dk1"/>
                </a:solidFill>
                <a:latin typeface="Proxima Nova"/>
                <a:ea typeface="Proxima Nova"/>
                <a:cs typeface="Proxima Nova"/>
                <a:sym typeface="Proxima Nova"/>
              </a:defRPr>
            </a:lvl9pPr>
          </a:lstStyle>
          <a:p>
            <a:endParaRPr/>
          </a:p>
        </p:txBody>
      </p:sp>
      <p:sp>
        <p:nvSpPr>
          <p:cNvPr id="11" name="Google Shape;11;g21700ca4cfd_0_8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accent3"/>
              </a:buClr>
              <a:buSzPts val="2400"/>
              <a:buFont typeface="Proxima Nova"/>
              <a:buChar char="●"/>
              <a:defRPr sz="2400" b="0" i="0" u="none" strike="noStrike" cap="none">
                <a:solidFill>
                  <a:schemeClr val="accent3"/>
                </a:solidFill>
                <a:latin typeface="Proxima Nova"/>
                <a:ea typeface="Proxima Nova"/>
                <a:cs typeface="Proxima Nova"/>
                <a:sym typeface="Proxima Nova"/>
              </a:defRPr>
            </a:lvl1pPr>
            <a:lvl2pPr marL="914400" marR="0" lvl="1" indent="-349250" algn="l" rtl="0">
              <a:lnSpc>
                <a:spcPct val="115000"/>
              </a:lnSpc>
              <a:spcBef>
                <a:spcPts val="0"/>
              </a:spcBef>
              <a:spcAft>
                <a:spcPts val="0"/>
              </a:spcAft>
              <a:buClr>
                <a:schemeClr val="accent3"/>
              </a:buClr>
              <a:buSzPts val="1900"/>
              <a:buFont typeface="Proxima Nova"/>
              <a:buChar char="○"/>
              <a:defRPr sz="1900" b="0" i="0" u="none" strike="noStrike" cap="none">
                <a:solidFill>
                  <a:schemeClr val="accent3"/>
                </a:solidFill>
                <a:latin typeface="Proxima Nova"/>
                <a:ea typeface="Proxima Nova"/>
                <a:cs typeface="Proxima Nova"/>
                <a:sym typeface="Proxima Nova"/>
              </a:defRPr>
            </a:lvl2pPr>
            <a:lvl3pPr marL="1371600" marR="0" lvl="2" indent="-349250" algn="l" rtl="0">
              <a:lnSpc>
                <a:spcPct val="115000"/>
              </a:lnSpc>
              <a:spcBef>
                <a:spcPts val="0"/>
              </a:spcBef>
              <a:spcAft>
                <a:spcPts val="0"/>
              </a:spcAft>
              <a:buClr>
                <a:schemeClr val="accent3"/>
              </a:buClr>
              <a:buSzPts val="1900"/>
              <a:buFont typeface="Proxima Nova"/>
              <a:buChar char="■"/>
              <a:defRPr sz="1900" b="0" i="0" u="none" strike="noStrike" cap="none">
                <a:solidFill>
                  <a:schemeClr val="accent3"/>
                </a:solidFill>
                <a:latin typeface="Proxima Nova"/>
                <a:ea typeface="Proxima Nova"/>
                <a:cs typeface="Proxima Nova"/>
                <a:sym typeface="Proxima Nova"/>
              </a:defRPr>
            </a:lvl3pPr>
            <a:lvl4pPr marL="1828800" marR="0" lvl="3" indent="-349250" algn="l" rtl="0">
              <a:lnSpc>
                <a:spcPct val="115000"/>
              </a:lnSpc>
              <a:spcBef>
                <a:spcPts val="0"/>
              </a:spcBef>
              <a:spcAft>
                <a:spcPts val="0"/>
              </a:spcAft>
              <a:buClr>
                <a:schemeClr val="accent3"/>
              </a:buClr>
              <a:buSzPts val="1900"/>
              <a:buFont typeface="Proxima Nova"/>
              <a:buChar char="●"/>
              <a:defRPr sz="1900" b="0" i="0" u="none" strike="noStrike" cap="none">
                <a:solidFill>
                  <a:schemeClr val="accent3"/>
                </a:solidFill>
                <a:latin typeface="Proxima Nova"/>
                <a:ea typeface="Proxima Nova"/>
                <a:cs typeface="Proxima Nova"/>
                <a:sym typeface="Proxima Nova"/>
              </a:defRPr>
            </a:lvl4pPr>
            <a:lvl5pPr marL="2286000" marR="0" lvl="4" indent="-349250" algn="l" rtl="0">
              <a:lnSpc>
                <a:spcPct val="115000"/>
              </a:lnSpc>
              <a:spcBef>
                <a:spcPts val="0"/>
              </a:spcBef>
              <a:spcAft>
                <a:spcPts val="0"/>
              </a:spcAft>
              <a:buClr>
                <a:schemeClr val="accent3"/>
              </a:buClr>
              <a:buSzPts val="1900"/>
              <a:buFont typeface="Proxima Nova"/>
              <a:buChar char="○"/>
              <a:defRPr sz="1900" b="0" i="0" u="none" strike="noStrike" cap="none">
                <a:solidFill>
                  <a:schemeClr val="accent3"/>
                </a:solidFill>
                <a:latin typeface="Proxima Nova"/>
                <a:ea typeface="Proxima Nova"/>
                <a:cs typeface="Proxima Nova"/>
                <a:sym typeface="Proxima Nova"/>
              </a:defRPr>
            </a:lvl5pPr>
            <a:lvl6pPr marL="2743200" marR="0" lvl="5" indent="-349250" algn="l" rtl="0">
              <a:lnSpc>
                <a:spcPct val="115000"/>
              </a:lnSpc>
              <a:spcBef>
                <a:spcPts val="0"/>
              </a:spcBef>
              <a:spcAft>
                <a:spcPts val="0"/>
              </a:spcAft>
              <a:buClr>
                <a:schemeClr val="accent3"/>
              </a:buClr>
              <a:buSzPts val="1900"/>
              <a:buFont typeface="Proxima Nova"/>
              <a:buChar char="■"/>
              <a:defRPr sz="1900" b="0" i="0" u="none" strike="noStrike" cap="none">
                <a:solidFill>
                  <a:schemeClr val="accent3"/>
                </a:solidFill>
                <a:latin typeface="Proxima Nova"/>
                <a:ea typeface="Proxima Nova"/>
                <a:cs typeface="Proxima Nova"/>
                <a:sym typeface="Proxima Nova"/>
              </a:defRPr>
            </a:lvl6pPr>
            <a:lvl7pPr marL="3200400" marR="0" lvl="6" indent="-349250" algn="l" rtl="0">
              <a:lnSpc>
                <a:spcPct val="115000"/>
              </a:lnSpc>
              <a:spcBef>
                <a:spcPts val="0"/>
              </a:spcBef>
              <a:spcAft>
                <a:spcPts val="0"/>
              </a:spcAft>
              <a:buClr>
                <a:schemeClr val="accent3"/>
              </a:buClr>
              <a:buSzPts val="1900"/>
              <a:buFont typeface="Proxima Nova"/>
              <a:buChar char="●"/>
              <a:defRPr sz="1900" b="0" i="0" u="none" strike="noStrike" cap="none">
                <a:solidFill>
                  <a:schemeClr val="accent3"/>
                </a:solidFill>
                <a:latin typeface="Proxima Nova"/>
                <a:ea typeface="Proxima Nova"/>
                <a:cs typeface="Proxima Nova"/>
                <a:sym typeface="Proxima Nova"/>
              </a:defRPr>
            </a:lvl7pPr>
            <a:lvl8pPr marL="3657600" marR="0" lvl="7" indent="-349250" algn="l" rtl="0">
              <a:lnSpc>
                <a:spcPct val="115000"/>
              </a:lnSpc>
              <a:spcBef>
                <a:spcPts val="0"/>
              </a:spcBef>
              <a:spcAft>
                <a:spcPts val="0"/>
              </a:spcAft>
              <a:buClr>
                <a:schemeClr val="accent3"/>
              </a:buClr>
              <a:buSzPts val="1900"/>
              <a:buFont typeface="Proxima Nova"/>
              <a:buChar char="○"/>
              <a:defRPr sz="1900" b="0" i="0" u="none" strike="noStrike" cap="none">
                <a:solidFill>
                  <a:schemeClr val="accent3"/>
                </a:solidFill>
                <a:latin typeface="Proxima Nova"/>
                <a:ea typeface="Proxima Nova"/>
                <a:cs typeface="Proxima Nova"/>
                <a:sym typeface="Proxima Nova"/>
              </a:defRPr>
            </a:lvl8pPr>
            <a:lvl9pPr marL="4114800" marR="0" lvl="8" indent="-349250" algn="l" rtl="0">
              <a:lnSpc>
                <a:spcPct val="115000"/>
              </a:lnSpc>
              <a:spcBef>
                <a:spcPts val="0"/>
              </a:spcBef>
              <a:spcAft>
                <a:spcPts val="0"/>
              </a:spcAft>
              <a:buClr>
                <a:schemeClr val="accent3"/>
              </a:buClr>
              <a:buSzPts val="1900"/>
              <a:buFont typeface="Proxima Nova"/>
              <a:buChar char="■"/>
              <a:defRPr sz="1900" b="0" i="0" u="none" strike="noStrike" cap="none">
                <a:solidFill>
                  <a:schemeClr val="accent3"/>
                </a:solidFill>
                <a:latin typeface="Proxima Nova"/>
                <a:ea typeface="Proxima Nova"/>
                <a:cs typeface="Proxima Nova"/>
                <a:sym typeface="Proxima Nova"/>
              </a:defRPr>
            </a:lvl9pPr>
          </a:lstStyle>
          <a:p>
            <a:endParaRPr/>
          </a:p>
        </p:txBody>
      </p:sp>
      <p:sp>
        <p:nvSpPr>
          <p:cNvPr id="12" name="Google Shape;12;g21700ca4cfd_0_8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
          <p:cNvSpPr txBox="1">
            <a:spLocks noGrp="1"/>
          </p:cNvSpPr>
          <p:nvPr>
            <p:ph type="ctrTitle"/>
          </p:nvPr>
        </p:nvSpPr>
        <p:spPr>
          <a:xfrm>
            <a:off x="680600" y="1676400"/>
            <a:ext cx="10830900" cy="2118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Calibri"/>
              <a:buNone/>
            </a:pPr>
            <a:r>
              <a:rPr lang="en-GB">
                <a:latin typeface="Trebuchet MS"/>
                <a:ea typeface="Trebuchet MS"/>
                <a:cs typeface="Trebuchet MS"/>
                <a:sym typeface="Trebuchet MS"/>
              </a:rPr>
              <a:t>Campaign Proposition </a:t>
            </a:r>
            <a:endParaRPr>
              <a:latin typeface="Trebuchet MS"/>
              <a:ea typeface="Trebuchet MS"/>
              <a:cs typeface="Trebuchet MS"/>
              <a:sym typeface="Trebuchet MS"/>
            </a:endParaRPr>
          </a:p>
          <a:p>
            <a:pPr marL="0" lvl="0" indent="0" algn="l" rtl="0">
              <a:lnSpc>
                <a:spcPct val="90000"/>
              </a:lnSpc>
              <a:spcBef>
                <a:spcPts val="0"/>
              </a:spcBef>
              <a:spcAft>
                <a:spcPts val="0"/>
              </a:spcAft>
              <a:buClr>
                <a:schemeClr val="dk1"/>
              </a:buClr>
              <a:buSzPts val="6000"/>
              <a:buFont typeface="Calibri"/>
              <a:buNone/>
            </a:pPr>
            <a:r>
              <a:rPr lang="en-GB">
                <a:latin typeface="Trebuchet MS"/>
                <a:ea typeface="Trebuchet MS"/>
                <a:cs typeface="Trebuchet MS"/>
                <a:sym typeface="Trebuchet MS"/>
              </a:rPr>
              <a:t>&amp; Narrative Brief </a:t>
            </a:r>
            <a:endParaRPr>
              <a:latin typeface="Trebuchet MS"/>
              <a:ea typeface="Trebuchet MS"/>
              <a:cs typeface="Trebuchet MS"/>
              <a:sym typeface="Trebuchet MS"/>
            </a:endParaRPr>
          </a:p>
        </p:txBody>
      </p:sp>
      <p:sp>
        <p:nvSpPr>
          <p:cNvPr id="64" name="Google Shape;64;p1"/>
          <p:cNvSpPr txBox="1">
            <a:spLocks noGrp="1"/>
          </p:cNvSpPr>
          <p:nvPr>
            <p:ph type="subTitle" idx="1"/>
          </p:nvPr>
        </p:nvSpPr>
        <p:spPr>
          <a:xfrm>
            <a:off x="680600" y="4395483"/>
            <a:ext cx="10830900" cy="840000"/>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lnSpc>
                <a:spcPct val="90000"/>
              </a:lnSpc>
              <a:spcBef>
                <a:spcPts val="0"/>
              </a:spcBef>
              <a:spcAft>
                <a:spcPts val="0"/>
              </a:spcAft>
              <a:buClr>
                <a:schemeClr val="dk1"/>
              </a:buClr>
              <a:buSzPct val="46506"/>
              <a:buNone/>
            </a:pPr>
            <a:r>
              <a:rPr lang="en-GB" sz="5160">
                <a:latin typeface="Trebuchet MS"/>
                <a:ea typeface="Trebuchet MS"/>
                <a:cs typeface="Trebuchet MS"/>
                <a:sym typeface="Trebuchet MS"/>
              </a:rPr>
              <a:t>DRAFT for comments</a:t>
            </a:r>
            <a:endParaRPr sz="5160">
              <a:latin typeface="Trebuchet MS"/>
              <a:ea typeface="Trebuchet MS"/>
              <a:cs typeface="Trebuchet MS"/>
              <a:sym typeface="Trebuchet MS"/>
            </a:endParaRPr>
          </a:p>
          <a:p>
            <a:pPr marL="0" lvl="0" indent="0" algn="l" rtl="0">
              <a:lnSpc>
                <a:spcPct val="90000"/>
              </a:lnSpc>
              <a:spcBef>
                <a:spcPts val="1000"/>
              </a:spcBef>
              <a:spcAft>
                <a:spcPts val="0"/>
              </a:spcAft>
              <a:buClr>
                <a:schemeClr val="dk1"/>
              </a:buClr>
              <a:buSzPct val="75000"/>
              <a:buNone/>
            </a:pPr>
            <a:endParaRPr>
              <a:latin typeface="Trebuchet MS"/>
              <a:ea typeface="Trebuchet MS"/>
              <a:cs typeface="Trebuchet MS"/>
              <a:sym typeface="Trebuchet MS"/>
            </a:endParaRPr>
          </a:p>
          <a:p>
            <a:pPr marL="0" lvl="0" indent="0" algn="l" rtl="0">
              <a:lnSpc>
                <a:spcPct val="90000"/>
              </a:lnSpc>
              <a:spcBef>
                <a:spcPts val="1000"/>
              </a:spcBef>
              <a:spcAft>
                <a:spcPts val="0"/>
              </a:spcAft>
              <a:buClr>
                <a:schemeClr val="dk1"/>
              </a:buClr>
              <a:buSzPct val="54881"/>
              <a:buNone/>
            </a:pPr>
            <a:r>
              <a:rPr lang="en-GB" sz="4373">
                <a:latin typeface="Trebuchet MS"/>
                <a:ea typeface="Trebuchet MS"/>
                <a:cs typeface="Trebuchet MS"/>
                <a:sym typeface="Trebuchet MS"/>
              </a:rPr>
              <a:t>June 2023</a:t>
            </a:r>
            <a:endParaRPr sz="4373">
              <a:latin typeface="Trebuchet MS"/>
              <a:ea typeface="Trebuchet MS"/>
              <a:cs typeface="Trebuchet MS"/>
              <a:sym typeface="Trebuchet MS"/>
            </a:endParaRPr>
          </a:p>
        </p:txBody>
      </p:sp>
      <p:cxnSp>
        <p:nvCxnSpPr>
          <p:cNvPr id="65" name="Google Shape;65;p1"/>
          <p:cNvCxnSpPr/>
          <p:nvPr/>
        </p:nvCxnSpPr>
        <p:spPr>
          <a:xfrm>
            <a:off x="0" y="4017150"/>
            <a:ext cx="12214200" cy="0"/>
          </a:xfrm>
          <a:prstGeom prst="straightConnector1">
            <a:avLst/>
          </a:prstGeom>
          <a:noFill/>
          <a:ln w="76200" cap="flat" cmpd="sng">
            <a:solidFill>
              <a:srgbClr val="FF00AA"/>
            </a:solidFill>
            <a:prstDash val="solid"/>
            <a:round/>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g216c53d4362_0_0"/>
          <p:cNvSpPr txBox="1"/>
          <p:nvPr/>
        </p:nvSpPr>
        <p:spPr>
          <a:xfrm>
            <a:off x="898475" y="1572825"/>
            <a:ext cx="10602300" cy="3817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0" i="0" u="none" strike="noStrike" cap="none">
                <a:solidFill>
                  <a:schemeClr val="lt1"/>
                </a:solidFill>
                <a:latin typeface="Trebuchet MS"/>
                <a:ea typeface="Trebuchet MS"/>
                <a:cs typeface="Trebuchet MS"/>
                <a:sym typeface="Trebuchet MS"/>
              </a:rPr>
              <a:t>A co-created</a:t>
            </a:r>
            <a:r>
              <a:rPr lang="en-GB" sz="2400">
                <a:solidFill>
                  <a:schemeClr val="lt1"/>
                </a:solidFill>
                <a:latin typeface="Trebuchet MS"/>
                <a:ea typeface="Trebuchet MS"/>
                <a:cs typeface="Trebuchet MS"/>
                <a:sym typeface="Trebuchet MS"/>
              </a:rPr>
              <a:t> </a:t>
            </a:r>
            <a:r>
              <a:rPr lang="en-GB" sz="2400" b="0" i="0" u="none" strike="noStrike" cap="none">
                <a:solidFill>
                  <a:srgbClr val="FF01A5"/>
                </a:solidFill>
                <a:latin typeface="Trebuchet MS"/>
                <a:ea typeface="Trebuchet MS"/>
                <a:cs typeface="Trebuchet MS"/>
                <a:sym typeface="Trebuchet MS"/>
              </a:rPr>
              <a:t>campaign proposition</a:t>
            </a:r>
            <a:r>
              <a:rPr lang="en-GB" sz="2400">
                <a:solidFill>
                  <a:srgbClr val="FF01A5"/>
                </a:solidFill>
                <a:latin typeface="Trebuchet MS"/>
                <a:ea typeface="Trebuchet MS"/>
                <a:cs typeface="Trebuchet MS"/>
                <a:sym typeface="Trebuchet MS"/>
              </a:rPr>
              <a:t> and</a:t>
            </a:r>
            <a:r>
              <a:rPr lang="en-GB" sz="2400" b="0" i="0" u="none" strike="noStrike" cap="none">
                <a:solidFill>
                  <a:srgbClr val="FF01A5"/>
                </a:solidFill>
                <a:latin typeface="Trebuchet MS"/>
                <a:ea typeface="Trebuchet MS"/>
                <a:cs typeface="Trebuchet MS"/>
                <a:sym typeface="Trebuchet MS"/>
              </a:rPr>
              <a:t> narrative</a:t>
            </a:r>
            <a:r>
              <a:rPr lang="en-GB" sz="2400" b="0" i="0" u="none" strike="noStrike" cap="none">
                <a:solidFill>
                  <a:schemeClr val="lt1"/>
                </a:solidFill>
                <a:latin typeface="Trebuchet MS"/>
                <a:ea typeface="Trebuchet MS"/>
                <a:cs typeface="Trebuchet MS"/>
                <a:sym typeface="Trebuchet MS"/>
              </a:rPr>
              <a:t> </a:t>
            </a:r>
            <a:r>
              <a:rPr lang="en-GB" sz="2400">
                <a:solidFill>
                  <a:schemeClr val="lt1"/>
                </a:solidFill>
                <a:latin typeface="Trebuchet MS"/>
                <a:ea typeface="Trebuchet MS"/>
                <a:cs typeface="Trebuchet MS"/>
                <a:sym typeface="Trebuchet MS"/>
              </a:rPr>
              <a:t>with the purpose of:</a:t>
            </a:r>
            <a:endParaRPr sz="2400" b="0" i="0" u="none" strike="noStrike" cap="none">
              <a:solidFill>
                <a:schemeClr val="lt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2000"/>
              <a:buFont typeface="Arial"/>
              <a:buNone/>
            </a:pPr>
            <a:endParaRPr sz="2000">
              <a:solidFill>
                <a:schemeClr val="lt1"/>
              </a:solidFill>
              <a:latin typeface="Trebuchet MS"/>
              <a:ea typeface="Trebuchet MS"/>
              <a:cs typeface="Trebuchet MS"/>
              <a:sym typeface="Trebuchet MS"/>
            </a:endParaRPr>
          </a:p>
          <a:p>
            <a:pPr marL="457200" marR="0" lvl="0" indent="-368300" algn="l" rtl="0">
              <a:lnSpc>
                <a:spcPct val="100000"/>
              </a:lnSpc>
              <a:spcBef>
                <a:spcPts val="0"/>
              </a:spcBef>
              <a:spcAft>
                <a:spcPts val="0"/>
              </a:spcAft>
              <a:buClr>
                <a:schemeClr val="lt1"/>
              </a:buClr>
              <a:buSzPts val="2200"/>
              <a:buFont typeface="Trebuchet MS"/>
              <a:buChar char="●"/>
            </a:pPr>
            <a:r>
              <a:rPr lang="en-GB" sz="2200">
                <a:solidFill>
                  <a:schemeClr val="lt1"/>
                </a:solidFill>
                <a:latin typeface="Trebuchet MS"/>
                <a:ea typeface="Trebuchet MS"/>
                <a:cs typeface="Trebuchet MS"/>
                <a:sym typeface="Trebuchet MS"/>
              </a:rPr>
              <a:t>Tying all of our campaigning together so it makes sense to an external audience</a:t>
            </a:r>
            <a:endParaRPr sz="2200">
              <a:solidFill>
                <a:schemeClr val="lt1"/>
              </a:solidFill>
              <a:latin typeface="Trebuchet MS"/>
              <a:ea typeface="Trebuchet MS"/>
              <a:cs typeface="Trebuchet MS"/>
              <a:sym typeface="Trebuchet MS"/>
            </a:endParaRPr>
          </a:p>
          <a:p>
            <a:pPr marL="457200" marR="0" lvl="0" indent="0" algn="l" rtl="0">
              <a:lnSpc>
                <a:spcPct val="100000"/>
              </a:lnSpc>
              <a:spcBef>
                <a:spcPts val="0"/>
              </a:spcBef>
              <a:spcAft>
                <a:spcPts val="0"/>
              </a:spcAft>
              <a:buNone/>
            </a:pPr>
            <a:endParaRPr sz="2200">
              <a:solidFill>
                <a:schemeClr val="lt1"/>
              </a:solidFill>
              <a:latin typeface="Trebuchet MS"/>
              <a:ea typeface="Trebuchet MS"/>
              <a:cs typeface="Trebuchet MS"/>
              <a:sym typeface="Trebuchet MS"/>
            </a:endParaRPr>
          </a:p>
          <a:p>
            <a:pPr marL="457200" marR="0" lvl="0" indent="-368300" algn="l" rtl="0">
              <a:lnSpc>
                <a:spcPct val="100000"/>
              </a:lnSpc>
              <a:spcBef>
                <a:spcPts val="0"/>
              </a:spcBef>
              <a:spcAft>
                <a:spcPts val="0"/>
              </a:spcAft>
              <a:buClr>
                <a:schemeClr val="lt1"/>
              </a:buClr>
              <a:buSzPts val="2200"/>
              <a:buFont typeface="Trebuchet MS"/>
              <a:buChar char="●"/>
            </a:pPr>
            <a:r>
              <a:rPr lang="en-GB" sz="2200">
                <a:solidFill>
                  <a:schemeClr val="lt1"/>
                </a:solidFill>
                <a:latin typeface="Trebuchet MS"/>
                <a:ea typeface="Trebuchet MS"/>
                <a:cs typeface="Trebuchet MS"/>
                <a:sym typeface="Trebuchet MS"/>
              </a:rPr>
              <a:t>Encouraging people to join the learning disability movement</a:t>
            </a:r>
            <a:endParaRPr sz="2200">
              <a:solidFill>
                <a:schemeClr val="lt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2000"/>
              <a:buFont typeface="Arial"/>
              <a:buNone/>
            </a:pPr>
            <a:endParaRPr sz="2000">
              <a:solidFill>
                <a:schemeClr val="lt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chemeClr val="lt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lt1"/>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Trebuchet MS"/>
              <a:ea typeface="Trebuchet MS"/>
              <a:cs typeface="Trebuchet MS"/>
              <a:sym typeface="Trebuchet MS"/>
            </a:endParaRPr>
          </a:p>
        </p:txBody>
      </p:sp>
      <p:sp>
        <p:nvSpPr>
          <p:cNvPr id="72" name="Google Shape;72;g216c53d4362_0_0"/>
          <p:cNvSpPr txBox="1"/>
          <p:nvPr/>
        </p:nvSpPr>
        <p:spPr>
          <a:xfrm>
            <a:off x="828575" y="421700"/>
            <a:ext cx="10742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Trebuchet MS"/>
                <a:ea typeface="Trebuchet MS"/>
                <a:cs typeface="Trebuchet MS"/>
                <a:sym typeface="Trebuchet MS"/>
              </a:rPr>
              <a:t>Purpose</a:t>
            </a:r>
            <a:endParaRPr sz="3600" b="0" i="0" u="none" strike="noStrike" cap="none">
              <a:solidFill>
                <a:schemeClr val="lt1"/>
              </a:solidFill>
              <a:latin typeface="Trebuchet MS"/>
              <a:ea typeface="Trebuchet MS"/>
              <a:cs typeface="Trebuchet MS"/>
              <a:sym typeface="Trebuchet MS"/>
            </a:endParaRPr>
          </a:p>
        </p:txBody>
      </p:sp>
      <p:cxnSp>
        <p:nvCxnSpPr>
          <p:cNvPr id="73" name="Google Shape;73;g216c53d4362_0_0"/>
          <p:cNvCxnSpPr/>
          <p:nvPr/>
        </p:nvCxnSpPr>
        <p:spPr>
          <a:xfrm>
            <a:off x="7400" y="1220675"/>
            <a:ext cx="11874000" cy="0"/>
          </a:xfrm>
          <a:prstGeom prst="straightConnector1">
            <a:avLst/>
          </a:prstGeom>
          <a:noFill/>
          <a:ln w="38100" cap="flat" cmpd="sng">
            <a:solidFill>
              <a:srgbClr val="FF00AA"/>
            </a:solidFill>
            <a:prstDash val="solid"/>
            <a:round/>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g21700ca4cfd_0_5"/>
          <p:cNvSpPr txBox="1"/>
          <p:nvPr/>
        </p:nvSpPr>
        <p:spPr>
          <a:xfrm>
            <a:off x="861500" y="1743550"/>
            <a:ext cx="8379900" cy="334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GB" sz="2400" b="1" i="0" u="none" strike="noStrike" cap="none">
                <a:solidFill>
                  <a:schemeClr val="lt1"/>
                </a:solidFill>
                <a:latin typeface="Proxima Nova"/>
                <a:ea typeface="Proxima Nova"/>
                <a:cs typeface="Proxima Nova"/>
                <a:sym typeface="Proxima Nova"/>
              </a:rPr>
              <a:t>Essential:</a:t>
            </a:r>
            <a:endParaRPr sz="2400" b="1" i="0" u="none" strike="noStrike" cap="none">
              <a:solidFill>
                <a:schemeClr val="lt1"/>
              </a:solidFill>
              <a:latin typeface="Proxima Nova"/>
              <a:ea typeface="Proxima Nova"/>
              <a:cs typeface="Proxima Nova"/>
              <a:sym typeface="Proxima Nova"/>
            </a:endParaRPr>
          </a:p>
          <a:p>
            <a:pPr marL="342900" marR="0" lvl="0" indent="-361950" algn="l" rtl="0">
              <a:lnSpc>
                <a:spcPct val="100000"/>
              </a:lnSpc>
              <a:spcBef>
                <a:spcPts val="0"/>
              </a:spcBef>
              <a:spcAft>
                <a:spcPts val="0"/>
              </a:spcAft>
              <a:buClr>
                <a:srgbClr val="FF01A5"/>
              </a:buClr>
              <a:buSzPts val="2300"/>
              <a:buFont typeface="Proxima Nova"/>
              <a:buChar char="•"/>
            </a:pPr>
            <a:r>
              <a:rPr lang="en-GB" sz="2300" b="0" i="0" u="none" strike="noStrike" cap="none">
                <a:solidFill>
                  <a:srgbClr val="FF01A5"/>
                </a:solidFill>
                <a:latin typeface="Proxima Nova"/>
                <a:ea typeface="Proxima Nova"/>
                <a:cs typeface="Proxima Nova"/>
                <a:sym typeface="Proxima Nova"/>
              </a:rPr>
              <a:t>Voices and experiences of people with a Learning Disability at the heart</a:t>
            </a:r>
            <a:endParaRPr sz="1700" b="0" i="0" u="none" strike="noStrike" cap="none">
              <a:solidFill>
                <a:srgbClr val="FF01A5"/>
              </a:solidFill>
              <a:latin typeface="Proxima Nova"/>
              <a:ea typeface="Proxima Nova"/>
              <a:cs typeface="Proxima Nova"/>
              <a:sym typeface="Proxima Nova"/>
            </a:endParaRPr>
          </a:p>
          <a:p>
            <a:pPr marL="342900" marR="0" lvl="0" indent="-361950" algn="l" rtl="0">
              <a:lnSpc>
                <a:spcPct val="100000"/>
              </a:lnSpc>
              <a:spcBef>
                <a:spcPts val="0"/>
              </a:spcBef>
              <a:spcAft>
                <a:spcPts val="0"/>
              </a:spcAft>
              <a:buClr>
                <a:schemeClr val="lt1"/>
              </a:buClr>
              <a:buSzPts val="2300"/>
              <a:buFont typeface="Proxima Nova"/>
              <a:buChar char="•"/>
            </a:pPr>
            <a:r>
              <a:rPr lang="en-GB" sz="2300" b="0" i="0" u="none" strike="noStrike" cap="none">
                <a:solidFill>
                  <a:schemeClr val="lt1"/>
                </a:solidFill>
                <a:latin typeface="Proxima Nova"/>
                <a:ea typeface="Proxima Nova"/>
                <a:cs typeface="Proxima Nova"/>
                <a:sym typeface="Proxima Nova"/>
              </a:rPr>
              <a:t>Emotive and compelling - relatable for audiences</a:t>
            </a:r>
            <a:endParaRPr sz="1700" b="0" i="0" u="none" strike="noStrike" cap="none">
              <a:solidFill>
                <a:schemeClr val="lt1"/>
              </a:solidFill>
              <a:latin typeface="Proxima Nova"/>
              <a:ea typeface="Proxima Nova"/>
              <a:cs typeface="Proxima Nova"/>
              <a:sym typeface="Proxima Nova"/>
            </a:endParaRPr>
          </a:p>
          <a:p>
            <a:pPr marL="342900" marR="0" lvl="0" indent="-361950" algn="l" rtl="0">
              <a:lnSpc>
                <a:spcPct val="100000"/>
              </a:lnSpc>
              <a:spcBef>
                <a:spcPts val="0"/>
              </a:spcBef>
              <a:spcAft>
                <a:spcPts val="0"/>
              </a:spcAft>
              <a:buClr>
                <a:schemeClr val="lt1"/>
              </a:buClr>
              <a:buSzPts val="2300"/>
              <a:buFont typeface="Proxima Nova"/>
              <a:buChar char="•"/>
            </a:pPr>
            <a:r>
              <a:rPr lang="en-GB" sz="2300" b="0" i="0" u="none" strike="noStrike" cap="none">
                <a:solidFill>
                  <a:schemeClr val="lt1"/>
                </a:solidFill>
                <a:latin typeface="Proxima Nova"/>
                <a:ea typeface="Proxima Nova"/>
                <a:cs typeface="Proxima Nova"/>
                <a:sym typeface="Proxima Nova"/>
              </a:rPr>
              <a:t>Flexible - opens door to range of ways to engage and support </a:t>
            </a:r>
            <a:endParaRPr sz="1700" b="0" i="0" u="none" strike="noStrike" cap="none">
              <a:solidFill>
                <a:schemeClr val="lt1"/>
              </a:solidFill>
              <a:latin typeface="Proxima Nova"/>
              <a:ea typeface="Proxima Nova"/>
              <a:cs typeface="Proxima Nova"/>
              <a:sym typeface="Proxima Nova"/>
            </a:endParaRPr>
          </a:p>
          <a:p>
            <a:pPr marL="342900" marR="0" lvl="0" indent="-361950" algn="l" rtl="0">
              <a:lnSpc>
                <a:spcPct val="100000"/>
              </a:lnSpc>
              <a:spcBef>
                <a:spcPts val="0"/>
              </a:spcBef>
              <a:spcAft>
                <a:spcPts val="0"/>
              </a:spcAft>
              <a:buClr>
                <a:schemeClr val="lt1"/>
              </a:buClr>
              <a:buSzPts val="2300"/>
              <a:buFont typeface="Proxima Nova"/>
              <a:buChar char="•"/>
            </a:pPr>
            <a:r>
              <a:rPr lang="en-GB" sz="2300" b="0" i="0" u="none" strike="noStrike" cap="none">
                <a:solidFill>
                  <a:schemeClr val="lt1"/>
                </a:solidFill>
                <a:latin typeface="Proxima Nova"/>
                <a:ea typeface="Proxima Nova"/>
                <a:cs typeface="Proxima Nova"/>
                <a:sym typeface="Proxima Nova"/>
              </a:rPr>
              <a:t>Can straddle challenges faced and positive impact of action </a:t>
            </a:r>
            <a:endParaRPr sz="1700" b="0" i="0" u="none" strike="noStrike" cap="none">
              <a:solidFill>
                <a:schemeClr val="lt1"/>
              </a:solidFill>
              <a:latin typeface="Proxima Nova"/>
              <a:ea typeface="Proxima Nova"/>
              <a:cs typeface="Proxima Nova"/>
              <a:sym typeface="Proxima Nova"/>
            </a:endParaRPr>
          </a:p>
          <a:p>
            <a:pPr marL="342900" marR="0" lvl="0" indent="-361950" algn="l" rtl="0">
              <a:lnSpc>
                <a:spcPct val="100000"/>
              </a:lnSpc>
              <a:spcBef>
                <a:spcPts val="0"/>
              </a:spcBef>
              <a:spcAft>
                <a:spcPts val="0"/>
              </a:spcAft>
              <a:buClr>
                <a:schemeClr val="lt1"/>
              </a:buClr>
              <a:buSzPts val="2300"/>
              <a:buFont typeface="Proxima Nova"/>
              <a:buChar char="•"/>
            </a:pPr>
            <a:r>
              <a:rPr lang="en-GB" sz="2300" b="0" i="0" u="none" strike="noStrike" cap="none">
                <a:solidFill>
                  <a:schemeClr val="lt1"/>
                </a:solidFill>
                <a:latin typeface="Proxima Nova"/>
                <a:ea typeface="Proxima Nova"/>
                <a:cs typeface="Proxima Nova"/>
                <a:sym typeface="Proxima Nova"/>
              </a:rPr>
              <a:t>Captures societal barriers and inequity</a:t>
            </a:r>
            <a:endParaRPr sz="2300" b="0" i="0" u="none" strike="noStrike" cap="none">
              <a:solidFill>
                <a:srgbClr val="FF01A5"/>
              </a:solidFill>
              <a:latin typeface="Proxima Nova"/>
              <a:ea typeface="Proxima Nova"/>
              <a:cs typeface="Proxima Nova"/>
              <a:sym typeface="Proxima Nova"/>
            </a:endParaRPr>
          </a:p>
          <a:p>
            <a:pPr marL="0" marR="0" lvl="0" indent="0" algn="l" rtl="0">
              <a:lnSpc>
                <a:spcPct val="100000"/>
              </a:lnSpc>
              <a:spcBef>
                <a:spcPts val="0"/>
              </a:spcBef>
              <a:spcAft>
                <a:spcPts val="0"/>
              </a:spcAft>
              <a:buNone/>
            </a:pPr>
            <a:endParaRPr sz="2000" b="0" i="0" u="none" strike="noStrike" cap="none">
              <a:solidFill>
                <a:schemeClr val="lt1"/>
              </a:solidFill>
              <a:latin typeface="Proxima Nova"/>
              <a:ea typeface="Proxima Nova"/>
              <a:cs typeface="Proxima Nova"/>
              <a:sym typeface="Proxima Nova"/>
            </a:endParaRPr>
          </a:p>
        </p:txBody>
      </p:sp>
      <p:sp>
        <p:nvSpPr>
          <p:cNvPr id="80" name="Google Shape;80;g21700ca4cfd_0_5"/>
          <p:cNvSpPr txBox="1"/>
          <p:nvPr/>
        </p:nvSpPr>
        <p:spPr>
          <a:xfrm>
            <a:off x="828575" y="421700"/>
            <a:ext cx="10742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Trebuchet MS"/>
                <a:ea typeface="Trebuchet MS"/>
                <a:cs typeface="Trebuchet MS"/>
                <a:sym typeface="Trebuchet MS"/>
              </a:rPr>
              <a:t>Criteria</a:t>
            </a:r>
            <a:endParaRPr sz="3600" b="0" i="0" u="none" strike="noStrike" cap="none">
              <a:solidFill>
                <a:schemeClr val="lt1"/>
              </a:solidFill>
              <a:latin typeface="Trebuchet MS"/>
              <a:ea typeface="Trebuchet MS"/>
              <a:cs typeface="Trebuchet MS"/>
              <a:sym typeface="Trebuchet MS"/>
            </a:endParaRPr>
          </a:p>
        </p:txBody>
      </p:sp>
      <p:cxnSp>
        <p:nvCxnSpPr>
          <p:cNvPr id="81" name="Google Shape;81;g21700ca4cfd_0_5"/>
          <p:cNvCxnSpPr/>
          <p:nvPr/>
        </p:nvCxnSpPr>
        <p:spPr>
          <a:xfrm>
            <a:off x="7400" y="1220675"/>
            <a:ext cx="11874000" cy="0"/>
          </a:xfrm>
          <a:prstGeom prst="straightConnector1">
            <a:avLst/>
          </a:prstGeom>
          <a:noFill/>
          <a:ln w="38100" cap="flat" cmpd="sng">
            <a:solidFill>
              <a:srgbClr val="FF00AA"/>
            </a:solidFill>
            <a:prstDash val="solid"/>
            <a:round/>
            <a:headEnd type="none" w="sm" len="sm"/>
            <a:tailEnd type="none" w="sm" len="sm"/>
          </a:ln>
        </p:spPr>
      </p:cxnSp>
      <p:sp>
        <p:nvSpPr>
          <p:cNvPr id="82" name="Google Shape;82;g21700ca4cfd_0_5"/>
          <p:cNvSpPr txBox="1"/>
          <p:nvPr/>
        </p:nvSpPr>
        <p:spPr>
          <a:xfrm>
            <a:off x="9575200" y="2113275"/>
            <a:ext cx="2090100" cy="1539300"/>
          </a:xfrm>
          <a:prstGeom prst="rect">
            <a:avLst/>
          </a:prstGeom>
          <a:noFill/>
          <a:ln w="9525" cap="flat" cmpd="sng">
            <a:solidFill>
              <a:srgbClr val="FF01A5"/>
            </a:solidFill>
            <a:prstDash val="solid"/>
            <a:round/>
            <a:headEnd type="none" w="sm" len="sm"/>
            <a:tailEnd type="none" w="sm" len="sm"/>
          </a:ln>
        </p:spPr>
        <p:txBody>
          <a:bodyPr spcFirstLastPara="1" wrap="square" lIns="91425" tIns="91425" rIns="91425" bIns="91425" anchor="t" anchorCtr="0">
            <a:spAutoFit/>
          </a:bodyPr>
          <a:lstStyle/>
          <a:p>
            <a:pPr marL="360000" marR="0" lvl="0" indent="-360000" algn="l" rtl="0">
              <a:lnSpc>
                <a:spcPct val="100000"/>
              </a:lnSpc>
              <a:spcBef>
                <a:spcPts val="0"/>
              </a:spcBef>
              <a:spcAft>
                <a:spcPts val="0"/>
              </a:spcAft>
              <a:buClr>
                <a:srgbClr val="FF01A5"/>
              </a:buClr>
              <a:buSzPts val="2200"/>
              <a:buFont typeface="Proxima Nova"/>
              <a:buChar char="●"/>
            </a:pPr>
            <a:r>
              <a:rPr lang="en-GB" sz="2200" b="0" i="0" u="none" strike="noStrike" cap="none">
                <a:solidFill>
                  <a:srgbClr val="FF01A5"/>
                </a:solidFill>
                <a:latin typeface="Proxima Nova"/>
                <a:ea typeface="Proxima Nova"/>
                <a:cs typeface="Proxima Nova"/>
                <a:sym typeface="Proxima Nova"/>
              </a:rPr>
              <a:t>Priorities</a:t>
            </a:r>
            <a:endParaRPr sz="2200" b="0" i="0" u="none" strike="noStrike" cap="none">
              <a:solidFill>
                <a:srgbClr val="FF01A5"/>
              </a:solidFill>
              <a:latin typeface="Proxima Nova"/>
              <a:ea typeface="Proxima Nova"/>
              <a:cs typeface="Proxima Nova"/>
              <a:sym typeface="Proxima Nova"/>
            </a:endParaRPr>
          </a:p>
          <a:p>
            <a:pPr marL="360000" marR="0" lvl="0" indent="-360000" algn="l" rtl="0">
              <a:lnSpc>
                <a:spcPct val="100000"/>
              </a:lnSpc>
              <a:spcBef>
                <a:spcPts val="0"/>
              </a:spcBef>
              <a:spcAft>
                <a:spcPts val="0"/>
              </a:spcAft>
              <a:buClr>
                <a:srgbClr val="FF01A5"/>
              </a:buClr>
              <a:buSzPts val="2200"/>
              <a:buFont typeface="Proxima Nova"/>
              <a:buChar char="●"/>
            </a:pPr>
            <a:r>
              <a:rPr lang="en-GB" sz="2200" b="0" i="0" u="none" strike="noStrike" cap="none">
                <a:solidFill>
                  <a:srgbClr val="FF01A5"/>
                </a:solidFill>
                <a:latin typeface="Proxima Nova"/>
                <a:ea typeface="Proxima Nova"/>
                <a:cs typeface="Proxima Nova"/>
                <a:sym typeface="Proxima Nova"/>
              </a:rPr>
              <a:t>Easy read</a:t>
            </a:r>
            <a:endParaRPr sz="2200" b="0" i="0" u="none" strike="noStrike" cap="none">
              <a:solidFill>
                <a:srgbClr val="FF01A5"/>
              </a:solidFill>
              <a:latin typeface="Proxima Nova"/>
              <a:ea typeface="Proxima Nova"/>
              <a:cs typeface="Proxima Nova"/>
              <a:sym typeface="Proxima Nova"/>
            </a:endParaRPr>
          </a:p>
          <a:p>
            <a:pPr marL="360000" marR="0" lvl="0" indent="-360000" algn="l" rtl="0">
              <a:lnSpc>
                <a:spcPct val="100000"/>
              </a:lnSpc>
              <a:spcBef>
                <a:spcPts val="0"/>
              </a:spcBef>
              <a:spcAft>
                <a:spcPts val="0"/>
              </a:spcAft>
              <a:buClr>
                <a:srgbClr val="FF01A5"/>
              </a:buClr>
              <a:buSzPts val="2200"/>
              <a:buFont typeface="Proxima Nova"/>
              <a:buChar char="●"/>
            </a:pPr>
            <a:r>
              <a:rPr lang="en-GB" sz="2200" b="0" i="0" u="none" strike="noStrike" cap="none">
                <a:solidFill>
                  <a:srgbClr val="FF01A5"/>
                </a:solidFill>
                <a:latin typeface="Proxima Nova"/>
                <a:ea typeface="Proxima Nova"/>
                <a:cs typeface="Proxima Nova"/>
                <a:sym typeface="Proxima Nova"/>
              </a:rPr>
              <a:t>Assertive / empowering</a:t>
            </a:r>
            <a:endParaRPr sz="2200" b="0" i="0" u="none" strike="noStrike" cap="none">
              <a:solidFill>
                <a:srgbClr val="FF01A5"/>
              </a:solidFill>
              <a:latin typeface="Proxima Nova"/>
              <a:ea typeface="Proxima Nova"/>
              <a:cs typeface="Proxima Nova"/>
              <a:sym typeface="Proxima Nova"/>
            </a:endParaRPr>
          </a:p>
        </p:txBody>
      </p:sp>
      <p:cxnSp>
        <p:nvCxnSpPr>
          <p:cNvPr id="83" name="Google Shape;83;g21700ca4cfd_0_5"/>
          <p:cNvCxnSpPr/>
          <p:nvPr/>
        </p:nvCxnSpPr>
        <p:spPr>
          <a:xfrm>
            <a:off x="8929000" y="2401650"/>
            <a:ext cx="646200" cy="0"/>
          </a:xfrm>
          <a:prstGeom prst="straightConnector1">
            <a:avLst/>
          </a:prstGeom>
          <a:noFill/>
          <a:ln w="76200" cap="flat" cmpd="sng">
            <a:solidFill>
              <a:srgbClr val="FF01A5"/>
            </a:solidFill>
            <a:prstDash val="solid"/>
            <a:round/>
            <a:headEnd type="none" w="sm" len="sm"/>
            <a:tailEnd type="triangl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2432b8585fb_0_233"/>
          <p:cNvSpPr txBox="1"/>
          <p:nvPr/>
        </p:nvSpPr>
        <p:spPr>
          <a:xfrm>
            <a:off x="898475" y="1572825"/>
            <a:ext cx="5153700" cy="49872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50000"/>
              </a:lnSpc>
              <a:spcBef>
                <a:spcPts val="0"/>
              </a:spcBef>
              <a:spcAft>
                <a:spcPts val="0"/>
              </a:spcAft>
              <a:buClr>
                <a:schemeClr val="lt1"/>
              </a:buClr>
              <a:buSzPts val="2400"/>
              <a:buFont typeface="Proxima Nova"/>
              <a:buChar char="➔"/>
            </a:pPr>
            <a:r>
              <a:rPr lang="en-GB" sz="2400" dirty="0">
                <a:solidFill>
                  <a:schemeClr val="lt1"/>
                </a:solidFill>
                <a:latin typeface="Proxima Nova"/>
                <a:ea typeface="Proxima Nova"/>
                <a:cs typeface="Proxima Nova"/>
                <a:sym typeface="Proxima Nova"/>
              </a:rPr>
              <a:t>Workshops with PWLD</a:t>
            </a:r>
            <a:endParaRPr sz="2400" b="0" i="0" u="none" strike="noStrike" cap="none" dirty="0">
              <a:solidFill>
                <a:schemeClr val="lt1"/>
              </a:solidFill>
              <a:latin typeface="Proxima Nova"/>
              <a:ea typeface="Proxima Nova"/>
              <a:cs typeface="Proxima Nova"/>
              <a:sym typeface="Proxima Nova"/>
            </a:endParaRPr>
          </a:p>
          <a:p>
            <a:pPr marL="457200" marR="0" lvl="0" indent="-381000" algn="l" rtl="0">
              <a:lnSpc>
                <a:spcPct val="150000"/>
              </a:lnSpc>
              <a:spcBef>
                <a:spcPts val="0"/>
              </a:spcBef>
              <a:spcAft>
                <a:spcPts val="0"/>
              </a:spcAft>
              <a:buClr>
                <a:schemeClr val="lt1"/>
              </a:buClr>
              <a:buSzPts val="2400"/>
              <a:buFont typeface="Proxima Nova"/>
              <a:buChar char="➔"/>
            </a:pPr>
            <a:r>
              <a:rPr lang="en-GB" sz="2400">
                <a:solidFill>
                  <a:schemeClr val="lt1"/>
                </a:solidFill>
                <a:latin typeface="Proxima Nova"/>
                <a:ea typeface="Proxima Nova"/>
                <a:cs typeface="Proxima Nova"/>
                <a:sym typeface="Proxima Nova"/>
              </a:rPr>
              <a:t>Interviews and workshops with staff</a:t>
            </a:r>
            <a:endParaRPr sz="2400" b="0" i="0" u="none" strike="noStrike" cap="none" dirty="0">
              <a:solidFill>
                <a:schemeClr val="lt1"/>
              </a:solidFill>
              <a:latin typeface="Proxima Nova"/>
              <a:ea typeface="Proxima Nova"/>
              <a:cs typeface="Proxima Nova"/>
              <a:sym typeface="Proxima Nova"/>
            </a:endParaRPr>
          </a:p>
          <a:p>
            <a:pPr marL="457200" marR="0" lvl="0" indent="-381000" algn="l" rtl="0">
              <a:lnSpc>
                <a:spcPct val="150000"/>
              </a:lnSpc>
              <a:spcBef>
                <a:spcPts val="0"/>
              </a:spcBef>
              <a:spcAft>
                <a:spcPts val="0"/>
              </a:spcAft>
              <a:buClr>
                <a:schemeClr val="lt1"/>
              </a:buClr>
              <a:buSzPts val="2400"/>
              <a:buFont typeface="Proxima Nova"/>
              <a:buChar char="➔"/>
            </a:pPr>
            <a:r>
              <a:rPr lang="en-GB" sz="2400" b="0" i="0" u="none" strike="noStrike" cap="none" dirty="0">
                <a:solidFill>
                  <a:schemeClr val="lt1"/>
                </a:solidFill>
                <a:latin typeface="Proxima Nova"/>
                <a:ea typeface="Proxima Nova"/>
                <a:cs typeface="Proxima Nova"/>
                <a:sym typeface="Proxima Nova"/>
              </a:rPr>
              <a:t>Family &amp; carer interviews</a:t>
            </a:r>
            <a:endParaRPr sz="2400" b="0" i="0" u="none" strike="noStrike" cap="none" dirty="0">
              <a:solidFill>
                <a:schemeClr val="lt1"/>
              </a:solidFill>
              <a:latin typeface="Proxima Nova"/>
              <a:ea typeface="Proxima Nova"/>
              <a:cs typeface="Proxima Nova"/>
              <a:sym typeface="Proxima Nova"/>
            </a:endParaRPr>
          </a:p>
          <a:p>
            <a:pPr marL="457200" marR="0" lvl="0" indent="-381000" algn="l" rtl="0">
              <a:lnSpc>
                <a:spcPct val="150000"/>
              </a:lnSpc>
              <a:spcBef>
                <a:spcPts val="0"/>
              </a:spcBef>
              <a:spcAft>
                <a:spcPts val="0"/>
              </a:spcAft>
              <a:buClr>
                <a:schemeClr val="lt1"/>
              </a:buClr>
              <a:buSzPts val="2400"/>
              <a:buFont typeface="Proxima Nova"/>
              <a:buChar char="➔"/>
            </a:pPr>
            <a:r>
              <a:rPr lang="en-GB" sz="2400" b="0" i="0" u="none" strike="noStrike" cap="none" dirty="0">
                <a:solidFill>
                  <a:schemeClr val="lt1"/>
                </a:solidFill>
                <a:latin typeface="Proxima Nova"/>
                <a:ea typeface="Proxima Nova"/>
                <a:cs typeface="Proxima Nova"/>
                <a:sym typeface="Proxima Nova"/>
              </a:rPr>
              <a:t>External interviews</a:t>
            </a:r>
            <a:endParaRPr sz="2400" b="0" i="0" u="none" strike="noStrike" cap="none" dirty="0">
              <a:solidFill>
                <a:schemeClr val="lt1"/>
              </a:solidFill>
              <a:latin typeface="Proxima Nova"/>
              <a:ea typeface="Proxima Nova"/>
              <a:cs typeface="Proxima Nova"/>
              <a:sym typeface="Proxima Nova"/>
            </a:endParaRPr>
          </a:p>
          <a:p>
            <a:pPr marL="457200" marR="0" lvl="0" indent="0" algn="l" rtl="0">
              <a:lnSpc>
                <a:spcPct val="150000"/>
              </a:lnSpc>
              <a:spcBef>
                <a:spcPts val="0"/>
              </a:spcBef>
              <a:spcAft>
                <a:spcPts val="0"/>
              </a:spcAft>
              <a:buNone/>
            </a:pPr>
            <a:endParaRPr sz="2400" b="0" i="0" u="none" strike="noStrike" cap="none" dirty="0">
              <a:solidFill>
                <a:schemeClr val="lt1"/>
              </a:solidFill>
              <a:latin typeface="Proxima Nova"/>
              <a:ea typeface="Proxima Nova"/>
              <a:cs typeface="Proxima Nova"/>
              <a:sym typeface="Proxima Nova"/>
            </a:endParaRPr>
          </a:p>
          <a:p>
            <a:pPr marL="457200" marR="0" lvl="0" indent="-381000" algn="l" rtl="0">
              <a:lnSpc>
                <a:spcPct val="150000"/>
              </a:lnSpc>
              <a:spcBef>
                <a:spcPts val="0"/>
              </a:spcBef>
              <a:spcAft>
                <a:spcPts val="0"/>
              </a:spcAft>
              <a:buClr>
                <a:schemeClr val="lt1"/>
              </a:buClr>
              <a:buSzPts val="2400"/>
              <a:buFont typeface="Proxima Nova"/>
              <a:buChar char="➔"/>
            </a:pPr>
            <a:r>
              <a:rPr lang="en-GB" sz="2400" b="0" i="0" u="none" strike="noStrike" cap="none" dirty="0">
                <a:solidFill>
                  <a:schemeClr val="lt1"/>
                </a:solidFill>
                <a:latin typeface="Proxima Nova"/>
                <a:ea typeface="Proxima Nova"/>
                <a:cs typeface="Proxima Nova"/>
                <a:sym typeface="Proxima Nova"/>
              </a:rPr>
              <a:t>Analysis</a:t>
            </a:r>
            <a:endParaRPr sz="2400" b="0" i="0" u="none" strike="noStrike" cap="none" dirty="0">
              <a:solidFill>
                <a:schemeClr val="lt1"/>
              </a:solidFill>
              <a:latin typeface="Proxima Nova"/>
              <a:ea typeface="Proxima Nova"/>
              <a:cs typeface="Proxima Nova"/>
              <a:sym typeface="Proxima Nova"/>
            </a:endParaRPr>
          </a:p>
          <a:p>
            <a:pPr marL="457200" marR="0" lvl="0" indent="-381000" algn="l" rtl="0">
              <a:lnSpc>
                <a:spcPct val="150000"/>
              </a:lnSpc>
              <a:spcBef>
                <a:spcPts val="0"/>
              </a:spcBef>
              <a:spcAft>
                <a:spcPts val="0"/>
              </a:spcAft>
              <a:buClr>
                <a:schemeClr val="lt1"/>
              </a:buClr>
              <a:buSzPts val="2400"/>
              <a:buFont typeface="Proxima Nova"/>
              <a:buChar char="➔"/>
            </a:pPr>
            <a:r>
              <a:rPr lang="en-GB" sz="2400" b="0" i="0" u="none" strike="noStrike" cap="none" dirty="0">
                <a:solidFill>
                  <a:schemeClr val="lt1"/>
                </a:solidFill>
                <a:latin typeface="Proxima Nova"/>
                <a:ea typeface="Proxima Nova"/>
                <a:cs typeface="Proxima Nova"/>
                <a:sym typeface="Proxima Nova"/>
              </a:rPr>
              <a:t>Proposition creative development</a:t>
            </a:r>
            <a:endParaRPr sz="2400" b="0" i="0" u="none" strike="noStrike" cap="none" dirty="0">
              <a:solidFill>
                <a:schemeClr val="lt1"/>
              </a:solidFill>
              <a:latin typeface="Proxima Nova"/>
              <a:ea typeface="Proxima Nova"/>
              <a:cs typeface="Proxima Nova"/>
              <a:sym typeface="Proxima Nova"/>
            </a:endParaRPr>
          </a:p>
          <a:p>
            <a:pPr marL="0" marR="0" lvl="0" indent="0" algn="l" rtl="0">
              <a:lnSpc>
                <a:spcPct val="150000"/>
              </a:lnSpc>
              <a:spcBef>
                <a:spcPts val="0"/>
              </a:spcBef>
              <a:spcAft>
                <a:spcPts val="0"/>
              </a:spcAft>
              <a:buClr>
                <a:srgbClr val="000000"/>
              </a:buClr>
              <a:buSzPts val="2000"/>
              <a:buFont typeface="Arial"/>
              <a:buNone/>
            </a:pPr>
            <a:endParaRPr sz="2400" b="0" i="0" u="none" strike="noStrike" cap="none" dirty="0">
              <a:solidFill>
                <a:schemeClr val="lt1"/>
              </a:solidFill>
              <a:latin typeface="Proxima Nova"/>
              <a:ea typeface="Proxima Nova"/>
              <a:cs typeface="Proxima Nova"/>
              <a:sym typeface="Proxima Nova"/>
            </a:endParaRPr>
          </a:p>
        </p:txBody>
      </p:sp>
      <p:sp>
        <p:nvSpPr>
          <p:cNvPr id="90" name="Google Shape;90;g2432b8585fb_0_233"/>
          <p:cNvSpPr txBox="1"/>
          <p:nvPr/>
        </p:nvSpPr>
        <p:spPr>
          <a:xfrm>
            <a:off x="828575" y="421700"/>
            <a:ext cx="10742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Trebuchet MS"/>
                <a:ea typeface="Trebuchet MS"/>
                <a:cs typeface="Trebuchet MS"/>
                <a:sym typeface="Trebuchet MS"/>
              </a:rPr>
              <a:t>Process to date</a:t>
            </a:r>
            <a:endParaRPr sz="3600" b="0" i="0" u="none" strike="noStrike" cap="none">
              <a:solidFill>
                <a:schemeClr val="lt1"/>
              </a:solidFill>
              <a:latin typeface="Trebuchet MS"/>
              <a:ea typeface="Trebuchet MS"/>
              <a:cs typeface="Trebuchet MS"/>
              <a:sym typeface="Trebuchet MS"/>
            </a:endParaRPr>
          </a:p>
        </p:txBody>
      </p:sp>
      <p:cxnSp>
        <p:nvCxnSpPr>
          <p:cNvPr id="91" name="Google Shape;91;g2432b8585fb_0_233"/>
          <p:cNvCxnSpPr/>
          <p:nvPr/>
        </p:nvCxnSpPr>
        <p:spPr>
          <a:xfrm>
            <a:off x="7400" y="1220675"/>
            <a:ext cx="11874000" cy="0"/>
          </a:xfrm>
          <a:prstGeom prst="straightConnector1">
            <a:avLst/>
          </a:prstGeom>
          <a:noFill/>
          <a:ln w="38100" cap="flat" cmpd="sng">
            <a:solidFill>
              <a:srgbClr val="FF00AA"/>
            </a:solidFill>
            <a:prstDash val="solid"/>
            <a:round/>
            <a:headEnd type="none" w="sm" len="sm"/>
            <a:tailEnd type="none" w="sm" len="sm"/>
          </a:ln>
        </p:spPr>
      </p:cxnSp>
      <p:sp>
        <p:nvSpPr>
          <p:cNvPr id="92" name="Google Shape;92;g2432b8585fb_0_233"/>
          <p:cNvSpPr txBox="1"/>
          <p:nvPr/>
        </p:nvSpPr>
        <p:spPr>
          <a:xfrm>
            <a:off x="6416994" y="1572825"/>
            <a:ext cx="5153700" cy="4987200"/>
          </a:xfrm>
          <a:prstGeom prst="rect">
            <a:avLst/>
          </a:prstGeom>
          <a:noFill/>
          <a:ln>
            <a:noFill/>
          </a:ln>
        </p:spPr>
        <p:txBody>
          <a:bodyPr spcFirstLastPara="1" wrap="square" lIns="91425" tIns="91425" rIns="91425" bIns="91425" anchor="t" anchorCtr="0">
            <a:spAutoFit/>
          </a:bodyPr>
          <a:lstStyle/>
          <a:p>
            <a:pPr marL="457200" marR="0" lvl="0" indent="-381000" algn="l" rtl="0">
              <a:lnSpc>
                <a:spcPct val="150000"/>
              </a:lnSpc>
              <a:spcBef>
                <a:spcPts val="0"/>
              </a:spcBef>
              <a:spcAft>
                <a:spcPts val="0"/>
              </a:spcAft>
              <a:buClr>
                <a:srgbClr val="FF01A5"/>
              </a:buClr>
              <a:buSzPts val="2400"/>
              <a:buFont typeface="Proxima Nova"/>
              <a:buChar char="➔"/>
            </a:pPr>
            <a:r>
              <a:rPr lang="en-GB" sz="2400" b="0" i="0" u="none" strike="noStrike" cap="none" dirty="0">
                <a:solidFill>
                  <a:srgbClr val="FF01A5"/>
                </a:solidFill>
                <a:latin typeface="Proxima Nova"/>
                <a:ea typeface="Proxima Nova"/>
                <a:cs typeface="Proxima Nova"/>
                <a:sym typeface="Proxima Nova"/>
              </a:rPr>
              <a:t>Stakeholder feedback &amp; shortlist</a:t>
            </a:r>
            <a:endParaRPr sz="2400" b="0" i="0" u="none" strike="noStrike" cap="none" dirty="0">
              <a:solidFill>
                <a:srgbClr val="FF01A5"/>
              </a:solidFill>
              <a:latin typeface="Proxima Nova"/>
              <a:ea typeface="Proxima Nova"/>
              <a:cs typeface="Proxima Nova"/>
              <a:sym typeface="Proxima Nova"/>
            </a:endParaRPr>
          </a:p>
          <a:p>
            <a:pPr marL="457200" marR="0" lvl="0" indent="-381000" algn="l" rtl="0">
              <a:lnSpc>
                <a:spcPct val="150000"/>
              </a:lnSpc>
              <a:spcBef>
                <a:spcPts val="0"/>
              </a:spcBef>
              <a:spcAft>
                <a:spcPts val="0"/>
              </a:spcAft>
              <a:buClr>
                <a:schemeClr val="lt1"/>
              </a:buClr>
              <a:buSzPts val="2400"/>
              <a:buFont typeface="Proxima Nova"/>
              <a:buChar char="➔"/>
            </a:pPr>
            <a:r>
              <a:rPr lang="en-GB" sz="2400" b="0" i="0" u="none" strike="noStrike" cap="none" dirty="0">
                <a:solidFill>
                  <a:schemeClr val="lt1"/>
                </a:solidFill>
                <a:latin typeface="Proxima Nova"/>
                <a:ea typeface="Proxima Nova"/>
                <a:cs typeface="Proxima Nova"/>
                <a:sym typeface="Proxima Nova"/>
              </a:rPr>
              <a:t>Proposition testing (PWLD; F&amp;C; Staff; Social audience; Campaigners)  </a:t>
            </a:r>
            <a:endParaRPr sz="2400" b="0" i="0" u="none" strike="noStrike" cap="none" dirty="0">
              <a:solidFill>
                <a:schemeClr val="lt1"/>
              </a:solidFill>
              <a:latin typeface="Proxima Nova"/>
              <a:ea typeface="Proxima Nova"/>
              <a:cs typeface="Proxima Nova"/>
              <a:sym typeface="Proxima Nova"/>
            </a:endParaRPr>
          </a:p>
          <a:p>
            <a:pPr marL="457200" marR="0" lvl="0" indent="-381000" algn="l" rtl="0">
              <a:lnSpc>
                <a:spcPct val="150000"/>
              </a:lnSpc>
              <a:spcBef>
                <a:spcPts val="0"/>
              </a:spcBef>
              <a:spcAft>
                <a:spcPts val="0"/>
              </a:spcAft>
              <a:buClr>
                <a:schemeClr val="lt1"/>
              </a:buClr>
              <a:buSzPts val="2400"/>
              <a:buFont typeface="Proxima Nova"/>
              <a:buChar char="➔"/>
            </a:pPr>
            <a:r>
              <a:rPr lang="en-GB" sz="2400" b="0" i="0" u="none" strike="noStrike" cap="none" dirty="0">
                <a:solidFill>
                  <a:schemeClr val="lt1"/>
                </a:solidFill>
                <a:latin typeface="Proxima Nova"/>
                <a:ea typeface="Proxima Nova"/>
                <a:cs typeface="Proxima Nova"/>
                <a:sym typeface="Proxima Nova"/>
              </a:rPr>
              <a:t>Proposition refinement and narrative development</a:t>
            </a:r>
            <a:endParaRPr sz="2400" b="0" i="0" u="none" strike="noStrike" cap="none" dirty="0">
              <a:solidFill>
                <a:schemeClr val="lt1"/>
              </a:solidFill>
              <a:latin typeface="Proxima Nova"/>
              <a:ea typeface="Proxima Nova"/>
              <a:cs typeface="Proxima Nova"/>
              <a:sym typeface="Proxima Nova"/>
            </a:endParaRPr>
          </a:p>
          <a:p>
            <a:pPr marL="457200" marR="0" lvl="0" indent="-381000" algn="l" rtl="0">
              <a:lnSpc>
                <a:spcPct val="150000"/>
              </a:lnSpc>
              <a:spcBef>
                <a:spcPts val="0"/>
              </a:spcBef>
              <a:spcAft>
                <a:spcPts val="0"/>
              </a:spcAft>
              <a:buClr>
                <a:schemeClr val="lt1"/>
              </a:buClr>
              <a:buSzPts val="2400"/>
              <a:buFont typeface="Proxima Nova"/>
              <a:buChar char="➔"/>
            </a:pPr>
            <a:r>
              <a:rPr lang="en-GB" sz="2400" b="0" i="0" u="none" strike="noStrike" cap="none" dirty="0">
                <a:solidFill>
                  <a:schemeClr val="lt1"/>
                </a:solidFill>
                <a:latin typeface="Proxima Nova"/>
                <a:ea typeface="Proxima Nova"/>
                <a:cs typeface="Proxima Nova"/>
                <a:sym typeface="Proxima Nova"/>
              </a:rPr>
              <a:t>Activation workshops &amp; creative development</a:t>
            </a:r>
            <a:endParaRPr sz="2400" b="0" i="0" u="none" strike="noStrike" cap="none" dirty="0">
              <a:solidFill>
                <a:schemeClr val="lt1"/>
              </a:solidFill>
              <a:latin typeface="Proxima Nova"/>
              <a:ea typeface="Proxima Nova"/>
              <a:cs typeface="Proxima Nova"/>
              <a:sym typeface="Proxima Nova"/>
            </a:endParaRPr>
          </a:p>
          <a:p>
            <a:pPr marL="0" marR="0" lvl="0" indent="0" algn="l" rtl="0">
              <a:lnSpc>
                <a:spcPct val="150000"/>
              </a:lnSpc>
              <a:spcBef>
                <a:spcPts val="0"/>
              </a:spcBef>
              <a:spcAft>
                <a:spcPts val="0"/>
              </a:spcAft>
              <a:buClr>
                <a:srgbClr val="000000"/>
              </a:buClr>
              <a:buSzPts val="2000"/>
              <a:buFont typeface="Arial"/>
              <a:buNone/>
            </a:pPr>
            <a:endParaRPr sz="2400" b="0" i="0" u="none" strike="noStrike" cap="none" dirty="0">
              <a:solidFill>
                <a:schemeClr val="lt1"/>
              </a:solidFill>
              <a:latin typeface="Proxima Nova"/>
              <a:ea typeface="Proxima Nova"/>
              <a:cs typeface="Proxima Nova"/>
              <a:sym typeface="Proxima Nova"/>
            </a:endParaRPr>
          </a:p>
        </p:txBody>
      </p:sp>
      <p:sp>
        <p:nvSpPr>
          <p:cNvPr id="93" name="Google Shape;93;g2432b8585fb_0_233"/>
          <p:cNvSpPr/>
          <p:nvPr/>
        </p:nvSpPr>
        <p:spPr>
          <a:xfrm>
            <a:off x="6333850" y="1547575"/>
            <a:ext cx="5236800" cy="549000"/>
          </a:xfrm>
          <a:prstGeom prst="rect">
            <a:avLst/>
          </a:prstGeom>
          <a:noFill/>
          <a:ln w="9525" cap="flat" cmpd="sng">
            <a:solidFill>
              <a:srgbClr val="FF01A5"/>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2432b8585fb_0_0"/>
          <p:cNvSpPr txBox="1"/>
          <p:nvPr/>
        </p:nvSpPr>
        <p:spPr>
          <a:xfrm>
            <a:off x="838200" y="481775"/>
            <a:ext cx="10742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Trebuchet MS"/>
                <a:ea typeface="Trebuchet MS"/>
                <a:cs typeface="Trebuchet MS"/>
                <a:sym typeface="Trebuchet MS"/>
              </a:rPr>
              <a:t>Key insights</a:t>
            </a:r>
            <a:endParaRPr sz="3600" b="0" i="0" u="none" strike="noStrike" cap="none">
              <a:solidFill>
                <a:schemeClr val="lt1"/>
              </a:solidFill>
              <a:latin typeface="Trebuchet MS"/>
              <a:ea typeface="Trebuchet MS"/>
              <a:cs typeface="Trebuchet MS"/>
              <a:sym typeface="Trebuchet MS"/>
            </a:endParaRPr>
          </a:p>
        </p:txBody>
      </p:sp>
      <p:cxnSp>
        <p:nvCxnSpPr>
          <p:cNvPr id="100" name="Google Shape;100;g2432b8585fb_0_0"/>
          <p:cNvCxnSpPr/>
          <p:nvPr/>
        </p:nvCxnSpPr>
        <p:spPr>
          <a:xfrm>
            <a:off x="7400" y="1220675"/>
            <a:ext cx="11874000" cy="0"/>
          </a:xfrm>
          <a:prstGeom prst="straightConnector1">
            <a:avLst/>
          </a:prstGeom>
          <a:noFill/>
          <a:ln w="38100" cap="flat" cmpd="sng">
            <a:solidFill>
              <a:srgbClr val="FF00AA"/>
            </a:solidFill>
            <a:prstDash val="solid"/>
            <a:round/>
            <a:headEnd type="none" w="sm" len="sm"/>
            <a:tailEnd type="none" w="sm" len="sm"/>
          </a:ln>
        </p:spPr>
      </p:cxnSp>
      <p:sp>
        <p:nvSpPr>
          <p:cNvPr id="101" name="Google Shape;101;g2432b8585fb_0_0"/>
          <p:cNvSpPr/>
          <p:nvPr/>
        </p:nvSpPr>
        <p:spPr>
          <a:xfrm>
            <a:off x="7389731" y="1457304"/>
            <a:ext cx="2870700" cy="2632500"/>
          </a:xfrm>
          <a:prstGeom prst="ellipse">
            <a:avLst/>
          </a:prstGeom>
          <a:solidFill>
            <a:srgbClr val="FF00AA"/>
          </a:solidFill>
          <a:ln w="9525" cap="flat" cmpd="sng">
            <a:solidFill>
              <a:srgbClr val="FF01A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50000"/>
              </a:lnSpc>
              <a:spcBef>
                <a:spcPts val="1200"/>
              </a:spcBef>
              <a:spcAft>
                <a:spcPts val="1200"/>
              </a:spcAft>
              <a:buClr>
                <a:srgbClr val="000000"/>
              </a:buClr>
              <a:buSzPts val="1700"/>
              <a:buFont typeface="Arial"/>
              <a:buNone/>
            </a:pPr>
            <a:r>
              <a:rPr lang="en-GB" sz="1700" b="0" i="0" u="none" strike="noStrike" cap="none">
                <a:solidFill>
                  <a:schemeClr val="lt1"/>
                </a:solidFill>
                <a:latin typeface="Proxima Nova"/>
                <a:ea typeface="Proxima Nova"/>
                <a:cs typeface="Proxima Nova"/>
                <a:sym typeface="Proxima Nova"/>
              </a:rPr>
              <a:t>Too many basic human rights</a:t>
            </a:r>
            <a:r>
              <a:rPr lang="en-GB" sz="1700" b="0" i="0" u="none" strike="noStrike" cap="none">
                <a:solidFill>
                  <a:schemeClr val="lt1"/>
                </a:solidFill>
                <a:latin typeface="Proxima Nova"/>
                <a:ea typeface="Proxima Nova"/>
                <a:cs typeface="Proxima Nova"/>
                <a:sym typeface="Proxima Nova"/>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 are </a:t>
            </a:r>
            <a:r>
              <a:rPr lang="en-GB" sz="1700" b="1" i="0" u="none" strike="noStrike" cap="none">
                <a:solidFill>
                  <a:schemeClr val="lt1"/>
                </a:solidFill>
                <a:latin typeface="Proxima Nova"/>
                <a:ea typeface="Proxima Nova"/>
                <a:cs typeface="Proxima Nova"/>
                <a:sym typeface="Proxima Nova"/>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hard fought</a:t>
            </a:r>
            <a:r>
              <a:rPr lang="en-GB" sz="1700" b="0" i="0" u="none" strike="noStrike" cap="none">
                <a:solidFill>
                  <a:schemeClr val="lt1"/>
                </a:solidFill>
                <a:latin typeface="Proxima Nova"/>
                <a:ea typeface="Proxima Nova"/>
                <a:cs typeface="Proxima Nova"/>
                <a:sym typeface="Proxima Nova"/>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2"/>
                  </a:ext>
                </a:extLst>
              </a:rPr>
              <a:t> or denied </a:t>
            </a:r>
            <a:r>
              <a:rPr lang="en-GB" sz="1700" b="0" i="0" u="none" strike="noStrike" cap="none">
                <a:solidFill>
                  <a:schemeClr val="lt1"/>
                </a:solidFill>
                <a:latin typeface="Proxima Nova"/>
                <a:ea typeface="Proxima Nova"/>
                <a:cs typeface="Proxima Nova"/>
                <a:sym typeface="Proxima Nova"/>
              </a:rPr>
              <a:t>PWLD - main concern for  F&amp;C</a:t>
            </a:r>
            <a:endParaRPr sz="1100" b="0" i="0" u="none" strike="noStrike" cap="none">
              <a:solidFill>
                <a:srgbClr val="000000"/>
              </a:solidFill>
              <a:latin typeface="Arial"/>
              <a:ea typeface="Arial"/>
              <a:cs typeface="Arial"/>
              <a:sym typeface="Arial"/>
            </a:endParaRPr>
          </a:p>
        </p:txBody>
      </p:sp>
      <p:sp>
        <p:nvSpPr>
          <p:cNvPr id="102" name="Google Shape;102;g2432b8585fb_0_0"/>
          <p:cNvSpPr/>
          <p:nvPr/>
        </p:nvSpPr>
        <p:spPr>
          <a:xfrm>
            <a:off x="5600144" y="3866733"/>
            <a:ext cx="2870700" cy="2632500"/>
          </a:xfrm>
          <a:prstGeom prst="ellipse">
            <a:avLst/>
          </a:prstGeom>
          <a:solidFill>
            <a:srgbClr val="FF00AA"/>
          </a:solidFill>
          <a:ln w="9525" cap="flat" cmpd="sng">
            <a:solidFill>
              <a:srgbClr val="FF01A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50000"/>
              </a:lnSpc>
              <a:spcBef>
                <a:spcPts val="1200"/>
              </a:spcBef>
              <a:spcAft>
                <a:spcPts val="1200"/>
              </a:spcAft>
              <a:buClr>
                <a:srgbClr val="000000"/>
              </a:buClr>
              <a:buSzPts val="1700"/>
              <a:buFont typeface="Arial"/>
              <a:buNone/>
            </a:pPr>
            <a:r>
              <a:rPr lang="en-GB" sz="1700" b="0" i="0" u="none" strike="noStrike" cap="none">
                <a:solidFill>
                  <a:schemeClr val="lt1"/>
                </a:solidFill>
                <a:latin typeface="Proxima Nova"/>
                <a:ea typeface="Proxima Nova"/>
                <a:cs typeface="Proxima Nova"/>
                <a:sym typeface="Proxima Nova"/>
              </a:rPr>
              <a:t>The desire to be </a:t>
            </a:r>
            <a:r>
              <a:rPr lang="en-GB" sz="1700" b="1" i="0" u="none" strike="noStrike" cap="none">
                <a:solidFill>
                  <a:schemeClr val="lt1"/>
                </a:solidFill>
                <a:latin typeface="Proxima Nova"/>
                <a:ea typeface="Proxima Nova"/>
                <a:cs typeface="Proxima Nova"/>
                <a:sym typeface="Proxima Nova"/>
              </a:rPr>
              <a:t>productive or useful </a:t>
            </a:r>
            <a:r>
              <a:rPr lang="en-GB" sz="1700" b="0" i="0" u="none" strike="noStrike" cap="none">
                <a:solidFill>
                  <a:schemeClr val="lt1"/>
                </a:solidFill>
                <a:latin typeface="Proxima Nova"/>
                <a:ea typeface="Proxima Nova"/>
                <a:cs typeface="Proxima Nova"/>
                <a:sym typeface="Proxima Nova"/>
              </a:rPr>
              <a:t>is powerful for all </a:t>
            </a:r>
            <a:endParaRPr sz="1700" b="0" i="0" u="none" strike="noStrike" cap="none">
              <a:solidFill>
                <a:schemeClr val="lt1"/>
              </a:solidFill>
              <a:latin typeface="Proxima Nova"/>
              <a:ea typeface="Proxima Nova"/>
              <a:cs typeface="Proxima Nova"/>
              <a:sym typeface="Proxima Nova"/>
            </a:endParaRPr>
          </a:p>
        </p:txBody>
      </p:sp>
      <p:sp>
        <p:nvSpPr>
          <p:cNvPr id="103" name="Google Shape;103;g2432b8585fb_0_0"/>
          <p:cNvSpPr/>
          <p:nvPr/>
        </p:nvSpPr>
        <p:spPr>
          <a:xfrm>
            <a:off x="379675" y="1457300"/>
            <a:ext cx="2870700" cy="2632500"/>
          </a:xfrm>
          <a:prstGeom prst="ellipse">
            <a:avLst/>
          </a:prstGeom>
          <a:solidFill>
            <a:srgbClr val="FF00AA"/>
          </a:solidFill>
          <a:ln w="9525" cap="flat" cmpd="sng">
            <a:solidFill>
              <a:srgbClr val="FF01A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50000"/>
              </a:lnSpc>
              <a:spcBef>
                <a:spcPts val="1200"/>
              </a:spcBef>
              <a:spcAft>
                <a:spcPts val="1200"/>
              </a:spcAft>
              <a:buClr>
                <a:srgbClr val="000000"/>
              </a:buClr>
              <a:buSzPts val="1700"/>
              <a:buFont typeface="Arial"/>
              <a:buNone/>
            </a:pPr>
            <a:r>
              <a:rPr lang="en-GB" sz="1700" b="1" i="0" u="none" strike="noStrike" cap="none">
                <a:solidFill>
                  <a:schemeClr val="lt1"/>
                </a:solidFill>
                <a:latin typeface="Proxima Nova"/>
                <a:ea typeface="Proxima Nova"/>
                <a:cs typeface="Proxima Nova"/>
                <a:sym typeface="Proxima Nova"/>
              </a:rPr>
              <a:t>Everyday stigma and bullying </a:t>
            </a:r>
            <a:r>
              <a:rPr lang="en-GB" sz="1700" b="0" i="0" u="none" strike="noStrike" cap="none">
                <a:solidFill>
                  <a:schemeClr val="lt1"/>
                </a:solidFill>
                <a:latin typeface="Proxima Nova"/>
                <a:ea typeface="Proxima Nova"/>
                <a:cs typeface="Proxima Nova"/>
                <a:sym typeface="Proxima Nova"/>
              </a:rPr>
              <a:t>all too common an experience and a priority for PWLD</a:t>
            </a:r>
            <a:endParaRPr sz="1700" b="0" i="0" u="none" strike="noStrike" cap="none">
              <a:solidFill>
                <a:schemeClr val="lt1"/>
              </a:solidFill>
              <a:latin typeface="Proxima Nova"/>
              <a:ea typeface="Proxima Nova"/>
              <a:cs typeface="Proxima Nova"/>
              <a:sym typeface="Proxima Nova"/>
            </a:endParaRPr>
          </a:p>
        </p:txBody>
      </p:sp>
      <p:sp>
        <p:nvSpPr>
          <p:cNvPr id="104" name="Google Shape;104;g2432b8585fb_0_0"/>
          <p:cNvSpPr/>
          <p:nvPr/>
        </p:nvSpPr>
        <p:spPr>
          <a:xfrm>
            <a:off x="9070509" y="3884177"/>
            <a:ext cx="2870700" cy="2632500"/>
          </a:xfrm>
          <a:prstGeom prst="ellipse">
            <a:avLst/>
          </a:prstGeom>
          <a:solidFill>
            <a:srgbClr val="FF00AA"/>
          </a:solidFill>
          <a:ln w="9525" cap="flat" cmpd="sng">
            <a:solidFill>
              <a:srgbClr val="FF01A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50000"/>
              </a:lnSpc>
              <a:spcBef>
                <a:spcPts val="1200"/>
              </a:spcBef>
              <a:spcAft>
                <a:spcPts val="1200"/>
              </a:spcAft>
              <a:buClr>
                <a:srgbClr val="000000"/>
              </a:buClr>
              <a:buSzPts val="1700"/>
              <a:buFont typeface="Arial"/>
              <a:buNone/>
            </a:pPr>
            <a:r>
              <a:rPr lang="en-GB" sz="1700" b="0" i="0" u="none" strike="noStrike" cap="none">
                <a:solidFill>
                  <a:schemeClr val="lt1"/>
                </a:solidFill>
                <a:latin typeface="Proxima Nova"/>
                <a:ea typeface="Proxima Nova"/>
                <a:cs typeface="Proxima Nova"/>
                <a:sym typeface="Proxima Nova"/>
              </a:rPr>
              <a:t>Better treatment of PWLD would make a </a:t>
            </a:r>
            <a:r>
              <a:rPr lang="en-GB" sz="1700" b="1" i="0" u="none" strike="noStrike" cap="none">
                <a:solidFill>
                  <a:schemeClr val="lt1"/>
                </a:solidFill>
                <a:latin typeface="Proxima Nova"/>
                <a:ea typeface="Proxima Nova"/>
                <a:cs typeface="Proxima Nova"/>
                <a:sym typeface="Proxima Nova"/>
              </a:rPr>
              <a:t>better, more inclusive and compassionate  society</a:t>
            </a:r>
            <a:endParaRPr sz="1700" b="1" i="0" u="none" strike="noStrike" cap="none">
              <a:solidFill>
                <a:schemeClr val="lt1"/>
              </a:solidFill>
              <a:latin typeface="Proxima Nova"/>
              <a:ea typeface="Proxima Nova"/>
              <a:cs typeface="Proxima Nova"/>
              <a:sym typeface="Proxima Nova"/>
            </a:endParaRPr>
          </a:p>
        </p:txBody>
      </p:sp>
      <p:sp>
        <p:nvSpPr>
          <p:cNvPr id="105" name="Google Shape;105;g2432b8585fb_0_0"/>
          <p:cNvSpPr/>
          <p:nvPr/>
        </p:nvSpPr>
        <p:spPr>
          <a:xfrm>
            <a:off x="2066363" y="3884177"/>
            <a:ext cx="2870700" cy="2632500"/>
          </a:xfrm>
          <a:prstGeom prst="ellipse">
            <a:avLst/>
          </a:prstGeom>
          <a:solidFill>
            <a:srgbClr val="FF00AA"/>
          </a:solidFill>
          <a:ln w="9525" cap="flat" cmpd="sng">
            <a:solidFill>
              <a:srgbClr val="FF01A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50000"/>
              </a:lnSpc>
              <a:spcBef>
                <a:spcPts val="1200"/>
              </a:spcBef>
              <a:spcAft>
                <a:spcPts val="1200"/>
              </a:spcAft>
              <a:buClr>
                <a:srgbClr val="000000"/>
              </a:buClr>
              <a:buSzPts val="1800"/>
              <a:buFont typeface="Arial"/>
              <a:buNone/>
            </a:pPr>
            <a:r>
              <a:rPr lang="en-GB" sz="1800" b="0" i="0" u="none" strike="noStrike" cap="none">
                <a:solidFill>
                  <a:schemeClr val="lt1"/>
                </a:solidFill>
                <a:latin typeface="Proxima Nova"/>
                <a:ea typeface="Proxima Nova"/>
                <a:cs typeface="Proxima Nova"/>
                <a:sym typeface="Proxima Nova"/>
              </a:rPr>
              <a:t>PWLD and F&amp;C want their </a:t>
            </a:r>
            <a:r>
              <a:rPr lang="en-GB" sz="1800" b="1" i="0" u="none" strike="noStrike" cap="none">
                <a:solidFill>
                  <a:schemeClr val="lt1"/>
                </a:solidFill>
                <a:latin typeface="Proxima Nova"/>
                <a:ea typeface="Proxima Nova"/>
                <a:cs typeface="Proxima Nova"/>
                <a:sym typeface="Proxima Nova"/>
              </a:rPr>
              <a:t>abilities seen and appreciated</a:t>
            </a:r>
            <a:endParaRPr sz="1800" b="0" i="0" u="none" strike="noStrike" cap="none">
              <a:solidFill>
                <a:schemeClr val="lt1"/>
              </a:solidFill>
              <a:latin typeface="Proxima Nova"/>
              <a:ea typeface="Proxima Nova"/>
              <a:cs typeface="Proxima Nova"/>
              <a:sym typeface="Proxima Nova"/>
            </a:endParaRPr>
          </a:p>
        </p:txBody>
      </p:sp>
      <p:sp>
        <p:nvSpPr>
          <p:cNvPr id="106" name="Google Shape;106;g2432b8585fb_0_0"/>
          <p:cNvSpPr/>
          <p:nvPr/>
        </p:nvSpPr>
        <p:spPr>
          <a:xfrm>
            <a:off x="3808219" y="1457304"/>
            <a:ext cx="2870700" cy="2632500"/>
          </a:xfrm>
          <a:prstGeom prst="ellipse">
            <a:avLst/>
          </a:prstGeom>
          <a:solidFill>
            <a:srgbClr val="FF00AA"/>
          </a:solidFill>
          <a:ln w="9525" cap="flat" cmpd="sng">
            <a:solidFill>
              <a:srgbClr val="FF01A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50000"/>
              </a:lnSpc>
              <a:spcBef>
                <a:spcPts val="1200"/>
              </a:spcBef>
              <a:spcAft>
                <a:spcPts val="1200"/>
              </a:spcAft>
              <a:buClr>
                <a:srgbClr val="000000"/>
              </a:buClr>
              <a:buSzPts val="1700"/>
              <a:buFont typeface="Arial"/>
              <a:buNone/>
            </a:pPr>
            <a:r>
              <a:rPr lang="en-GB" sz="1700" b="1" i="0" u="none" strike="noStrike" cap="none">
                <a:solidFill>
                  <a:schemeClr val="lt1"/>
                </a:solidFill>
                <a:latin typeface="Proxima Nova"/>
                <a:ea typeface="Proxima Nova"/>
                <a:cs typeface="Proxima Nova"/>
                <a:sym typeface="Proxima Nova"/>
              </a:rPr>
              <a:t>Abuse and inhumane treatment </a:t>
            </a:r>
            <a:r>
              <a:rPr lang="en-GB" sz="1700" b="0" i="0" u="none" strike="noStrike" cap="none">
                <a:solidFill>
                  <a:schemeClr val="lt1"/>
                </a:solidFill>
                <a:latin typeface="Proxima Nova"/>
                <a:ea typeface="Proxima Nova"/>
                <a:cs typeface="Proxima Nova"/>
                <a:sym typeface="Proxima Nova"/>
              </a:rPr>
              <a:t>of PWLD is still happening today, though low awareness</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g2432b8585fb_0_67"/>
          <p:cNvSpPr txBox="1">
            <a:spLocks noGrp="1"/>
          </p:cNvSpPr>
          <p:nvPr>
            <p:ph type="ctrTitle"/>
          </p:nvPr>
        </p:nvSpPr>
        <p:spPr>
          <a:xfrm>
            <a:off x="680600" y="1676400"/>
            <a:ext cx="10830900" cy="2118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Calibri"/>
              <a:buNone/>
            </a:pPr>
            <a:r>
              <a:rPr lang="en-GB">
                <a:latin typeface="Trebuchet MS"/>
                <a:ea typeface="Trebuchet MS"/>
                <a:cs typeface="Trebuchet MS"/>
                <a:sym typeface="Trebuchet MS"/>
              </a:rPr>
              <a:t>Creative concepts</a:t>
            </a:r>
            <a:endParaRPr>
              <a:latin typeface="Trebuchet MS"/>
              <a:ea typeface="Trebuchet MS"/>
              <a:cs typeface="Trebuchet MS"/>
              <a:sym typeface="Trebuchet MS"/>
            </a:endParaRPr>
          </a:p>
        </p:txBody>
      </p:sp>
      <p:cxnSp>
        <p:nvCxnSpPr>
          <p:cNvPr id="112" name="Google Shape;112;g2432b8585fb_0_67"/>
          <p:cNvCxnSpPr/>
          <p:nvPr/>
        </p:nvCxnSpPr>
        <p:spPr>
          <a:xfrm>
            <a:off x="0" y="4017150"/>
            <a:ext cx="12214200" cy="0"/>
          </a:xfrm>
          <a:prstGeom prst="straightConnector1">
            <a:avLst/>
          </a:prstGeom>
          <a:noFill/>
          <a:ln w="76200" cap="flat" cmpd="sng">
            <a:solidFill>
              <a:srgbClr val="FF00AA"/>
            </a:solidFill>
            <a:prstDash val="solid"/>
            <a:round/>
            <a:headEnd type="none" w="sm" len="sm"/>
            <a:tailEnd type="none" w="sm" len="sm"/>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g2432b8585fb_0_73"/>
          <p:cNvSpPr/>
          <p:nvPr/>
        </p:nvSpPr>
        <p:spPr>
          <a:xfrm>
            <a:off x="794850" y="2894550"/>
            <a:ext cx="10602300" cy="1068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5600" b="0" i="0" u="none" strike="noStrike" cap="none">
                <a:solidFill>
                  <a:schemeClr val="lt1"/>
                </a:solidFill>
                <a:latin typeface="Trebuchet MS"/>
                <a:ea typeface="Trebuchet MS"/>
                <a:cs typeface="Trebuchet MS"/>
                <a:sym typeface="Trebuchet MS"/>
              </a:rPr>
              <a:t>Don’t hold us back</a:t>
            </a:r>
            <a:endParaRPr sz="5600" b="0" i="0" u="none" strike="noStrike" cap="none">
              <a:solidFill>
                <a:schemeClr val="lt1"/>
              </a:solidFill>
              <a:latin typeface="Trebuchet MS"/>
              <a:ea typeface="Trebuchet MS"/>
              <a:cs typeface="Trebuchet MS"/>
              <a:sym typeface="Trebuchet MS"/>
            </a:endParaRPr>
          </a:p>
        </p:txBody>
      </p:sp>
      <p:cxnSp>
        <p:nvCxnSpPr>
          <p:cNvPr id="119" name="Google Shape;119;g2432b8585fb_0_73"/>
          <p:cNvCxnSpPr/>
          <p:nvPr/>
        </p:nvCxnSpPr>
        <p:spPr>
          <a:xfrm>
            <a:off x="609600" y="2721750"/>
            <a:ext cx="1800" cy="1419600"/>
          </a:xfrm>
          <a:prstGeom prst="straightConnector1">
            <a:avLst/>
          </a:prstGeom>
          <a:noFill/>
          <a:ln w="76200" cap="flat" cmpd="sng">
            <a:solidFill>
              <a:srgbClr val="FF00AA"/>
            </a:solidFill>
            <a:prstDash val="solid"/>
            <a:round/>
            <a:headEnd type="none" w="sm" len="sm"/>
            <a:tailEnd type="none" w="sm" len="sm"/>
          </a:ln>
        </p:spPr>
      </p:cxnSp>
      <p:pic>
        <p:nvPicPr>
          <p:cNvPr id="120" name="Google Shape;120;g2432b8585fb_0_73"/>
          <p:cNvPicPr preferRelativeResize="0"/>
          <p:nvPr/>
        </p:nvPicPr>
        <p:blipFill rotWithShape="1">
          <a:blip r:embed="rId3">
            <a:alphaModFix/>
          </a:blip>
          <a:srcRect l="12742" t="16268" r="64031" b="46280"/>
          <a:stretch/>
        </p:blipFill>
        <p:spPr>
          <a:xfrm>
            <a:off x="9679025" y="4592150"/>
            <a:ext cx="2512973" cy="2279051"/>
          </a:xfrm>
          <a:prstGeom prst="rect">
            <a:avLst/>
          </a:prstGeom>
          <a:noFill/>
          <a:ln>
            <a:noFill/>
          </a:ln>
        </p:spPr>
      </p:pic>
      <p:pic>
        <p:nvPicPr>
          <p:cNvPr id="121" name="Google Shape;121;g2432b8585fb_0_73"/>
          <p:cNvPicPr preferRelativeResize="0"/>
          <p:nvPr/>
        </p:nvPicPr>
        <p:blipFill rotWithShape="1">
          <a:blip r:embed="rId4">
            <a:alphaModFix/>
          </a:blip>
          <a:srcRect l="12236" t="24485" r="65203" b="39882"/>
          <a:stretch/>
        </p:blipFill>
        <p:spPr>
          <a:xfrm>
            <a:off x="9679025" y="2342050"/>
            <a:ext cx="2512973" cy="2232401"/>
          </a:xfrm>
          <a:prstGeom prst="rect">
            <a:avLst/>
          </a:prstGeom>
          <a:noFill/>
          <a:ln>
            <a:noFill/>
          </a:ln>
        </p:spPr>
      </p:pic>
      <p:pic>
        <p:nvPicPr>
          <p:cNvPr id="122" name="Google Shape;122;g2432b8585fb_0_73"/>
          <p:cNvPicPr preferRelativeResize="0"/>
          <p:nvPr/>
        </p:nvPicPr>
        <p:blipFill rotWithShape="1">
          <a:blip r:embed="rId5">
            <a:alphaModFix/>
          </a:blip>
          <a:srcRect/>
          <a:stretch/>
        </p:blipFill>
        <p:spPr>
          <a:xfrm>
            <a:off x="9679025" y="0"/>
            <a:ext cx="2512975" cy="2324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g2432b8585fb_0_81"/>
          <p:cNvSpPr/>
          <p:nvPr/>
        </p:nvSpPr>
        <p:spPr>
          <a:xfrm>
            <a:off x="794850" y="826850"/>
            <a:ext cx="10602300" cy="5419800"/>
          </a:xfrm>
          <a:prstGeom prst="rect">
            <a:avLst/>
          </a:prstGeom>
          <a:noFill/>
          <a:ln w="19050" cap="flat" cmpd="sng">
            <a:solidFill>
              <a:srgbClr val="B450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4800" b="0" i="0" u="none" strike="noStrike" cap="none">
                <a:solidFill>
                  <a:schemeClr val="lt1"/>
                </a:solidFill>
                <a:latin typeface="Trebuchet MS"/>
                <a:ea typeface="Trebuchet MS"/>
                <a:cs typeface="Trebuchet MS"/>
                <a:sym typeface="Trebuchet MS"/>
              </a:rPr>
              <a:t>Don’t hold us back</a:t>
            </a:r>
            <a:endParaRPr sz="4800" b="0" i="0" u="none" strike="noStrike" cap="none">
              <a:solidFill>
                <a:schemeClr val="lt1"/>
              </a:solidFill>
              <a:latin typeface="Trebuchet MS"/>
              <a:ea typeface="Trebuchet MS"/>
              <a:cs typeface="Trebuchet MS"/>
              <a:sym typeface="Trebuchet MS"/>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chemeClr val="lt1"/>
                </a:solidFill>
                <a:latin typeface="Proxima Nova"/>
                <a:ea typeface="Proxima Nova"/>
                <a:cs typeface="Proxima Nova"/>
                <a:sym typeface="Proxima Nova"/>
              </a:rPr>
              <a:t>For those of us who live with a learning disability, every day can be a battle. We have to fight to be seen. To be included. To get the things everyone should take for granted. Like a safe home, decent healthcare, the right support at school and the chance to get a job we can do well. We deserve better – and we’ve been held back long enough. </a:t>
            </a: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chemeClr val="lt1"/>
                </a:solidFill>
                <a:latin typeface="Proxima Nova"/>
                <a:ea typeface="Proxima Nova"/>
                <a:cs typeface="Proxima Nova"/>
                <a:sym typeface="Proxima Nova"/>
              </a:rPr>
              <a:t>So - with Mencap - we’re building a movement to knock down the barriers that stop us living our very best lives. We’re calling out the people and attitudes that stop us being who we know we can be. There’s so much more we want to do - for ourselves and for others. </a:t>
            </a: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chemeClr val="lt1"/>
                </a:solidFill>
                <a:latin typeface="Proxima Nova"/>
                <a:ea typeface="Proxima Nova"/>
                <a:cs typeface="Proxima Nova"/>
                <a:sym typeface="Proxima Nova"/>
              </a:rPr>
              <a:t>If you’re with us, don’t hold back – get involved today. We’re breaking through what holds us back. Because the days of us being overlooked are over.</a:t>
            </a: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245c2ecd569_0_30"/>
          <p:cNvSpPr/>
          <p:nvPr/>
        </p:nvSpPr>
        <p:spPr>
          <a:xfrm>
            <a:off x="794850" y="826850"/>
            <a:ext cx="10602300" cy="5419800"/>
          </a:xfrm>
          <a:prstGeom prst="rect">
            <a:avLst/>
          </a:prstGeom>
          <a:noFill/>
          <a:ln w="19050" cap="flat" cmpd="sng">
            <a:solidFill>
              <a:srgbClr val="B450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4800" b="0" i="0" u="none" strike="noStrike" cap="none">
                <a:solidFill>
                  <a:schemeClr val="lt1"/>
                </a:solidFill>
                <a:latin typeface="Trebuchet MS"/>
                <a:ea typeface="Trebuchet MS"/>
                <a:cs typeface="Trebuchet MS"/>
                <a:sym typeface="Trebuchet MS"/>
              </a:rPr>
              <a:t>Don’t hold us back …</a:t>
            </a:r>
            <a:endParaRPr sz="4800" b="0" i="0" u="none" strike="noStrike" cap="none">
              <a:solidFill>
                <a:schemeClr val="lt1"/>
              </a:solidFill>
              <a:latin typeface="Trebuchet MS"/>
              <a:ea typeface="Trebuchet MS"/>
              <a:cs typeface="Trebuchet MS"/>
              <a:sym typeface="Trebuchet MS"/>
            </a:endParaRPr>
          </a:p>
          <a:p>
            <a:pPr marL="0" marR="0" lvl="0" indent="0" algn="l" rtl="0">
              <a:lnSpc>
                <a:spcPct val="115000"/>
              </a:lnSpc>
              <a:spcBef>
                <a:spcPts val="0"/>
              </a:spcBef>
              <a:spcAft>
                <a:spcPts val="0"/>
              </a:spcAft>
              <a:buClr>
                <a:srgbClr val="000000"/>
              </a:buClr>
              <a:buSzPts val="2000"/>
              <a:buFont typeface="Arial"/>
              <a:buNone/>
            </a:pP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596900" marR="0" lvl="0" indent="-342900" algn="l" rtl="0">
              <a:lnSpc>
                <a:spcPct val="115000"/>
              </a:lnSpc>
              <a:spcBef>
                <a:spcPts val="0"/>
              </a:spcBef>
              <a:spcAft>
                <a:spcPts val="0"/>
              </a:spcAft>
              <a:buClr>
                <a:schemeClr val="lt1"/>
              </a:buClr>
              <a:buSzPts val="1800"/>
              <a:buFont typeface="Proxima Nova"/>
              <a:buChar char="●"/>
            </a:pPr>
            <a:r>
              <a:rPr lang="en-GB" sz="1800" b="0" i="0" u="none" strike="noStrike" cap="none">
                <a:solidFill>
                  <a:schemeClr val="lt1"/>
                </a:solidFill>
                <a:latin typeface="Proxima Nova"/>
                <a:ea typeface="Proxima Nova"/>
                <a:cs typeface="Proxima Nova"/>
                <a:sym typeface="Proxima Nova"/>
              </a:rPr>
              <a:t>It is not OK to lock us up in secure units against our wishes. It is not OK to restrain and isolate us. We should be free - and supported - to live in our own safe homes and near our families.</a:t>
            </a:r>
            <a:endParaRPr sz="1800" b="0" i="0" u="none" strike="noStrike" cap="none">
              <a:solidFill>
                <a:schemeClr val="lt1"/>
              </a:solidFill>
              <a:latin typeface="Proxima Nova"/>
              <a:ea typeface="Proxima Nova"/>
              <a:cs typeface="Proxima Nova"/>
              <a:sym typeface="Proxima Nova"/>
            </a:endParaRPr>
          </a:p>
          <a:p>
            <a:pPr marL="45720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596900" marR="0" lvl="0" indent="-342900" algn="l" rtl="0">
              <a:lnSpc>
                <a:spcPct val="115000"/>
              </a:lnSpc>
              <a:spcBef>
                <a:spcPts val="0"/>
              </a:spcBef>
              <a:spcAft>
                <a:spcPts val="0"/>
              </a:spcAft>
              <a:buClr>
                <a:schemeClr val="lt1"/>
              </a:buClr>
              <a:buSzPts val="1800"/>
              <a:buFont typeface="Proxima Nova"/>
              <a:buChar char="●"/>
            </a:pPr>
            <a:r>
              <a:rPr lang="en-GB" sz="1800" b="0" i="0" u="none" strike="noStrike" cap="none">
                <a:solidFill>
                  <a:schemeClr val="lt1"/>
                </a:solidFill>
                <a:latin typeface="Proxima Nova"/>
                <a:ea typeface="Proxima Nova"/>
                <a:cs typeface="Proxima Nova"/>
                <a:sym typeface="Proxima Nova"/>
              </a:rPr>
              <a:t>We want to live our best lives in the best possible health. But the health system is holding us back. Too often, our needs are overlooked, our wishes ignored and treatments even denied us. And some people die needlessly as a result. We deserve – and demand – the very best healthcare. Starting now.</a:t>
            </a: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g2432b8585fb_0_86"/>
          <p:cNvSpPr/>
          <p:nvPr/>
        </p:nvSpPr>
        <p:spPr>
          <a:xfrm>
            <a:off x="794850" y="2894550"/>
            <a:ext cx="10602300" cy="1068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5600" b="0" i="0" u="none" strike="noStrike" cap="none">
                <a:solidFill>
                  <a:schemeClr val="lt1"/>
                </a:solidFill>
                <a:latin typeface="Trebuchet MS"/>
                <a:ea typeface="Trebuchet MS"/>
                <a:cs typeface="Trebuchet MS"/>
                <a:sym typeface="Trebuchet MS"/>
              </a:rPr>
              <a:t>We are whole and human</a:t>
            </a:r>
            <a:endParaRPr sz="5600" b="0" i="0" u="none" strike="noStrike" cap="none">
              <a:solidFill>
                <a:schemeClr val="lt1"/>
              </a:solidFill>
              <a:latin typeface="Trebuchet MS"/>
              <a:ea typeface="Trebuchet MS"/>
              <a:cs typeface="Trebuchet MS"/>
              <a:sym typeface="Trebuchet MS"/>
            </a:endParaRPr>
          </a:p>
        </p:txBody>
      </p:sp>
      <p:cxnSp>
        <p:nvCxnSpPr>
          <p:cNvPr id="141" name="Google Shape;141;g2432b8585fb_0_86"/>
          <p:cNvCxnSpPr/>
          <p:nvPr/>
        </p:nvCxnSpPr>
        <p:spPr>
          <a:xfrm>
            <a:off x="609600" y="2721750"/>
            <a:ext cx="1800" cy="1419600"/>
          </a:xfrm>
          <a:prstGeom prst="straightConnector1">
            <a:avLst/>
          </a:prstGeom>
          <a:noFill/>
          <a:ln w="76200" cap="flat" cmpd="sng">
            <a:solidFill>
              <a:srgbClr val="FF00AA"/>
            </a:solidFill>
            <a:prstDash val="solid"/>
            <a:round/>
            <a:headEnd type="none" w="sm" len="sm"/>
            <a:tailEnd type="none" w="sm" len="sm"/>
          </a:ln>
        </p:spPr>
      </p:cxnSp>
      <p:pic>
        <p:nvPicPr>
          <p:cNvPr id="142" name="Google Shape;142;g2432b8585fb_0_86"/>
          <p:cNvPicPr preferRelativeResize="0"/>
          <p:nvPr/>
        </p:nvPicPr>
        <p:blipFill rotWithShape="1">
          <a:blip r:embed="rId3">
            <a:alphaModFix/>
          </a:blip>
          <a:srcRect l="12156" t="23287" r="60720" b="30118"/>
          <a:stretch/>
        </p:blipFill>
        <p:spPr>
          <a:xfrm>
            <a:off x="9679025" y="2362200"/>
            <a:ext cx="2512973" cy="2342050"/>
          </a:xfrm>
          <a:prstGeom prst="rect">
            <a:avLst/>
          </a:prstGeom>
          <a:noFill/>
          <a:ln>
            <a:noFill/>
          </a:ln>
        </p:spPr>
      </p:pic>
      <p:pic>
        <p:nvPicPr>
          <p:cNvPr id="143" name="Google Shape;143;g2432b8585fb_0_86"/>
          <p:cNvPicPr preferRelativeResize="0"/>
          <p:nvPr/>
        </p:nvPicPr>
        <p:blipFill rotWithShape="1">
          <a:blip r:embed="rId4">
            <a:alphaModFix/>
          </a:blip>
          <a:srcRect l="63657" t="25203" r="11600" b="30990"/>
          <a:stretch/>
        </p:blipFill>
        <p:spPr>
          <a:xfrm>
            <a:off x="9679025" y="0"/>
            <a:ext cx="2512973" cy="2502725"/>
          </a:xfrm>
          <a:prstGeom prst="rect">
            <a:avLst/>
          </a:prstGeom>
          <a:noFill/>
          <a:ln>
            <a:noFill/>
          </a:ln>
        </p:spPr>
      </p:pic>
      <p:pic>
        <p:nvPicPr>
          <p:cNvPr id="144" name="Google Shape;144;g2432b8585fb_0_86"/>
          <p:cNvPicPr preferRelativeResize="0"/>
          <p:nvPr/>
        </p:nvPicPr>
        <p:blipFill rotWithShape="1">
          <a:blip r:embed="rId5">
            <a:alphaModFix/>
          </a:blip>
          <a:srcRect l="12601" r="11344"/>
          <a:stretch/>
        </p:blipFill>
        <p:spPr>
          <a:xfrm>
            <a:off x="9679025" y="4637630"/>
            <a:ext cx="2512975" cy="222037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2432b8585fb_0_101"/>
          <p:cNvSpPr/>
          <p:nvPr/>
        </p:nvSpPr>
        <p:spPr>
          <a:xfrm>
            <a:off x="794850" y="826850"/>
            <a:ext cx="10602300" cy="5419800"/>
          </a:xfrm>
          <a:prstGeom prst="rect">
            <a:avLst/>
          </a:prstGeom>
          <a:noFill/>
          <a:ln w="19050" cap="flat" cmpd="sng">
            <a:solidFill>
              <a:srgbClr val="B450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4800" b="0" i="0" u="none" strike="noStrike" cap="none">
                <a:solidFill>
                  <a:schemeClr val="lt1"/>
                </a:solidFill>
                <a:latin typeface="Trebuchet MS"/>
                <a:ea typeface="Trebuchet MS"/>
                <a:cs typeface="Trebuchet MS"/>
                <a:sym typeface="Trebuchet MS"/>
              </a:rPr>
              <a:t>We are whole and human</a:t>
            </a:r>
            <a:endParaRPr sz="4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2000"/>
              <a:buFont typeface="Arial"/>
              <a:buNone/>
            </a:pP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chemeClr val="lt1"/>
                </a:solidFill>
                <a:latin typeface="Proxima Nova"/>
                <a:ea typeface="Proxima Nova"/>
                <a:cs typeface="Proxima Nova"/>
                <a:sym typeface="Proxima Nova"/>
              </a:rPr>
              <a:t>Everyday, people label us, mock us, patronise us. People assume we’re incapable of making decisions. Of caring for others. Of having opinions worth listening to. Some people think it’s ok to mistreat us.</a:t>
            </a: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chemeClr val="lt1"/>
                </a:solidFill>
                <a:latin typeface="Proxima Nova"/>
                <a:ea typeface="Proxima Nova"/>
                <a:cs typeface="Proxima Nova"/>
                <a:sym typeface="Proxima Nova"/>
              </a:rPr>
              <a:t>But you know what? We’re not broken. We’re fully human. We’re equal. We have cares and fears, passions, hopes and dreams. And - with Mencap - we’re fighting together for our whole selves and our human rights to be recognised. We want to be safe from bullying. To have a home. To get a job. To get fair healthcare. To make a difference. </a:t>
            </a: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chemeClr val="lt1"/>
                </a:solidFill>
                <a:latin typeface="Proxima Nova"/>
                <a:ea typeface="Proxima Nova"/>
                <a:cs typeface="Proxima Nova"/>
                <a:sym typeface="Proxima Nova"/>
              </a:rPr>
              <a:t>We’re fighting for respect, understanding and the chance to make our dreams come true. We’re here. We’re whole. We’re human. And we’re ready to be treated - and to treat others - with humankindness and compassion.</a:t>
            </a:r>
            <a:endParaRPr sz="1800" b="0" i="0" u="none" strike="noStrike" cap="none">
              <a:solidFill>
                <a:schemeClr val="lt1"/>
              </a:solidFill>
              <a:latin typeface="Proxima Nova"/>
              <a:ea typeface="Proxima Nova"/>
              <a:cs typeface="Proxima Nova"/>
              <a:sym typeface="Proxima Nov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g245c2ecd569_0_36"/>
          <p:cNvSpPr/>
          <p:nvPr/>
        </p:nvSpPr>
        <p:spPr>
          <a:xfrm>
            <a:off x="794850" y="826850"/>
            <a:ext cx="10602300" cy="5419800"/>
          </a:xfrm>
          <a:prstGeom prst="rect">
            <a:avLst/>
          </a:prstGeom>
          <a:noFill/>
          <a:ln w="19050" cap="flat" cmpd="sng">
            <a:solidFill>
              <a:srgbClr val="B450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4800" b="0" i="0" u="none" strike="noStrike" cap="none">
                <a:solidFill>
                  <a:schemeClr val="lt1"/>
                </a:solidFill>
                <a:latin typeface="Trebuchet MS"/>
                <a:ea typeface="Trebuchet MS"/>
                <a:cs typeface="Trebuchet MS"/>
                <a:sym typeface="Trebuchet MS"/>
              </a:rPr>
              <a:t>We are whole and human …</a:t>
            </a:r>
            <a:endParaRPr sz="4800" b="0" i="0" u="none" strike="noStrike" cap="none">
              <a:solidFill>
                <a:schemeClr val="lt1"/>
              </a:solidFill>
              <a:latin typeface="Trebuchet MS"/>
              <a:ea typeface="Trebuchet MS"/>
              <a:cs typeface="Trebuchet MS"/>
              <a:sym typeface="Trebuchet MS"/>
            </a:endParaRPr>
          </a:p>
          <a:p>
            <a:pPr marL="0" marR="0" lvl="0" indent="0" algn="l" rtl="0">
              <a:lnSpc>
                <a:spcPct val="115000"/>
              </a:lnSpc>
              <a:spcBef>
                <a:spcPts val="0"/>
              </a:spcBef>
              <a:spcAft>
                <a:spcPts val="0"/>
              </a:spcAft>
              <a:buClr>
                <a:srgbClr val="000000"/>
              </a:buClr>
              <a:buSzPts val="2000"/>
              <a:buFont typeface="Arial"/>
              <a:buNone/>
            </a:pPr>
            <a:endParaRPr sz="2000" b="0" i="0" u="none" strike="noStrike" cap="none">
              <a:solidFill>
                <a:schemeClr val="lt1"/>
              </a:solidFill>
              <a:latin typeface="Trebuchet MS"/>
              <a:ea typeface="Trebuchet MS"/>
              <a:cs typeface="Trebuchet MS"/>
              <a:sym typeface="Trebuchet MS"/>
            </a:endParaRPr>
          </a:p>
          <a:p>
            <a:pPr marL="0" marR="0" lvl="0" indent="0" algn="l" rtl="0">
              <a:lnSpc>
                <a:spcPct val="115000"/>
              </a:lnSpc>
              <a:spcBef>
                <a:spcPts val="0"/>
              </a:spcBef>
              <a:spcAft>
                <a:spcPts val="0"/>
              </a:spcAft>
              <a:buClr>
                <a:srgbClr val="000000"/>
              </a:buClr>
              <a:buSzPts val="2000"/>
              <a:buFont typeface="Arial"/>
              <a:buNone/>
            </a:pPr>
            <a:endParaRPr sz="1800" b="0" i="0" u="none" strike="noStrike" cap="none">
              <a:solidFill>
                <a:schemeClr val="lt1"/>
              </a:solidFill>
              <a:latin typeface="Proxima Nova"/>
              <a:ea typeface="Proxima Nova"/>
              <a:cs typeface="Proxima Nova"/>
              <a:sym typeface="Proxima Nova"/>
            </a:endParaRPr>
          </a:p>
          <a:p>
            <a:pPr marL="457200" marR="0" lvl="0" indent="-342900" algn="l" rtl="0">
              <a:lnSpc>
                <a:spcPct val="115000"/>
              </a:lnSpc>
              <a:spcBef>
                <a:spcPts val="0"/>
              </a:spcBef>
              <a:spcAft>
                <a:spcPts val="0"/>
              </a:spcAft>
              <a:buClr>
                <a:schemeClr val="lt1"/>
              </a:buClr>
              <a:buSzPts val="1800"/>
              <a:buFont typeface="Proxima Nova"/>
              <a:buChar char="●"/>
            </a:pPr>
            <a:r>
              <a:rPr lang="en-GB" sz="1800" b="0" i="0" u="none" strike="noStrike" cap="none">
                <a:solidFill>
                  <a:schemeClr val="lt1"/>
                </a:solidFill>
                <a:latin typeface="Proxima Nova"/>
                <a:ea typeface="Proxima Nova"/>
                <a:cs typeface="Proxima Nova"/>
                <a:sym typeface="Proxima Nova"/>
              </a:rPr>
              <a:t>It’s inhumane to lock us away in secure units. Our dignity and freedoms taken away. Our wishes denied.  It has to stop. We want to live - and be supported - in our own, safe homes. Starting now.</a:t>
            </a:r>
            <a:endParaRPr sz="1800" b="0" i="0" u="none" strike="noStrike" cap="none">
              <a:solidFill>
                <a:schemeClr val="lt1"/>
              </a:solidFill>
              <a:latin typeface="Proxima Nova"/>
              <a:ea typeface="Proxima Nova"/>
              <a:cs typeface="Proxima Nova"/>
              <a:sym typeface="Proxima Nova"/>
            </a:endParaRPr>
          </a:p>
          <a:p>
            <a:pPr marL="91440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457200" marR="0" lvl="0" indent="-342900" algn="l" rtl="0">
              <a:lnSpc>
                <a:spcPct val="115000"/>
              </a:lnSpc>
              <a:spcBef>
                <a:spcPts val="0"/>
              </a:spcBef>
              <a:spcAft>
                <a:spcPts val="0"/>
              </a:spcAft>
              <a:buClr>
                <a:schemeClr val="lt1"/>
              </a:buClr>
              <a:buSzPts val="1800"/>
              <a:buFont typeface="Proxima Nova"/>
              <a:buChar char="●"/>
            </a:pPr>
            <a:r>
              <a:rPr lang="en-GB" sz="1800" b="0" i="0" u="none" strike="noStrike" cap="none">
                <a:solidFill>
                  <a:schemeClr val="lt1"/>
                </a:solidFill>
                <a:latin typeface="Proxima Nova"/>
                <a:ea typeface="Proxima Nova"/>
                <a:cs typeface="Proxima Nova"/>
                <a:sym typeface="Proxima Nova"/>
              </a:rPr>
              <a:t>No health system should treat anyone like they are worth less. But that’s exactly what's happening  to people with a learning disability. Instead of being treated as whole and human, we’re overlooked. Misunderstood. Even denied treatments. And people die as a result. This has to stop. We are no less worthy of the best possible care. The health system has to change.</a:t>
            </a:r>
            <a:endParaRPr sz="1800" b="0" i="0" u="none" strike="noStrike" cap="none">
              <a:solidFill>
                <a:schemeClr val="lt1"/>
              </a:solidFill>
              <a:latin typeface="Proxima Nova"/>
              <a:ea typeface="Proxima Nova"/>
              <a:cs typeface="Proxima Nova"/>
              <a:sym typeface="Proxima Nova"/>
            </a:endParaRPr>
          </a:p>
          <a:p>
            <a:pPr marL="0" marR="0" lvl="0" indent="0" algn="l" rtl="0">
              <a:lnSpc>
                <a:spcPct val="100000"/>
              </a:lnSpc>
              <a:spcBef>
                <a:spcPts val="0"/>
              </a:spcBef>
              <a:spcAft>
                <a:spcPts val="0"/>
              </a:spcAft>
              <a:buClr>
                <a:srgbClr val="000000"/>
              </a:buClr>
              <a:buSzPts val="1400"/>
              <a:buFont typeface="Arial"/>
              <a:buNone/>
            </a:pP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2432b8585fb_0_96"/>
          <p:cNvSpPr/>
          <p:nvPr/>
        </p:nvSpPr>
        <p:spPr>
          <a:xfrm>
            <a:off x="794850" y="2894550"/>
            <a:ext cx="10602300" cy="10689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5600" b="0" i="0" u="none" strike="noStrike" cap="none">
                <a:solidFill>
                  <a:schemeClr val="lt1"/>
                </a:solidFill>
                <a:latin typeface="Trebuchet MS"/>
                <a:ea typeface="Trebuchet MS"/>
                <a:cs typeface="Trebuchet MS"/>
                <a:sym typeface="Trebuchet MS"/>
              </a:rPr>
              <a:t>Do you see me?</a:t>
            </a:r>
            <a:endParaRPr sz="5600" b="0" i="0" u="none" strike="noStrike" cap="none">
              <a:solidFill>
                <a:schemeClr val="lt1"/>
              </a:solidFill>
              <a:latin typeface="Trebuchet MS"/>
              <a:ea typeface="Trebuchet MS"/>
              <a:cs typeface="Trebuchet MS"/>
              <a:sym typeface="Trebuchet MS"/>
            </a:endParaRPr>
          </a:p>
        </p:txBody>
      </p:sp>
      <p:cxnSp>
        <p:nvCxnSpPr>
          <p:cNvPr id="163" name="Google Shape;163;g2432b8585fb_0_96"/>
          <p:cNvCxnSpPr/>
          <p:nvPr/>
        </p:nvCxnSpPr>
        <p:spPr>
          <a:xfrm>
            <a:off x="609600" y="2721750"/>
            <a:ext cx="1800" cy="1419600"/>
          </a:xfrm>
          <a:prstGeom prst="straightConnector1">
            <a:avLst/>
          </a:prstGeom>
          <a:noFill/>
          <a:ln w="76200" cap="flat" cmpd="sng">
            <a:solidFill>
              <a:srgbClr val="FF00AA"/>
            </a:solidFill>
            <a:prstDash val="solid"/>
            <a:round/>
            <a:headEnd type="none" w="sm" len="sm"/>
            <a:tailEnd type="none" w="sm" len="sm"/>
          </a:ln>
        </p:spPr>
      </p:cxnSp>
      <p:pic>
        <p:nvPicPr>
          <p:cNvPr id="164" name="Google Shape;164;g2432b8585fb_0_96"/>
          <p:cNvPicPr preferRelativeResize="0"/>
          <p:nvPr/>
        </p:nvPicPr>
        <p:blipFill rotWithShape="1">
          <a:blip r:embed="rId3">
            <a:alphaModFix/>
          </a:blip>
          <a:srcRect l="47512" t="25235" r="21999" b="19615"/>
          <a:stretch/>
        </p:blipFill>
        <p:spPr>
          <a:xfrm>
            <a:off x="9697263" y="0"/>
            <a:ext cx="2512973" cy="2556976"/>
          </a:xfrm>
          <a:prstGeom prst="rect">
            <a:avLst/>
          </a:prstGeom>
          <a:noFill/>
          <a:ln>
            <a:noFill/>
          </a:ln>
        </p:spPr>
      </p:pic>
      <p:pic>
        <p:nvPicPr>
          <p:cNvPr id="165" name="Google Shape;165;g2432b8585fb_0_96"/>
          <p:cNvPicPr preferRelativeResize="0"/>
          <p:nvPr/>
        </p:nvPicPr>
        <p:blipFill rotWithShape="1">
          <a:blip r:embed="rId4">
            <a:alphaModFix/>
          </a:blip>
          <a:srcRect l="58719" t="16267" r="6871" b="22827"/>
          <a:stretch/>
        </p:blipFill>
        <p:spPr>
          <a:xfrm>
            <a:off x="9725025" y="2550598"/>
            <a:ext cx="2466974" cy="2456276"/>
          </a:xfrm>
          <a:prstGeom prst="rect">
            <a:avLst/>
          </a:prstGeom>
          <a:noFill/>
          <a:ln>
            <a:noFill/>
          </a:ln>
        </p:spPr>
      </p:pic>
      <p:pic>
        <p:nvPicPr>
          <p:cNvPr id="166" name="Google Shape;166;g2432b8585fb_0_96"/>
          <p:cNvPicPr preferRelativeResize="0"/>
          <p:nvPr/>
        </p:nvPicPr>
        <p:blipFill rotWithShape="1">
          <a:blip r:embed="rId5">
            <a:alphaModFix/>
          </a:blip>
          <a:srcRect/>
          <a:stretch/>
        </p:blipFill>
        <p:spPr>
          <a:xfrm>
            <a:off x="9715488" y="5010150"/>
            <a:ext cx="2476500" cy="18478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2432b8585fb_0_91"/>
          <p:cNvSpPr/>
          <p:nvPr/>
        </p:nvSpPr>
        <p:spPr>
          <a:xfrm>
            <a:off x="794850" y="826850"/>
            <a:ext cx="10602300" cy="5419800"/>
          </a:xfrm>
          <a:prstGeom prst="rect">
            <a:avLst/>
          </a:prstGeom>
          <a:noFill/>
          <a:ln w="19050" cap="flat" cmpd="sng">
            <a:solidFill>
              <a:srgbClr val="B450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4800" b="0" i="0" u="none" strike="noStrike" cap="none">
                <a:solidFill>
                  <a:schemeClr val="lt1"/>
                </a:solidFill>
                <a:latin typeface="Trebuchet MS"/>
                <a:ea typeface="Trebuchet MS"/>
                <a:cs typeface="Trebuchet MS"/>
                <a:sym typeface="Trebuchet MS"/>
              </a:rPr>
              <a:t>Do you see me?</a:t>
            </a:r>
            <a:endParaRPr sz="4800" b="0" i="0" u="none" strike="noStrike" cap="none">
              <a:solidFill>
                <a:schemeClr val="lt1"/>
              </a:solidFill>
              <a:latin typeface="Trebuchet MS"/>
              <a:ea typeface="Trebuchet MS"/>
              <a:cs typeface="Trebuchet MS"/>
              <a:sym typeface="Trebuchet MS"/>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chemeClr val="lt1"/>
                </a:solidFill>
                <a:latin typeface="Arial"/>
                <a:ea typeface="Arial"/>
                <a:cs typeface="Arial"/>
                <a:sym typeface="Arial"/>
              </a:rPr>
              <a:t>When you look at me, what do you see? Do you see a learning disability or do you see me? The real, whole me. With talents. Dreams. Potential.</a:t>
            </a:r>
            <a:endParaRPr sz="1800" b="0" i="0" u="none" strike="noStrike" cap="none">
              <a:solidFill>
                <a:schemeClr val="lt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chemeClr val="lt1"/>
                </a:solidFill>
                <a:latin typeface="Arial"/>
                <a:ea typeface="Arial"/>
                <a:cs typeface="Arial"/>
                <a:sym typeface="Arial"/>
              </a:rPr>
              <a:t>People with a learning disability have had enough of being ignored and mistreated. Of being judged and patronised. We’ve had enough of services that ignore us, instead of supporting us. We’ve had enough of schools and workplaces that don’t include us – and let our potential be wasted. And we’ve had enough of people who mock or bully us – unaware of how it makes us feel.</a:t>
            </a:r>
            <a:endParaRPr sz="1800" b="0" i="0" u="none" strike="noStrike" cap="none">
              <a:solidFill>
                <a:schemeClr val="lt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800"/>
              <a:buFont typeface="Arial"/>
              <a:buNone/>
            </a:pPr>
            <a:r>
              <a:rPr lang="en-GB" sz="1800" b="0" i="0" u="none" strike="noStrike" cap="none">
                <a:solidFill>
                  <a:schemeClr val="lt1"/>
                </a:solidFill>
                <a:latin typeface="Arial"/>
                <a:ea typeface="Arial"/>
                <a:cs typeface="Arial"/>
                <a:sym typeface="Arial"/>
              </a:rPr>
              <a:t>We – and Mencap – want people with a learning disability to be seen. We want to be recognised for who we are. People with feelings, specific needs and a whole lot to give. The world will be a better, fairer, happier place if we are all truly seen.</a:t>
            </a:r>
            <a:endParaRPr sz="1800" b="0" i="0" u="none" strike="noStrike" cap="none">
              <a:solidFill>
                <a:schemeClr val="lt1"/>
              </a:solidFill>
              <a:latin typeface="Proxima Nova"/>
              <a:ea typeface="Proxima Nova"/>
              <a:cs typeface="Proxima Nova"/>
              <a:sym typeface="Proxima Nov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245c2ecd569_0_42"/>
          <p:cNvSpPr/>
          <p:nvPr/>
        </p:nvSpPr>
        <p:spPr>
          <a:xfrm>
            <a:off x="794850" y="826850"/>
            <a:ext cx="10602300" cy="5419800"/>
          </a:xfrm>
          <a:prstGeom prst="rect">
            <a:avLst/>
          </a:prstGeom>
          <a:noFill/>
          <a:ln w="19050" cap="flat" cmpd="sng">
            <a:solidFill>
              <a:srgbClr val="B450F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4800" b="0" i="0" u="none" strike="noStrike" cap="none">
                <a:solidFill>
                  <a:schemeClr val="lt1"/>
                </a:solidFill>
                <a:latin typeface="Trebuchet MS"/>
                <a:ea typeface="Trebuchet MS"/>
                <a:cs typeface="Trebuchet MS"/>
                <a:sym typeface="Trebuchet MS"/>
              </a:rPr>
              <a:t>Do you see me? …</a:t>
            </a:r>
            <a:endParaRPr sz="4800" b="0" i="0" u="none" strike="noStrike" cap="none">
              <a:solidFill>
                <a:schemeClr val="lt1"/>
              </a:solidFill>
              <a:latin typeface="Trebuchet MS"/>
              <a:ea typeface="Trebuchet MS"/>
              <a:cs typeface="Trebuchet MS"/>
              <a:sym typeface="Trebuchet MS"/>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457200" marR="0" lvl="0" indent="-342900" algn="l" rtl="0">
              <a:lnSpc>
                <a:spcPct val="115000"/>
              </a:lnSpc>
              <a:spcBef>
                <a:spcPts val="0"/>
              </a:spcBef>
              <a:spcAft>
                <a:spcPts val="0"/>
              </a:spcAft>
              <a:buClr>
                <a:schemeClr val="lt1"/>
              </a:buClr>
              <a:buSzPts val="1800"/>
              <a:buFont typeface="Arial"/>
              <a:buChar char="●"/>
            </a:pPr>
            <a:r>
              <a:rPr lang="en-GB" sz="1800" b="0" i="0" u="none" strike="noStrike" cap="none">
                <a:solidFill>
                  <a:schemeClr val="lt1"/>
                </a:solidFill>
                <a:latin typeface="Proxima Nova"/>
                <a:ea typeface="Proxima Nova"/>
                <a:cs typeface="Proxima Nova"/>
                <a:sym typeface="Proxima Nova"/>
              </a:rPr>
              <a:t>We don’t want to be hidden and locked away in secure units. Our rights and freedoms denied us. It’s a scandal that people with a learning disability were ever treated in this way - behind closed doors - and it has to stop now. We refuse to stay invisible. We demand to live in our own safe homes. </a:t>
            </a: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Proxima Nova"/>
              <a:ea typeface="Proxima Nova"/>
              <a:cs typeface="Proxima Nova"/>
              <a:sym typeface="Proxima Nova"/>
            </a:endParaRPr>
          </a:p>
          <a:p>
            <a:pPr marL="457200" marR="0" lvl="0" indent="-342900" algn="l" rtl="0">
              <a:lnSpc>
                <a:spcPct val="115000"/>
              </a:lnSpc>
              <a:spcBef>
                <a:spcPts val="0"/>
              </a:spcBef>
              <a:spcAft>
                <a:spcPts val="0"/>
              </a:spcAft>
              <a:buClr>
                <a:schemeClr val="lt1"/>
              </a:buClr>
              <a:buSzPts val="1800"/>
              <a:buFont typeface="Proxima Nova"/>
              <a:buChar char="●"/>
            </a:pPr>
            <a:r>
              <a:rPr lang="en-GB" sz="1800" b="0" i="0" u="none" strike="noStrike" cap="none">
                <a:solidFill>
                  <a:schemeClr val="lt1"/>
                </a:solidFill>
                <a:latin typeface="Proxima Nova"/>
                <a:ea typeface="Proxima Nova"/>
                <a:cs typeface="Proxima Nova"/>
                <a:sym typeface="Proxima Nova"/>
              </a:rPr>
              <a:t>We must not be overlooked and mistreated in hospitals. We need a health system that sees us, listens to us, recognises what we need and treats us without prejudice. We’re done with feeling invisible and the avoidable deaths must stop. </a:t>
            </a:r>
            <a:endParaRPr sz="18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2432b8585fb_0_1563"/>
          <p:cNvSpPr txBox="1"/>
          <p:nvPr/>
        </p:nvSpPr>
        <p:spPr>
          <a:xfrm>
            <a:off x="838200" y="481775"/>
            <a:ext cx="10742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a:solidFill>
                  <a:schemeClr val="lt1"/>
                </a:solidFill>
                <a:latin typeface="Trebuchet MS"/>
                <a:ea typeface="Trebuchet MS"/>
                <a:cs typeface="Trebuchet MS"/>
                <a:sym typeface="Trebuchet MS"/>
              </a:rPr>
              <a:t>Three ideas</a:t>
            </a:r>
            <a:endParaRPr sz="3600" b="0" i="0" u="none" strike="noStrike" cap="none">
              <a:solidFill>
                <a:schemeClr val="lt1"/>
              </a:solidFill>
              <a:latin typeface="Trebuchet MS"/>
              <a:ea typeface="Trebuchet MS"/>
              <a:cs typeface="Trebuchet MS"/>
              <a:sym typeface="Trebuchet MS"/>
            </a:endParaRPr>
          </a:p>
        </p:txBody>
      </p:sp>
      <p:cxnSp>
        <p:nvCxnSpPr>
          <p:cNvPr id="185" name="Google Shape;185;g2432b8585fb_0_1563"/>
          <p:cNvCxnSpPr/>
          <p:nvPr/>
        </p:nvCxnSpPr>
        <p:spPr>
          <a:xfrm>
            <a:off x="7400" y="1220675"/>
            <a:ext cx="11874000" cy="0"/>
          </a:xfrm>
          <a:prstGeom prst="straightConnector1">
            <a:avLst/>
          </a:prstGeom>
          <a:noFill/>
          <a:ln w="38100" cap="flat" cmpd="sng">
            <a:solidFill>
              <a:srgbClr val="FF00AA"/>
            </a:solidFill>
            <a:prstDash val="solid"/>
            <a:round/>
            <a:headEnd type="none" w="sm" len="sm"/>
            <a:tailEnd type="none" w="sm" len="sm"/>
          </a:ln>
        </p:spPr>
      </p:cxnSp>
      <p:sp>
        <p:nvSpPr>
          <p:cNvPr id="186" name="Google Shape;186;g2432b8585fb_0_1563"/>
          <p:cNvSpPr/>
          <p:nvPr/>
        </p:nvSpPr>
        <p:spPr>
          <a:xfrm>
            <a:off x="698000" y="1626375"/>
            <a:ext cx="3521400" cy="3291000"/>
          </a:xfrm>
          <a:prstGeom prst="diamond">
            <a:avLst/>
          </a:prstGeom>
          <a:solidFill>
            <a:srgbClr val="FF00AA"/>
          </a:solidFill>
          <a:ln w="9525" cap="flat" cmpd="sng">
            <a:solidFill>
              <a:srgbClr val="FF01A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1" i="0" u="none" strike="noStrike" cap="none">
              <a:solidFill>
                <a:schemeClr val="lt1"/>
              </a:solidFill>
              <a:latin typeface="Arial"/>
              <a:ea typeface="Arial"/>
              <a:cs typeface="Arial"/>
              <a:sym typeface="Arial"/>
            </a:endParaRPr>
          </a:p>
        </p:txBody>
      </p:sp>
      <p:sp>
        <p:nvSpPr>
          <p:cNvPr id="187" name="Google Shape;187;g2432b8585fb_0_1563"/>
          <p:cNvSpPr/>
          <p:nvPr/>
        </p:nvSpPr>
        <p:spPr>
          <a:xfrm>
            <a:off x="8137054" y="1626375"/>
            <a:ext cx="3521400" cy="3291000"/>
          </a:xfrm>
          <a:prstGeom prst="diamond">
            <a:avLst/>
          </a:prstGeom>
          <a:solidFill>
            <a:srgbClr val="FF00AA"/>
          </a:solidFill>
          <a:ln w="9525" cap="flat" cmpd="sng">
            <a:solidFill>
              <a:srgbClr val="FF01A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1" i="0" u="none" strike="noStrike" cap="none">
              <a:solidFill>
                <a:schemeClr val="lt1"/>
              </a:solidFill>
              <a:latin typeface="Arial"/>
              <a:ea typeface="Arial"/>
              <a:cs typeface="Arial"/>
              <a:sym typeface="Arial"/>
            </a:endParaRPr>
          </a:p>
        </p:txBody>
      </p:sp>
      <p:sp>
        <p:nvSpPr>
          <p:cNvPr id="188" name="Google Shape;188;g2432b8585fb_0_1563"/>
          <p:cNvSpPr/>
          <p:nvPr/>
        </p:nvSpPr>
        <p:spPr>
          <a:xfrm>
            <a:off x="4417526" y="1626375"/>
            <a:ext cx="3521400" cy="3291000"/>
          </a:xfrm>
          <a:prstGeom prst="diamond">
            <a:avLst/>
          </a:prstGeom>
          <a:solidFill>
            <a:srgbClr val="FF00AA"/>
          </a:solidFill>
          <a:ln w="9525" cap="flat" cmpd="sng">
            <a:solidFill>
              <a:srgbClr val="FF01A5"/>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1" i="0" u="none" strike="noStrike" cap="none">
              <a:solidFill>
                <a:schemeClr val="lt1"/>
              </a:solidFill>
              <a:latin typeface="Arial"/>
              <a:ea typeface="Arial"/>
              <a:cs typeface="Arial"/>
              <a:sym typeface="Arial"/>
            </a:endParaRPr>
          </a:p>
        </p:txBody>
      </p:sp>
      <p:sp>
        <p:nvSpPr>
          <p:cNvPr id="189" name="Google Shape;189;g2432b8585fb_0_1563"/>
          <p:cNvSpPr txBox="1"/>
          <p:nvPr/>
        </p:nvSpPr>
        <p:spPr>
          <a:xfrm>
            <a:off x="8466500" y="2843475"/>
            <a:ext cx="28929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chemeClr val="lt1"/>
                </a:solidFill>
                <a:latin typeface="Proxima Nova"/>
                <a:ea typeface="Proxima Nova"/>
                <a:cs typeface="Proxima Nova"/>
                <a:sym typeface="Proxima Nova"/>
              </a:rPr>
              <a:t>Do you see me?</a:t>
            </a:r>
            <a:endParaRPr sz="2800" b="1" i="0" u="none" strike="noStrike" cap="none">
              <a:solidFill>
                <a:schemeClr val="lt1"/>
              </a:solidFill>
              <a:latin typeface="Proxima Nova"/>
              <a:ea typeface="Proxima Nova"/>
              <a:cs typeface="Proxima Nova"/>
              <a:sym typeface="Proxima Nova"/>
            </a:endParaRPr>
          </a:p>
        </p:txBody>
      </p:sp>
      <p:sp>
        <p:nvSpPr>
          <p:cNvPr id="190" name="Google Shape;190;g2432b8585fb_0_1563"/>
          <p:cNvSpPr txBox="1"/>
          <p:nvPr/>
        </p:nvSpPr>
        <p:spPr>
          <a:xfrm>
            <a:off x="4719450" y="2738025"/>
            <a:ext cx="2892900" cy="1046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chemeClr val="lt1"/>
                </a:solidFill>
                <a:latin typeface="Proxima Nova"/>
                <a:ea typeface="Proxima Nova"/>
                <a:cs typeface="Proxima Nova"/>
                <a:sym typeface="Proxima Nova"/>
              </a:rPr>
              <a:t>We are whole and human</a:t>
            </a:r>
            <a:endParaRPr sz="2800" b="1" i="0" u="none" strike="noStrike" cap="none">
              <a:solidFill>
                <a:schemeClr val="lt1"/>
              </a:solidFill>
              <a:latin typeface="Proxima Nova"/>
              <a:ea typeface="Proxima Nova"/>
              <a:cs typeface="Proxima Nova"/>
              <a:sym typeface="Proxima Nova"/>
            </a:endParaRPr>
          </a:p>
        </p:txBody>
      </p:sp>
      <p:sp>
        <p:nvSpPr>
          <p:cNvPr id="191" name="Google Shape;191;g2432b8585fb_0_1563"/>
          <p:cNvSpPr txBox="1"/>
          <p:nvPr/>
        </p:nvSpPr>
        <p:spPr>
          <a:xfrm>
            <a:off x="997050" y="2691075"/>
            <a:ext cx="2892900" cy="10467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GB" sz="2800" b="1" i="0" u="none" strike="noStrike" cap="none">
                <a:solidFill>
                  <a:schemeClr val="lt1"/>
                </a:solidFill>
                <a:latin typeface="Proxima Nova"/>
                <a:ea typeface="Proxima Nova"/>
                <a:cs typeface="Proxima Nova"/>
                <a:sym typeface="Proxima Nova"/>
              </a:rPr>
              <a:t>Don’t hold us back</a:t>
            </a:r>
            <a:endParaRPr sz="2800" b="1" i="0" u="none" strike="noStrike" cap="none">
              <a:solidFill>
                <a:schemeClr val="lt1"/>
              </a:solidFill>
              <a:latin typeface="Proxima Nova"/>
              <a:ea typeface="Proxima Nova"/>
              <a:cs typeface="Proxima Nova"/>
              <a:sym typeface="Proxima Nova"/>
            </a:endParaRPr>
          </a:p>
        </p:txBody>
      </p:sp>
      <p:sp>
        <p:nvSpPr>
          <p:cNvPr id="192" name="Google Shape;192;g2432b8585fb_0_1563"/>
          <p:cNvSpPr txBox="1"/>
          <p:nvPr/>
        </p:nvSpPr>
        <p:spPr>
          <a:xfrm>
            <a:off x="698000" y="5105400"/>
            <a:ext cx="5462100" cy="477000"/>
          </a:xfrm>
          <a:prstGeom prst="rect">
            <a:avLst/>
          </a:prstGeom>
          <a:noFill/>
          <a:ln>
            <a:noFill/>
          </a:ln>
        </p:spPr>
        <p:txBody>
          <a:bodyPr spcFirstLastPara="1" wrap="square" lIns="91425" tIns="91425" rIns="91425" bIns="91425" anchor="t" anchorCtr="0">
            <a:spAutoFit/>
          </a:bodyPr>
          <a:lstStyle/>
          <a:p>
            <a:pPr marL="457200" marR="0" lvl="0" indent="0" algn="l" rtl="0">
              <a:lnSpc>
                <a:spcPct val="150000"/>
              </a:lnSpc>
              <a:spcBef>
                <a:spcPts val="0"/>
              </a:spcBef>
              <a:spcAft>
                <a:spcPts val="0"/>
              </a:spcAft>
              <a:buNone/>
            </a:pPr>
            <a:endParaRPr sz="1900" b="0" i="0" u="none" strike="noStrike" cap="none">
              <a:solidFill>
                <a:schemeClr val="lt1"/>
              </a:solidFill>
              <a:latin typeface="Proxima Nova"/>
              <a:ea typeface="Proxima Nova"/>
              <a:cs typeface="Proxima Nova"/>
              <a:sym typeface="Proxima Nova"/>
            </a:endParaRPr>
          </a:p>
        </p:txBody>
      </p:sp>
      <p:sp>
        <p:nvSpPr>
          <p:cNvPr id="193" name="Google Shape;193;g2432b8585fb_0_1563"/>
          <p:cNvSpPr txBox="1"/>
          <p:nvPr/>
        </p:nvSpPr>
        <p:spPr>
          <a:xfrm>
            <a:off x="6298325" y="5105400"/>
            <a:ext cx="5462100" cy="4770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0"/>
              </a:spcBef>
              <a:spcAft>
                <a:spcPts val="0"/>
              </a:spcAft>
              <a:buNone/>
            </a:pPr>
            <a:endParaRPr sz="1900" b="0" i="0" u="none" strike="noStrike" cap="none">
              <a:solidFill>
                <a:schemeClr val="lt1"/>
              </a:solidFill>
              <a:latin typeface="Proxima Nova"/>
              <a:ea typeface="Proxima Nova"/>
              <a:cs typeface="Proxima Nova"/>
              <a:sym typeface="Proxima Nov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197"/>
        <p:cNvGrpSpPr/>
        <p:nvPr/>
      </p:nvGrpSpPr>
      <p:grpSpPr>
        <a:xfrm>
          <a:off x="0" y="0"/>
          <a:ext cx="0" cy="0"/>
          <a:chOff x="0" y="0"/>
          <a:chExt cx="0" cy="0"/>
        </a:xfrm>
      </p:grpSpPr>
      <p:sp>
        <p:nvSpPr>
          <p:cNvPr id="198" name="Google Shape;198;g2432b8585fb_0_204"/>
          <p:cNvSpPr txBox="1">
            <a:spLocks noGrp="1"/>
          </p:cNvSpPr>
          <p:nvPr>
            <p:ph type="ctrTitle"/>
          </p:nvPr>
        </p:nvSpPr>
        <p:spPr>
          <a:xfrm>
            <a:off x="680600" y="1676400"/>
            <a:ext cx="10830900" cy="2118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Calibri"/>
              <a:buNone/>
            </a:pPr>
            <a:r>
              <a:rPr lang="en-GB">
                <a:latin typeface="Trebuchet MS"/>
                <a:ea typeface="Trebuchet MS"/>
                <a:cs typeface="Trebuchet MS"/>
                <a:sym typeface="Trebuchet MS"/>
              </a:rPr>
              <a:t>Process / next steps</a:t>
            </a:r>
            <a:endParaRPr>
              <a:latin typeface="Trebuchet MS"/>
              <a:ea typeface="Trebuchet MS"/>
              <a:cs typeface="Trebuchet MS"/>
              <a:sym typeface="Trebuchet MS"/>
            </a:endParaRPr>
          </a:p>
        </p:txBody>
      </p:sp>
      <p:sp>
        <p:nvSpPr>
          <p:cNvPr id="199" name="Google Shape;199;g2432b8585fb_0_204"/>
          <p:cNvSpPr txBox="1">
            <a:spLocks noGrp="1"/>
          </p:cNvSpPr>
          <p:nvPr>
            <p:ph type="subTitle" idx="1"/>
          </p:nvPr>
        </p:nvSpPr>
        <p:spPr>
          <a:xfrm>
            <a:off x="680600" y="4395483"/>
            <a:ext cx="10830900" cy="8400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dk1"/>
              </a:buClr>
              <a:buSzPts val="2400"/>
              <a:buNone/>
            </a:pPr>
            <a:endParaRPr sz="4373">
              <a:latin typeface="Trebuchet MS"/>
              <a:ea typeface="Trebuchet MS"/>
              <a:cs typeface="Trebuchet MS"/>
              <a:sym typeface="Trebuchet MS"/>
            </a:endParaRPr>
          </a:p>
        </p:txBody>
      </p:sp>
      <p:cxnSp>
        <p:nvCxnSpPr>
          <p:cNvPr id="200" name="Google Shape;200;g2432b8585fb_0_204"/>
          <p:cNvCxnSpPr/>
          <p:nvPr/>
        </p:nvCxnSpPr>
        <p:spPr>
          <a:xfrm>
            <a:off x="0" y="4017150"/>
            <a:ext cx="12214200" cy="0"/>
          </a:xfrm>
          <a:prstGeom prst="straightConnector1">
            <a:avLst/>
          </a:prstGeom>
          <a:noFill/>
          <a:ln w="76200" cap="flat" cmpd="sng">
            <a:solidFill>
              <a:srgbClr val="FF00AA"/>
            </a:solidFill>
            <a:prstDash val="solid"/>
            <a:round/>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Shape 205"/>
        <p:cNvGrpSpPr/>
        <p:nvPr/>
      </p:nvGrpSpPr>
      <p:grpSpPr>
        <a:xfrm>
          <a:off x="0" y="0"/>
          <a:ext cx="0" cy="0"/>
          <a:chOff x="0" y="0"/>
          <a:chExt cx="0" cy="0"/>
        </a:xfrm>
      </p:grpSpPr>
      <p:sp>
        <p:nvSpPr>
          <p:cNvPr id="206" name="Google Shape;206;g2443d33674c_0_4"/>
          <p:cNvSpPr txBox="1"/>
          <p:nvPr/>
        </p:nvSpPr>
        <p:spPr>
          <a:xfrm>
            <a:off x="3297125" y="1514950"/>
            <a:ext cx="7301700" cy="50256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1200"/>
              </a:spcBef>
              <a:spcAft>
                <a:spcPts val="0"/>
              </a:spcAft>
              <a:buClr>
                <a:srgbClr val="000000"/>
              </a:buClr>
              <a:buSzPts val="2300"/>
              <a:buFont typeface="Arial"/>
              <a:buNone/>
            </a:pPr>
            <a:r>
              <a:rPr lang="en-GB" sz="2300" b="0" i="0" u="none" strike="noStrike" cap="none">
                <a:solidFill>
                  <a:schemeClr val="lt1"/>
                </a:solidFill>
                <a:latin typeface="Proxima Nova"/>
                <a:ea typeface="Proxima Nova"/>
                <a:cs typeface="Proxima Nova"/>
                <a:sym typeface="Proxima Nova"/>
              </a:rPr>
              <a:t>Present to SMT (and shortlist to two routes)</a:t>
            </a:r>
            <a:endParaRPr sz="2300" b="0"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2300"/>
              <a:buFont typeface="Arial"/>
              <a:buNone/>
            </a:pPr>
            <a:r>
              <a:rPr lang="en-GB" sz="2300" b="0" i="0" u="none" strike="noStrike" cap="none">
                <a:solidFill>
                  <a:schemeClr val="lt1"/>
                </a:solidFill>
                <a:latin typeface="Proxima Nova"/>
                <a:ea typeface="Proxima Nova"/>
                <a:cs typeface="Proxima Nova"/>
                <a:sym typeface="Proxima Nova"/>
              </a:rPr>
              <a:t>Testing/consultation (PWLD workshop, campaigns team,  fundraising team, staff drop in)</a:t>
            </a:r>
            <a:endParaRPr sz="2300" b="0"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2300"/>
              <a:buFont typeface="Arial"/>
              <a:buNone/>
            </a:pPr>
            <a:r>
              <a:rPr lang="en-GB" sz="2300" b="0" i="0" u="none" strike="noStrike" cap="none">
                <a:solidFill>
                  <a:schemeClr val="lt1"/>
                </a:solidFill>
                <a:latin typeface="Proxima Nova"/>
                <a:ea typeface="Proxima Nova"/>
                <a:cs typeface="Proxima Nova"/>
                <a:sym typeface="Proxima Nova"/>
              </a:rPr>
              <a:t>SMT decision on final route, develop narrative, plan activation workshops</a:t>
            </a:r>
            <a:endParaRPr sz="2300" b="0"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2300"/>
              <a:buFont typeface="Arial"/>
              <a:buNone/>
            </a:pPr>
            <a:r>
              <a:rPr lang="en-GB" sz="2300" b="0" i="0" u="none" strike="noStrike" cap="none">
                <a:solidFill>
                  <a:schemeClr val="lt1"/>
                </a:solidFill>
                <a:latin typeface="Proxima Nova"/>
                <a:ea typeface="Proxima Nova"/>
                <a:cs typeface="Proxima Nova"/>
                <a:sym typeface="Proxima Nova"/>
              </a:rPr>
              <a:t>Feedback on/ finalisation of narrative</a:t>
            </a:r>
            <a:endParaRPr sz="2300" b="0"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2300"/>
              <a:buFont typeface="Arial"/>
              <a:buNone/>
            </a:pPr>
            <a:r>
              <a:rPr lang="en-GB" sz="2300" b="0" i="0" u="none" strike="noStrike" cap="none">
                <a:solidFill>
                  <a:schemeClr val="lt1"/>
                </a:solidFill>
                <a:latin typeface="Proxima Nova"/>
                <a:ea typeface="Proxima Nova"/>
                <a:cs typeface="Proxima Nova"/>
                <a:sym typeface="Proxima Nova"/>
              </a:rPr>
              <a:t>Activation workshops</a:t>
            </a:r>
            <a:endParaRPr sz="2300" b="0"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1200"/>
              </a:spcAft>
              <a:buClr>
                <a:srgbClr val="000000"/>
              </a:buClr>
              <a:buSzPts val="2300"/>
              <a:buFont typeface="Arial"/>
              <a:buNone/>
            </a:pPr>
            <a:r>
              <a:rPr lang="en-GB" sz="2300" b="0" i="0" u="none" strike="noStrike" cap="none">
                <a:solidFill>
                  <a:schemeClr val="lt1"/>
                </a:solidFill>
                <a:latin typeface="Proxima Nova"/>
                <a:ea typeface="Proxima Nova"/>
                <a:cs typeface="Proxima Nova"/>
                <a:sym typeface="Proxima Nova"/>
              </a:rPr>
              <a:t>Activation workshops and output written up</a:t>
            </a:r>
            <a:endParaRPr sz="2300" b="0" i="0" u="none" strike="noStrike" cap="none">
              <a:solidFill>
                <a:schemeClr val="lt1"/>
              </a:solidFill>
              <a:latin typeface="Proxima Nova"/>
              <a:ea typeface="Proxima Nova"/>
              <a:cs typeface="Proxima Nova"/>
              <a:sym typeface="Proxima Nova"/>
            </a:endParaRPr>
          </a:p>
        </p:txBody>
      </p:sp>
      <p:sp>
        <p:nvSpPr>
          <p:cNvPr id="207" name="Google Shape;207;g2443d33674c_0_4"/>
          <p:cNvSpPr txBox="1"/>
          <p:nvPr/>
        </p:nvSpPr>
        <p:spPr>
          <a:xfrm>
            <a:off x="828575" y="421700"/>
            <a:ext cx="10742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Trebuchet MS"/>
                <a:ea typeface="Trebuchet MS"/>
                <a:cs typeface="Trebuchet MS"/>
                <a:sym typeface="Trebuchet MS"/>
              </a:rPr>
              <a:t>Timeline</a:t>
            </a:r>
            <a:endParaRPr sz="3600" b="0" i="0" u="none" strike="noStrike" cap="none">
              <a:solidFill>
                <a:schemeClr val="lt1"/>
              </a:solidFill>
              <a:latin typeface="Trebuchet MS"/>
              <a:ea typeface="Trebuchet MS"/>
              <a:cs typeface="Trebuchet MS"/>
              <a:sym typeface="Trebuchet MS"/>
            </a:endParaRPr>
          </a:p>
        </p:txBody>
      </p:sp>
      <p:cxnSp>
        <p:nvCxnSpPr>
          <p:cNvPr id="208" name="Google Shape;208;g2443d33674c_0_4"/>
          <p:cNvCxnSpPr/>
          <p:nvPr/>
        </p:nvCxnSpPr>
        <p:spPr>
          <a:xfrm>
            <a:off x="7400" y="1220675"/>
            <a:ext cx="11874000" cy="0"/>
          </a:xfrm>
          <a:prstGeom prst="straightConnector1">
            <a:avLst/>
          </a:prstGeom>
          <a:noFill/>
          <a:ln w="38100" cap="flat" cmpd="sng">
            <a:solidFill>
              <a:srgbClr val="FF00AA"/>
            </a:solidFill>
            <a:prstDash val="solid"/>
            <a:round/>
            <a:headEnd type="none" w="sm" len="sm"/>
            <a:tailEnd type="none" w="sm" len="sm"/>
          </a:ln>
        </p:spPr>
      </p:cxnSp>
      <p:sp>
        <p:nvSpPr>
          <p:cNvPr id="209" name="Google Shape;209;g2443d33674c_0_4"/>
          <p:cNvSpPr txBox="1"/>
          <p:nvPr/>
        </p:nvSpPr>
        <p:spPr>
          <a:xfrm>
            <a:off x="947200" y="1514950"/>
            <a:ext cx="2985300" cy="57798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1200"/>
              </a:spcBef>
              <a:spcAft>
                <a:spcPts val="0"/>
              </a:spcAft>
              <a:buClr>
                <a:srgbClr val="000000"/>
              </a:buClr>
              <a:buSzPts val="2400"/>
              <a:buFont typeface="Arial"/>
              <a:buNone/>
            </a:pPr>
            <a:r>
              <a:rPr lang="en-GB" sz="2400" b="1" i="0" u="none" strike="noStrike" cap="none">
                <a:solidFill>
                  <a:schemeClr val="lt1"/>
                </a:solidFill>
                <a:latin typeface="Proxima Nova"/>
                <a:ea typeface="Proxima Nova"/>
                <a:cs typeface="Proxima Nova"/>
                <a:sym typeface="Proxima Nova"/>
              </a:rPr>
              <a:t>W/c 22nd May </a:t>
            </a:r>
            <a:endParaRPr sz="2400" b="1"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2400"/>
              <a:buFont typeface="Arial"/>
              <a:buNone/>
            </a:pPr>
            <a:r>
              <a:rPr lang="en-GB" sz="2400" b="1" i="0" u="none" strike="noStrike" cap="none">
                <a:solidFill>
                  <a:schemeClr val="lt1"/>
                </a:solidFill>
                <a:latin typeface="Proxima Nova"/>
                <a:ea typeface="Proxima Nova"/>
                <a:cs typeface="Proxima Nova"/>
                <a:sym typeface="Proxima Nova"/>
              </a:rPr>
              <a:t>W/c 29th May </a:t>
            </a:r>
            <a:endParaRPr sz="2400" b="1"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1400"/>
              <a:buFont typeface="Arial"/>
              <a:buNone/>
            </a:pPr>
            <a:endParaRPr sz="1400" b="1"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2400"/>
              <a:buFont typeface="Arial"/>
              <a:buNone/>
            </a:pPr>
            <a:r>
              <a:rPr lang="en-GB" sz="2400" b="1" i="0" u="none" strike="noStrike" cap="none">
                <a:solidFill>
                  <a:schemeClr val="lt1"/>
                </a:solidFill>
                <a:latin typeface="Proxima Nova"/>
                <a:ea typeface="Proxima Nova"/>
                <a:cs typeface="Proxima Nova"/>
                <a:sym typeface="Proxima Nova"/>
              </a:rPr>
              <a:t>W/c 5th June</a:t>
            </a:r>
            <a:endParaRPr sz="2400" b="1"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1500"/>
              <a:buFont typeface="Arial"/>
              <a:buNone/>
            </a:pPr>
            <a:endParaRPr sz="1500" b="1"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2400"/>
              <a:buFont typeface="Arial"/>
              <a:buNone/>
            </a:pPr>
            <a:r>
              <a:rPr lang="en-GB" sz="2400" b="1" i="0" u="none" strike="noStrike" cap="none">
                <a:solidFill>
                  <a:schemeClr val="lt1"/>
                </a:solidFill>
                <a:latin typeface="Proxima Nova"/>
                <a:ea typeface="Proxima Nova"/>
                <a:cs typeface="Proxima Nova"/>
                <a:sym typeface="Proxima Nova"/>
              </a:rPr>
              <a:t>W/c 12th June</a:t>
            </a:r>
            <a:endParaRPr sz="2400" b="1"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2400"/>
              <a:buFont typeface="Arial"/>
              <a:buNone/>
            </a:pPr>
            <a:r>
              <a:rPr lang="en-GB" sz="2400" b="1" i="0" u="none" strike="noStrike" cap="none">
                <a:solidFill>
                  <a:schemeClr val="lt1"/>
                </a:solidFill>
                <a:latin typeface="Proxima Nova"/>
                <a:ea typeface="Proxima Nova"/>
                <a:cs typeface="Proxima Nova"/>
                <a:sym typeface="Proxima Nova"/>
              </a:rPr>
              <a:t>W/c 19th June</a:t>
            </a:r>
            <a:endParaRPr sz="2400" b="1"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0"/>
              </a:spcAft>
              <a:buClr>
                <a:srgbClr val="000000"/>
              </a:buClr>
              <a:buSzPts val="2400"/>
              <a:buFont typeface="Arial"/>
              <a:buNone/>
            </a:pPr>
            <a:r>
              <a:rPr lang="en-GB" sz="2400" b="1" i="0" u="none" strike="noStrike" cap="none">
                <a:solidFill>
                  <a:schemeClr val="lt1"/>
                </a:solidFill>
                <a:latin typeface="Proxima Nova"/>
                <a:ea typeface="Proxima Nova"/>
                <a:cs typeface="Proxima Nova"/>
                <a:sym typeface="Proxima Nova"/>
              </a:rPr>
              <a:t>W/c 26th June</a:t>
            </a:r>
            <a:endParaRPr sz="2400" b="1" i="0" u="none" strike="noStrike" cap="none">
              <a:solidFill>
                <a:schemeClr val="lt1"/>
              </a:solidFill>
              <a:latin typeface="Proxima Nova"/>
              <a:ea typeface="Proxima Nova"/>
              <a:cs typeface="Proxima Nova"/>
              <a:sym typeface="Proxima Nova"/>
            </a:endParaRPr>
          </a:p>
          <a:p>
            <a:pPr marL="0" marR="0" lvl="0" indent="0" algn="l" rtl="0">
              <a:lnSpc>
                <a:spcPct val="150000"/>
              </a:lnSpc>
              <a:spcBef>
                <a:spcPts val="1200"/>
              </a:spcBef>
              <a:spcAft>
                <a:spcPts val="1200"/>
              </a:spcAft>
              <a:buClr>
                <a:srgbClr val="000000"/>
              </a:buClr>
              <a:buSzPts val="2400"/>
              <a:buFont typeface="Arial"/>
              <a:buNone/>
            </a:pPr>
            <a:endParaRPr sz="2400" b="1" i="0" u="none" strike="noStrike" cap="none">
              <a:solidFill>
                <a:schemeClr val="lt1"/>
              </a:solidFill>
              <a:latin typeface="Proxima Nova"/>
              <a:ea typeface="Proxima Nova"/>
              <a:cs typeface="Proxima Nova"/>
              <a:sym typeface="Proxima Nov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Shape 214"/>
        <p:cNvGrpSpPr/>
        <p:nvPr/>
      </p:nvGrpSpPr>
      <p:grpSpPr>
        <a:xfrm>
          <a:off x="0" y="0"/>
          <a:ext cx="0" cy="0"/>
          <a:chOff x="0" y="0"/>
          <a:chExt cx="0" cy="0"/>
        </a:xfrm>
      </p:grpSpPr>
      <p:sp>
        <p:nvSpPr>
          <p:cNvPr id="215" name="Google Shape;215;g2432b8585fb_0_196"/>
          <p:cNvSpPr txBox="1"/>
          <p:nvPr/>
        </p:nvSpPr>
        <p:spPr>
          <a:xfrm>
            <a:off x="861500" y="1591150"/>
            <a:ext cx="5161800" cy="4860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rgbClr val="000000"/>
              </a:buClr>
              <a:buSzPts val="2400"/>
              <a:buFont typeface="Arial"/>
              <a:buNone/>
            </a:pPr>
            <a:r>
              <a:rPr lang="en-GB" sz="2400" b="1" i="0" u="none" strike="noStrike" cap="none">
                <a:solidFill>
                  <a:schemeClr val="lt1"/>
                </a:solidFill>
                <a:latin typeface="Proxima Nova"/>
                <a:ea typeface="Proxima Nova"/>
                <a:cs typeface="Proxima Nova"/>
                <a:sym typeface="Proxima Nova"/>
              </a:rPr>
              <a:t>Shortlisting to 2:</a:t>
            </a:r>
            <a:endParaRPr sz="2400" b="1" i="0" u="none" strike="noStrike" cap="none">
              <a:solidFill>
                <a:schemeClr val="lt1"/>
              </a:solidFill>
              <a:latin typeface="Proxima Nova"/>
              <a:ea typeface="Proxima Nova"/>
              <a:cs typeface="Proxima Nova"/>
              <a:sym typeface="Proxima Nova"/>
            </a:endParaRPr>
          </a:p>
          <a:p>
            <a:pPr marL="457200" marR="0" lvl="0" indent="-355600" algn="l" rtl="0">
              <a:lnSpc>
                <a:spcPct val="115000"/>
              </a:lnSpc>
              <a:spcBef>
                <a:spcPts val="1200"/>
              </a:spcBef>
              <a:spcAft>
                <a:spcPts val="0"/>
              </a:spcAft>
              <a:buClr>
                <a:schemeClr val="lt1"/>
              </a:buClr>
              <a:buSzPts val="2000"/>
              <a:buFont typeface="Proxima Nova"/>
              <a:buChar char="-"/>
            </a:pPr>
            <a:r>
              <a:rPr lang="en-GB" sz="2000" b="0" i="0" u="none" strike="noStrike" cap="none">
                <a:solidFill>
                  <a:schemeClr val="lt1"/>
                </a:solidFill>
                <a:latin typeface="Proxima Nova"/>
                <a:ea typeface="Proxima Nova"/>
                <a:cs typeface="Proxima Nova"/>
                <a:sym typeface="Proxima Nova"/>
              </a:rPr>
              <a:t>Fundraising asap - call</a:t>
            </a:r>
            <a:endParaRPr sz="2000" b="0" i="0" u="none" strike="noStrike" cap="none">
              <a:solidFill>
                <a:schemeClr val="lt1"/>
              </a:solidFill>
              <a:latin typeface="Proxima Nova"/>
              <a:ea typeface="Proxima Nova"/>
              <a:cs typeface="Proxima Nova"/>
              <a:sym typeface="Proxima Nova"/>
            </a:endParaRPr>
          </a:p>
          <a:p>
            <a:pPr marL="457200" marR="0" lvl="0" indent="-355600" algn="l" rtl="0">
              <a:lnSpc>
                <a:spcPct val="115000"/>
              </a:lnSpc>
              <a:spcBef>
                <a:spcPts val="0"/>
              </a:spcBef>
              <a:spcAft>
                <a:spcPts val="0"/>
              </a:spcAft>
              <a:buClr>
                <a:schemeClr val="lt1"/>
              </a:buClr>
              <a:buSzPts val="2000"/>
              <a:buFont typeface="Proxima Nova"/>
              <a:buChar char="-"/>
            </a:pPr>
            <a:r>
              <a:rPr lang="en-GB" sz="2000" b="0" i="0" u="none" strike="noStrike" cap="none">
                <a:solidFill>
                  <a:schemeClr val="lt1"/>
                </a:solidFill>
                <a:latin typeface="Proxima Nova"/>
                <a:ea typeface="Proxima Nova"/>
                <a:cs typeface="Proxima Nova"/>
                <a:sym typeface="Proxima Nova"/>
              </a:rPr>
              <a:t>SMT - call</a:t>
            </a:r>
            <a:endParaRPr sz="2000" b="0"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1200"/>
              </a:spcBef>
              <a:spcAft>
                <a:spcPts val="0"/>
              </a:spcAft>
              <a:buClr>
                <a:srgbClr val="000000"/>
              </a:buClr>
              <a:buSzPts val="2400"/>
              <a:buFont typeface="Arial"/>
              <a:buNone/>
            </a:pPr>
            <a:endParaRPr sz="2400" b="1" i="0" u="none" strike="noStrike" cap="none">
              <a:solidFill>
                <a:schemeClr val="lt1"/>
              </a:solidFill>
              <a:latin typeface="Proxima Nova"/>
              <a:ea typeface="Proxima Nova"/>
              <a:cs typeface="Proxima Nova"/>
              <a:sym typeface="Proxima Nova"/>
            </a:endParaRPr>
          </a:p>
          <a:p>
            <a:pPr marL="0" marR="0" lvl="0" indent="0" algn="l" rtl="0">
              <a:lnSpc>
                <a:spcPct val="115000"/>
              </a:lnSpc>
              <a:spcBef>
                <a:spcPts val="1200"/>
              </a:spcBef>
              <a:spcAft>
                <a:spcPts val="0"/>
              </a:spcAft>
              <a:buClr>
                <a:srgbClr val="000000"/>
              </a:buClr>
              <a:buSzPts val="2400"/>
              <a:buFont typeface="Arial"/>
              <a:buNone/>
            </a:pPr>
            <a:r>
              <a:rPr lang="en-GB" sz="2400" b="1" i="0" u="none" strike="noStrike" cap="none">
                <a:solidFill>
                  <a:schemeClr val="lt1"/>
                </a:solidFill>
                <a:latin typeface="Proxima Nova"/>
                <a:ea typeface="Proxima Nova"/>
                <a:cs typeface="Proxima Nova"/>
                <a:sym typeface="Proxima Nova"/>
              </a:rPr>
              <a:t>Consulting on / developing options:</a:t>
            </a:r>
            <a:endParaRPr sz="2400" b="1" i="0" u="none" strike="noStrike" cap="none">
              <a:solidFill>
                <a:schemeClr val="lt1"/>
              </a:solidFill>
              <a:latin typeface="Proxima Nova"/>
              <a:ea typeface="Proxima Nova"/>
              <a:cs typeface="Proxima Nova"/>
              <a:sym typeface="Proxima Nova"/>
            </a:endParaRPr>
          </a:p>
          <a:p>
            <a:pPr marL="457200" marR="0" lvl="0" indent="-355600" algn="l" rtl="0">
              <a:lnSpc>
                <a:spcPct val="115000"/>
              </a:lnSpc>
              <a:spcBef>
                <a:spcPts val="1200"/>
              </a:spcBef>
              <a:spcAft>
                <a:spcPts val="0"/>
              </a:spcAft>
              <a:buClr>
                <a:schemeClr val="lt1"/>
              </a:buClr>
              <a:buSzPts val="2000"/>
              <a:buFont typeface="Proxima Nova"/>
              <a:buChar char="-"/>
            </a:pPr>
            <a:r>
              <a:rPr lang="en-GB" sz="2000" b="0" i="0" u="none" strike="noStrike" cap="none">
                <a:solidFill>
                  <a:schemeClr val="lt1"/>
                </a:solidFill>
                <a:latin typeface="Proxima Nova"/>
                <a:ea typeface="Proxima Nova"/>
                <a:cs typeface="Proxima Nova"/>
                <a:sym typeface="Proxima Nova"/>
              </a:rPr>
              <a:t>Campaigns Team - call</a:t>
            </a:r>
            <a:endParaRPr sz="2000" b="0" i="0" u="none" strike="noStrike" cap="none">
              <a:solidFill>
                <a:schemeClr val="lt1"/>
              </a:solidFill>
              <a:latin typeface="Proxima Nova"/>
              <a:ea typeface="Proxima Nova"/>
              <a:cs typeface="Proxima Nova"/>
              <a:sym typeface="Proxima Nova"/>
            </a:endParaRPr>
          </a:p>
          <a:p>
            <a:pPr marL="457200" marR="0" lvl="0" indent="-355600" algn="l" rtl="0">
              <a:lnSpc>
                <a:spcPct val="115000"/>
              </a:lnSpc>
              <a:spcBef>
                <a:spcPts val="0"/>
              </a:spcBef>
              <a:spcAft>
                <a:spcPts val="0"/>
              </a:spcAft>
              <a:buClr>
                <a:schemeClr val="lt1"/>
              </a:buClr>
              <a:buSzPts val="2000"/>
              <a:buFont typeface="Proxima Nova"/>
              <a:buChar char="-"/>
            </a:pPr>
            <a:r>
              <a:rPr lang="en-GB" sz="2000" b="0" i="0" u="none" strike="noStrike" cap="none">
                <a:solidFill>
                  <a:schemeClr val="lt1"/>
                </a:solidFill>
                <a:latin typeface="Proxima Nova"/>
                <a:ea typeface="Proxima Nova"/>
                <a:cs typeface="Proxima Nova"/>
                <a:sym typeface="Proxima Nova"/>
              </a:rPr>
              <a:t>Fundraising Team - call</a:t>
            </a:r>
            <a:endParaRPr sz="2000" b="0" i="0" u="none" strike="noStrike" cap="none">
              <a:solidFill>
                <a:schemeClr val="lt1"/>
              </a:solidFill>
              <a:latin typeface="Proxima Nova"/>
              <a:ea typeface="Proxima Nova"/>
              <a:cs typeface="Proxima Nova"/>
              <a:sym typeface="Proxima Nova"/>
            </a:endParaRPr>
          </a:p>
          <a:p>
            <a:pPr marL="457200" marR="0" lvl="0" indent="-355600" algn="l" rtl="0">
              <a:lnSpc>
                <a:spcPct val="115000"/>
              </a:lnSpc>
              <a:spcBef>
                <a:spcPts val="0"/>
              </a:spcBef>
              <a:spcAft>
                <a:spcPts val="0"/>
              </a:spcAft>
              <a:buClr>
                <a:schemeClr val="lt1"/>
              </a:buClr>
              <a:buSzPts val="2000"/>
              <a:buFont typeface="Proxima Nova"/>
              <a:buChar char="-"/>
            </a:pPr>
            <a:r>
              <a:rPr lang="en-GB" sz="2000" b="0" i="0" u="none" strike="noStrike" cap="none">
                <a:solidFill>
                  <a:schemeClr val="lt1"/>
                </a:solidFill>
                <a:latin typeface="Proxima Nova"/>
                <a:ea typeface="Proxima Nova"/>
                <a:cs typeface="Proxima Nova"/>
                <a:sym typeface="Proxima Nova"/>
              </a:rPr>
              <a:t>PWLD: Workshop Group - workshop</a:t>
            </a:r>
            <a:endParaRPr sz="2000" b="0" i="0" u="none" strike="noStrike" cap="none">
              <a:solidFill>
                <a:schemeClr val="lt1"/>
              </a:solidFill>
              <a:latin typeface="Proxima Nova"/>
              <a:ea typeface="Proxima Nova"/>
              <a:cs typeface="Proxima Nova"/>
              <a:sym typeface="Proxima Nova"/>
            </a:endParaRPr>
          </a:p>
          <a:p>
            <a:pPr marL="457200" marR="0" lvl="0" indent="-355600" algn="l" rtl="0">
              <a:lnSpc>
                <a:spcPct val="115000"/>
              </a:lnSpc>
              <a:spcBef>
                <a:spcPts val="0"/>
              </a:spcBef>
              <a:spcAft>
                <a:spcPts val="0"/>
              </a:spcAft>
              <a:buClr>
                <a:schemeClr val="lt1"/>
              </a:buClr>
              <a:buSzPts val="2000"/>
              <a:buFont typeface="Proxima Nova"/>
              <a:buChar char="-"/>
            </a:pPr>
            <a:r>
              <a:rPr lang="en-GB" sz="2000" b="0" i="0" u="none" strike="noStrike" cap="none">
                <a:solidFill>
                  <a:schemeClr val="lt1"/>
                </a:solidFill>
                <a:latin typeface="Proxima Nova"/>
                <a:ea typeface="Proxima Nova"/>
                <a:cs typeface="Proxima Nova"/>
                <a:sym typeface="Proxima Nova"/>
              </a:rPr>
              <a:t>Family &amp; Carers - email</a:t>
            </a:r>
            <a:endParaRPr sz="2000" b="0" i="0" u="none" strike="noStrike" cap="none">
              <a:solidFill>
                <a:schemeClr val="lt1"/>
              </a:solidFill>
              <a:latin typeface="Proxima Nova"/>
              <a:ea typeface="Proxima Nova"/>
              <a:cs typeface="Proxima Nova"/>
              <a:sym typeface="Proxima Nova"/>
            </a:endParaRPr>
          </a:p>
          <a:p>
            <a:pPr marL="457200" marR="0" lvl="0" indent="-355600" algn="l" rtl="0">
              <a:lnSpc>
                <a:spcPct val="115000"/>
              </a:lnSpc>
              <a:spcBef>
                <a:spcPts val="0"/>
              </a:spcBef>
              <a:spcAft>
                <a:spcPts val="0"/>
              </a:spcAft>
              <a:buClr>
                <a:schemeClr val="lt1"/>
              </a:buClr>
              <a:buSzPts val="2000"/>
              <a:buFont typeface="Proxima Nova"/>
              <a:buChar char="-"/>
            </a:pPr>
            <a:r>
              <a:rPr lang="en-GB" sz="2000" b="0" i="0" u="none" strike="noStrike" cap="none">
                <a:solidFill>
                  <a:schemeClr val="lt1"/>
                </a:solidFill>
                <a:latin typeface="Proxima Nova"/>
                <a:ea typeface="Proxima Nova"/>
                <a:cs typeface="Proxima Nova"/>
                <a:sym typeface="Proxima Nova"/>
              </a:rPr>
              <a:t>Staff from workshops &amp; interviews - drop in or email?</a:t>
            </a:r>
            <a:endParaRPr sz="2000" b="0" i="0" u="none" strike="noStrike" cap="none">
              <a:solidFill>
                <a:schemeClr val="lt1"/>
              </a:solidFill>
              <a:latin typeface="Proxima Nova"/>
              <a:ea typeface="Proxima Nova"/>
              <a:cs typeface="Proxima Nova"/>
              <a:sym typeface="Proxima Nova"/>
            </a:endParaRPr>
          </a:p>
        </p:txBody>
      </p:sp>
      <p:sp>
        <p:nvSpPr>
          <p:cNvPr id="216" name="Google Shape;216;g2432b8585fb_0_196"/>
          <p:cNvSpPr txBox="1"/>
          <p:nvPr/>
        </p:nvSpPr>
        <p:spPr>
          <a:xfrm>
            <a:off x="828575" y="421700"/>
            <a:ext cx="107421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GB" sz="3600" b="0" i="0" u="none" strike="noStrike" cap="none">
                <a:solidFill>
                  <a:schemeClr val="lt1"/>
                </a:solidFill>
                <a:latin typeface="Trebuchet MS"/>
                <a:ea typeface="Trebuchet MS"/>
                <a:cs typeface="Trebuchet MS"/>
                <a:sym typeface="Trebuchet MS"/>
              </a:rPr>
              <a:t>Process</a:t>
            </a:r>
            <a:endParaRPr sz="3600" b="0" i="0" u="none" strike="noStrike" cap="none">
              <a:solidFill>
                <a:schemeClr val="lt1"/>
              </a:solidFill>
              <a:latin typeface="Trebuchet MS"/>
              <a:ea typeface="Trebuchet MS"/>
              <a:cs typeface="Trebuchet MS"/>
              <a:sym typeface="Trebuchet MS"/>
            </a:endParaRPr>
          </a:p>
        </p:txBody>
      </p:sp>
      <p:cxnSp>
        <p:nvCxnSpPr>
          <p:cNvPr id="217" name="Google Shape;217;g2432b8585fb_0_196"/>
          <p:cNvCxnSpPr/>
          <p:nvPr/>
        </p:nvCxnSpPr>
        <p:spPr>
          <a:xfrm>
            <a:off x="7400" y="1220675"/>
            <a:ext cx="11874000" cy="0"/>
          </a:xfrm>
          <a:prstGeom prst="straightConnector1">
            <a:avLst/>
          </a:prstGeom>
          <a:noFill/>
          <a:ln w="38100" cap="flat" cmpd="sng">
            <a:solidFill>
              <a:srgbClr val="FF00AA"/>
            </a:solidFill>
            <a:prstDash val="solid"/>
            <a:round/>
            <a:headEnd type="none" w="sm" len="sm"/>
            <a:tailEnd type="none" w="sm" len="sm"/>
          </a:ln>
        </p:spPr>
      </p:cxnSp>
      <p:sp>
        <p:nvSpPr>
          <p:cNvPr id="218" name="Google Shape;218;g2432b8585fb_0_196"/>
          <p:cNvSpPr txBox="1"/>
          <p:nvPr/>
        </p:nvSpPr>
        <p:spPr>
          <a:xfrm>
            <a:off x="6023300" y="1591150"/>
            <a:ext cx="5161800" cy="2133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rgbClr val="000000"/>
              </a:buClr>
              <a:buSzPts val="2400"/>
              <a:buFont typeface="Arial"/>
              <a:buNone/>
            </a:pPr>
            <a:r>
              <a:rPr lang="en-GB" sz="2400" b="1" i="0" u="none" strike="noStrike" cap="none">
                <a:solidFill>
                  <a:schemeClr val="lt1"/>
                </a:solidFill>
                <a:latin typeface="Proxima Nova"/>
                <a:ea typeface="Proxima Nova"/>
                <a:cs typeface="Proxima Nova"/>
                <a:sym typeface="Proxima Nova"/>
              </a:rPr>
              <a:t>Informing final decision:</a:t>
            </a:r>
            <a:endParaRPr sz="2400" b="1" i="0" u="none" strike="noStrike" cap="none">
              <a:solidFill>
                <a:schemeClr val="lt1"/>
              </a:solidFill>
              <a:latin typeface="Proxima Nova"/>
              <a:ea typeface="Proxima Nova"/>
              <a:cs typeface="Proxima Nova"/>
              <a:sym typeface="Proxima Nova"/>
            </a:endParaRPr>
          </a:p>
          <a:p>
            <a:pPr marL="457200" marR="0" lvl="0" indent="-355600" algn="l" rtl="0">
              <a:lnSpc>
                <a:spcPct val="115000"/>
              </a:lnSpc>
              <a:spcBef>
                <a:spcPts val="1200"/>
              </a:spcBef>
              <a:spcAft>
                <a:spcPts val="0"/>
              </a:spcAft>
              <a:buClr>
                <a:schemeClr val="lt1"/>
              </a:buClr>
              <a:buSzPts val="2000"/>
              <a:buFont typeface="Proxima Nova"/>
              <a:buChar char="-"/>
            </a:pPr>
            <a:r>
              <a:rPr lang="en-GB" sz="2000" b="0" i="0" u="none" strike="noStrike" cap="none">
                <a:solidFill>
                  <a:schemeClr val="lt1"/>
                </a:solidFill>
                <a:latin typeface="Proxima Nova"/>
                <a:ea typeface="Proxima Nova"/>
                <a:cs typeface="Proxima Nova"/>
                <a:sym typeface="Proxima Nova"/>
              </a:rPr>
              <a:t>Externals - email from Paul</a:t>
            </a:r>
            <a:endParaRPr sz="2000" b="0" i="0" u="none" strike="noStrike" cap="none">
              <a:solidFill>
                <a:schemeClr val="lt1"/>
              </a:solidFill>
              <a:latin typeface="Proxima Nova"/>
              <a:ea typeface="Proxima Nova"/>
              <a:cs typeface="Proxima Nova"/>
              <a:sym typeface="Proxima Nova"/>
            </a:endParaRPr>
          </a:p>
          <a:p>
            <a:pPr marL="457200" marR="0" lvl="0" indent="-355600" algn="l" rtl="0">
              <a:lnSpc>
                <a:spcPct val="115000"/>
              </a:lnSpc>
              <a:spcBef>
                <a:spcPts val="0"/>
              </a:spcBef>
              <a:spcAft>
                <a:spcPts val="0"/>
              </a:spcAft>
              <a:buClr>
                <a:schemeClr val="lt1"/>
              </a:buClr>
              <a:buSzPts val="2000"/>
              <a:buFont typeface="Proxima Nova"/>
              <a:buChar char="-"/>
            </a:pPr>
            <a:r>
              <a:rPr lang="en-GB" sz="2000" b="0" i="0" u="none" strike="noStrike" cap="none">
                <a:solidFill>
                  <a:schemeClr val="lt1"/>
                </a:solidFill>
                <a:latin typeface="Proxima Nova"/>
                <a:ea typeface="Proxima Nova"/>
                <a:cs typeface="Proxima Nova"/>
                <a:sym typeface="Proxima Nova"/>
              </a:rPr>
              <a:t>Wider staff team - email and invite to activation workshop</a:t>
            </a:r>
            <a:endParaRPr sz="2000" b="0" i="0" u="none" strike="noStrike" cap="none">
              <a:solidFill>
                <a:schemeClr val="lt1"/>
              </a:solidFill>
              <a:latin typeface="Proxima Nova"/>
              <a:ea typeface="Proxima Nova"/>
              <a:cs typeface="Proxima Nova"/>
              <a:sym typeface="Proxima Nova"/>
            </a:endParaRPr>
          </a:p>
          <a:p>
            <a:pPr marL="457200" marR="0" lvl="0" indent="-355600" algn="l" rtl="0">
              <a:lnSpc>
                <a:spcPct val="115000"/>
              </a:lnSpc>
              <a:spcBef>
                <a:spcPts val="0"/>
              </a:spcBef>
              <a:spcAft>
                <a:spcPts val="0"/>
              </a:spcAft>
              <a:buClr>
                <a:schemeClr val="lt1"/>
              </a:buClr>
              <a:buSzPts val="2000"/>
              <a:buFont typeface="Proxima Nova"/>
              <a:buChar char="-"/>
            </a:pPr>
            <a:r>
              <a:rPr lang="en-GB" sz="2000" b="0" i="0" u="none" strike="noStrike" cap="none">
                <a:solidFill>
                  <a:schemeClr val="lt1"/>
                </a:solidFill>
                <a:latin typeface="Proxima Nova"/>
                <a:ea typeface="Proxima Nova"/>
                <a:cs typeface="Proxima Nova"/>
                <a:sym typeface="Proxima Nova"/>
              </a:rPr>
              <a:t>Include Me Group - on next meeting</a:t>
            </a:r>
            <a:endParaRPr sz="2000" b="0" i="0" u="none" strike="noStrike" cap="none">
              <a:solidFill>
                <a:schemeClr val="lt1"/>
              </a:solidFill>
              <a:latin typeface="Proxima Nova"/>
              <a:ea typeface="Proxima Nova"/>
              <a:cs typeface="Proxima Nova"/>
              <a:sym typeface="Proxima Nova"/>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2192</Words>
  <Application>Microsoft Office PowerPoint</Application>
  <PresentationFormat>Widescreen</PresentationFormat>
  <Paragraphs>193</Paragraphs>
  <Slides>19</Slides>
  <Notes>19</Notes>
  <HiddenSlides>3</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Trebuchet MS</vt:lpstr>
      <vt:lpstr>Calibri</vt:lpstr>
      <vt:lpstr>Proxima Nova</vt:lpstr>
      <vt:lpstr>Arial</vt:lpstr>
      <vt:lpstr>Spearmint</vt:lpstr>
      <vt:lpstr>Campaign Proposition  &amp; Narrative Brief </vt:lpstr>
      <vt:lpstr>PowerPoint Presentation</vt:lpstr>
      <vt:lpstr>PowerPoint Presentation</vt:lpstr>
      <vt:lpstr>PowerPoint Presentation</vt:lpstr>
      <vt:lpstr>PowerPoint Presentation</vt:lpstr>
      <vt:lpstr>Creative concepts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Process / next steps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Campaign Proposition  &amp; Narrative Brief</dc:title>
  <dc:creator>Beth Tegg</dc:creator>
  <cp:lastModifiedBy>Katy Taylor</cp:lastModifiedBy>
  <cp:revision>2</cp:revision>
  <dcterms:created xsi:type="dcterms:W3CDTF">2023-03-01T14:43:25Z</dcterms:created>
  <dcterms:modified xsi:type="dcterms:W3CDTF">2023-06-16T10:21:43Z</dcterms:modified>
</cp:coreProperties>
</file>