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A4A3A4"/>
          </p15:clr>
        </p15:guide>
        <p15:guide id="2" orient="horz" pos="2160">
          <p15:clr>
            <a:srgbClr val="A4A3A4"/>
          </p15:clr>
        </p15:guide>
      </p15:sldGuideLst>
    </p:ext>
    <p:ext uri="http://customooxmlschemas.google.com/">
      <go:slidesCustomData xmlns:go="http://customooxmlschemas.google.com/" r:id="rId60" roundtripDataSignature="AMtx7mh5Ztc0rd2Kny79bSXQZf9mcxNl4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C3FDE6E-0916-47DD-8A1E-67BA6DCA29C2}">
  <a:tblStyle styleId="{1C3FDE6E-0916-47DD-8A1E-67BA6DCA29C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216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customschemas.google.com/relationships/presentationmetadata" Target="meta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92" name="Google Shape;9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98" name="Google Shape;9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02" name="Google Shape;10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100e11c01a_0_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08" name="Google Shape;108;g1100e11c01a_0_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112041c000d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14" name="Google Shape;114;g112041c000d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20" name="Google Shape;12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2b1940098a_1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126" name="Google Shape;126;g12b1940098a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132" name="Google Shape;132;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138" name="Google Shape;13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144" name="Google Shape;14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150" name="Google Shape;15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100e11c01a_0_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56" name="Google Shape;156;g1100e11c01a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162" name="Google Shape;16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2b1940098a_1_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68" name="Google Shape;168;g12b1940098a_1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2b1940098a_1_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77" name="Google Shape;177;g12b1940098a_1_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2b1940098a_1_1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84" name="Google Shape;184;g12b1940098a_1_1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191" name="Google Shape;191;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197" name="Google Shape;19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2b0ee0048f_0_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03" name="Google Shape;203;g12b0ee0048f_0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2b1940098a_1_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09" name="Google Shape;209;g12b1940098a_1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13191e0e482_0_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15" name="Google Shape;215;g13191e0e482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13191e0e482_0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21" name="Google Shape;221;g13191e0e482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3191e0e482_0_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&gt;</a:t>
            </a:r>
            <a:endParaRPr/>
          </a:p>
        </p:txBody>
      </p:sp>
      <p:sp>
        <p:nvSpPr>
          <p:cNvPr id="227" name="Google Shape;227;g13191e0e482_0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13191e0e482_0_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33" name="Google Shape;233;g13191e0e482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3191e0e482_0_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39" name="Google Shape;239;g13191e0e482_0_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13191e0e482_0_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45" name="Google Shape;245;g13191e0e482_0_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251" name="Google Shape;25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12b0ee0048f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57" name="Google Shape;257;g12b0ee0048f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2b1940098a_1_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63" name="Google Shape;263;g12b1940098a_1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68" name="Google Shape;268;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74" name="Google Shape;274;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81" name="Google Shape;281;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287" name="Google Shape;287;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2b0ee0048f_0_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93" name="Google Shape;293;g12b0ee0048f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12b1940098a_1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99" name="Google Shape;299;g12b1940098a_1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13191e0e482_0_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06" name="Google Shape;306;g13191e0e482_0_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13191e0e482_0_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12" name="Google Shape;312;g13191e0e482_0_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12b1940098a_1_3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18" name="Google Shape;318;g12b1940098a_1_3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12b1940098a_1_4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34" name="Google Shape;334;g12b1940098a_1_4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12b1940098a_1_4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41" name="Google Shape;341;g12b1940098a_1_4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348" name="Google Shape;34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12b0ee0048f_0_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54" name="Google Shape;354;g12b0ee0048f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12b1940098a_1_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60" name="Google Shape;360;g12b1940098a_1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84" name="Google Shape;384;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12b1940098a_1_1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90" name="Google Shape;390;g12b1940098a_1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395" name="Google Shape;395;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01" name="Google Shape;401;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13191e0e482_0_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08" name="Google Shape;408;g13191e0e482_0_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15" name="Google Shape;415;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422" name="Google Shape;422;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429" name="Google Shape;429;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36" name="Google Shape;436;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42" name="Google Shape;44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bg>
      <p:bgPr>
        <a:blipFill>
          <a:blip r:embed="rId2">
            <a:alphaModFix/>
          </a:blip>
          <a:stretch>
            <a:fillRect/>
          </a:stretch>
        </a:blipFill>
      </p:bgPr>
    </p:bg>
    <p:spTree>
      <p:nvGrpSpPr>
        <p:cNvPr id="13" name="Shape 13"/>
        <p:cNvGrpSpPr/>
        <p:nvPr/>
      </p:nvGrpSpPr>
      <p:grpSpPr>
        <a:xfrm>
          <a:off x="0" y="0"/>
          <a:ext cx="0" cy="0"/>
          <a:chOff x="0" y="0"/>
          <a:chExt cx="0" cy="0"/>
        </a:xfrm>
      </p:grpSpPr>
      <p:sp>
        <p:nvSpPr>
          <p:cNvPr id="14" name="Google Shape;14;p19"/>
          <p:cNvSpPr txBox="1"/>
          <p:nvPr>
            <p:ph idx="1" type="body"/>
          </p:nvPr>
        </p:nvSpPr>
        <p:spPr>
          <a:xfrm>
            <a:off x="5" y="3897414"/>
            <a:ext cx="5758543" cy="48315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SzPts val="2000"/>
              <a:buNone/>
              <a:defRPr sz="2000">
                <a:solidFill>
                  <a:schemeClr val="dk1"/>
                </a:solidFill>
              </a:defRPr>
            </a:lvl1pPr>
            <a:lvl2pPr indent="-228600" lvl="1" marL="914400" algn="l">
              <a:lnSpc>
                <a:spcPct val="100000"/>
              </a:lnSpc>
              <a:spcBef>
                <a:spcPts val="0"/>
              </a:spcBef>
              <a:spcAft>
                <a:spcPts val="0"/>
              </a:spcAft>
              <a:buSzPts val="900"/>
              <a:buNone/>
              <a:defRPr sz="900"/>
            </a:lvl2pPr>
            <a:lvl3pPr indent="-228600" lvl="2" marL="1371600" algn="l">
              <a:lnSpc>
                <a:spcPct val="100000"/>
              </a:lnSpc>
              <a:spcBef>
                <a:spcPts val="0"/>
              </a:spcBef>
              <a:spcAft>
                <a:spcPts val="0"/>
              </a:spcAft>
              <a:buSzPts val="751"/>
              <a:buNone/>
              <a:defRPr sz="751"/>
            </a:lvl3pPr>
            <a:lvl4pPr indent="-228600" lvl="3" marL="1828800" algn="l">
              <a:lnSpc>
                <a:spcPct val="100000"/>
              </a:lnSpc>
              <a:spcBef>
                <a:spcPts val="0"/>
              </a:spcBef>
              <a:spcAft>
                <a:spcPts val="0"/>
              </a:spcAft>
              <a:buSzPts val="675"/>
              <a:buNone/>
              <a:defRPr sz="675"/>
            </a:lvl4pPr>
            <a:lvl5pPr indent="-228600" lvl="4" marL="2286000" algn="l">
              <a:lnSpc>
                <a:spcPct val="100000"/>
              </a:lnSpc>
              <a:spcBef>
                <a:spcPts val="0"/>
              </a:spcBef>
              <a:spcAft>
                <a:spcPts val="0"/>
              </a:spcAft>
              <a:buSzPts val="675"/>
              <a:buNone/>
              <a:defRPr sz="675"/>
            </a:lvl5pPr>
            <a:lvl6pPr indent="-228600" lvl="5" marL="2743200" algn="l">
              <a:lnSpc>
                <a:spcPct val="100000"/>
              </a:lnSpc>
              <a:spcBef>
                <a:spcPts val="0"/>
              </a:spcBef>
              <a:spcAft>
                <a:spcPts val="0"/>
              </a:spcAft>
              <a:buClr>
                <a:schemeClr val="dk1"/>
              </a:buClr>
              <a:buSzPts val="675"/>
              <a:buFont typeface="Arial"/>
              <a:buNone/>
              <a:defRPr sz="675"/>
            </a:lvl6pPr>
            <a:lvl7pPr indent="-228600" lvl="6" marL="3200400" algn="l">
              <a:lnSpc>
                <a:spcPct val="100000"/>
              </a:lnSpc>
              <a:spcBef>
                <a:spcPts val="0"/>
              </a:spcBef>
              <a:spcAft>
                <a:spcPts val="0"/>
              </a:spcAft>
              <a:buClr>
                <a:schemeClr val="dk1"/>
              </a:buClr>
              <a:buSzPts val="675"/>
              <a:buFont typeface="Arial"/>
              <a:buNone/>
              <a:defRPr sz="675"/>
            </a:lvl7pPr>
            <a:lvl8pPr indent="-228600" lvl="7" marL="3657600" algn="l">
              <a:lnSpc>
                <a:spcPct val="100000"/>
              </a:lnSpc>
              <a:spcBef>
                <a:spcPts val="0"/>
              </a:spcBef>
              <a:spcAft>
                <a:spcPts val="0"/>
              </a:spcAft>
              <a:buClr>
                <a:schemeClr val="dk1"/>
              </a:buClr>
              <a:buSzPts val="675"/>
              <a:buFont typeface="Arial"/>
              <a:buNone/>
              <a:defRPr sz="675"/>
            </a:lvl8pPr>
            <a:lvl9pPr indent="-228600" lvl="8" marL="4114800" algn="l">
              <a:lnSpc>
                <a:spcPct val="100000"/>
              </a:lnSpc>
              <a:spcBef>
                <a:spcPts val="0"/>
              </a:spcBef>
              <a:spcAft>
                <a:spcPts val="0"/>
              </a:spcAft>
              <a:buClr>
                <a:schemeClr val="dk1"/>
              </a:buClr>
              <a:buSzPts val="675"/>
              <a:buFont typeface="Arial"/>
              <a:buNone/>
              <a:defRPr sz="675"/>
            </a:lvl9pPr>
          </a:lstStyle>
          <a:p/>
        </p:txBody>
      </p:sp>
      <p:sp>
        <p:nvSpPr>
          <p:cNvPr id="15" name="Google Shape;15;p19"/>
          <p:cNvSpPr txBox="1"/>
          <p:nvPr>
            <p:ph type="title"/>
          </p:nvPr>
        </p:nvSpPr>
        <p:spPr>
          <a:xfrm>
            <a:off x="5" y="2807074"/>
            <a:ext cx="5758543" cy="864096"/>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9"/>
          <p:cNvSpPr txBox="1"/>
          <p:nvPr/>
        </p:nvSpPr>
        <p:spPr>
          <a:xfrm>
            <a:off x="552703" y="5027277"/>
            <a:ext cx="465314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Centre for Charity Effectiveness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1" lang="en-US" sz="1200" u="none" cap="none" strike="noStrike">
                <a:solidFill>
                  <a:schemeClr val="dk1"/>
                </a:solidFill>
                <a:latin typeface="Arial"/>
                <a:ea typeface="Arial"/>
                <a:cs typeface="Arial"/>
                <a:sym typeface="Arial"/>
              </a:rPr>
              <a:t>Intellectual leadership: developing talent, enhancing performance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showMasterSp="0">
  <p:cSld name="2_Title and Content">
    <p:bg>
      <p:bgPr>
        <a:solidFill>
          <a:schemeClr val="lt1"/>
        </a:solidFill>
      </p:bgPr>
    </p:bg>
    <p:spTree>
      <p:nvGrpSpPr>
        <p:cNvPr id="17" name="Shape 17"/>
        <p:cNvGrpSpPr/>
        <p:nvPr/>
      </p:nvGrpSpPr>
      <p:grpSpPr>
        <a:xfrm>
          <a:off x="0" y="0"/>
          <a:ext cx="0" cy="0"/>
          <a:chOff x="0" y="0"/>
          <a:chExt cx="0" cy="0"/>
        </a:xfrm>
      </p:grpSpPr>
      <p:pic>
        <p:nvPicPr>
          <p:cNvPr id="18" name="Google Shape;18;p17"/>
          <p:cNvPicPr preferRelativeResize="0"/>
          <p:nvPr/>
        </p:nvPicPr>
        <p:blipFill rotWithShape="1">
          <a:blip r:embed="rId2">
            <a:alphaModFix/>
          </a:blip>
          <a:srcRect b="0" l="0" r="0" t="0"/>
          <a:stretch/>
        </p:blipFill>
        <p:spPr>
          <a:xfrm>
            <a:off x="10620075" y="5286075"/>
            <a:ext cx="1571924" cy="1571924"/>
          </a:xfrm>
          <a:prstGeom prst="rect">
            <a:avLst/>
          </a:prstGeom>
          <a:noFill/>
          <a:ln>
            <a:noFill/>
          </a:ln>
        </p:spPr>
      </p:pic>
      <p:sp>
        <p:nvSpPr>
          <p:cNvPr id="19" name="Google Shape;19;p17"/>
          <p:cNvSpPr/>
          <p:nvPr/>
        </p:nvSpPr>
        <p:spPr>
          <a:xfrm>
            <a:off x="1" y="0"/>
            <a:ext cx="739763" cy="720000"/>
          </a:xfrm>
          <a:custGeom>
            <a:rect b="b" l="l" r="r" t="t"/>
            <a:pathLst>
              <a:path extrusionOk="0" h="1013" w="1012">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0" name="Google Shape;20;p17"/>
          <p:cNvSpPr/>
          <p:nvPr/>
        </p:nvSpPr>
        <p:spPr>
          <a:xfrm>
            <a:off x="7180796" y="190956"/>
            <a:ext cx="4572000" cy="43088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Centre for Charity Effectiveness</a:t>
            </a:r>
            <a:br>
              <a:rPr b="0" i="0" lang="en-US" sz="1800" u="none" cap="none" strike="noStrike">
                <a:solidFill>
                  <a:schemeClr val="dk1"/>
                </a:solidFill>
                <a:latin typeface="Arial"/>
                <a:ea typeface="Arial"/>
                <a:cs typeface="Arial"/>
                <a:sym typeface="Arial"/>
              </a:rPr>
            </a:br>
            <a:r>
              <a:rPr b="0" i="1" lang="en-US" sz="1000" u="none" cap="none" strike="noStrike">
                <a:solidFill>
                  <a:srgbClr val="7F7F7F"/>
                </a:solidFill>
                <a:latin typeface="Arial"/>
                <a:ea typeface="Arial"/>
                <a:cs typeface="Arial"/>
                <a:sym typeface="Arial"/>
              </a:rPr>
              <a:t>Intellectual leadership: developing talent, enhancing performance</a:t>
            </a:r>
            <a:endParaRPr b="0" i="1" sz="1000" u="none" cap="none" strike="noStrike">
              <a:solidFill>
                <a:srgbClr val="7F7F7F"/>
              </a:solidFill>
              <a:latin typeface="Arial"/>
              <a:ea typeface="Arial"/>
              <a:cs typeface="Arial"/>
              <a:sym typeface="Arial"/>
            </a:endParaRPr>
          </a:p>
        </p:txBody>
      </p:sp>
      <p:pic>
        <p:nvPicPr>
          <p:cNvPr descr="Diagram, logo, company name&#10;&#10;Description automatically generated" id="21" name="Google Shape;21;p17"/>
          <p:cNvPicPr preferRelativeResize="0"/>
          <p:nvPr/>
        </p:nvPicPr>
        <p:blipFill rotWithShape="1">
          <a:blip r:embed="rId3">
            <a:alphaModFix/>
          </a:blip>
          <a:srcRect b="2124" l="0" r="0" t="0"/>
          <a:stretch/>
        </p:blipFill>
        <p:spPr>
          <a:xfrm>
            <a:off x="2499698" y="992215"/>
            <a:ext cx="7715116" cy="5865784"/>
          </a:xfrm>
          <a:prstGeom prst="rect">
            <a:avLst/>
          </a:prstGeom>
          <a:noFill/>
          <a:ln>
            <a:noFill/>
          </a:ln>
        </p:spPr>
      </p:pic>
      <p:pic>
        <p:nvPicPr>
          <p:cNvPr descr="A picture containing text&#10;&#10;Description automatically generated" id="22" name="Google Shape;22;p17"/>
          <p:cNvPicPr preferRelativeResize="0"/>
          <p:nvPr/>
        </p:nvPicPr>
        <p:blipFill rotWithShape="1">
          <a:blip r:embed="rId4">
            <a:alphaModFix/>
          </a:blip>
          <a:srcRect b="19649" l="8956" r="12438" t="5167"/>
          <a:stretch/>
        </p:blipFill>
        <p:spPr>
          <a:xfrm>
            <a:off x="0" y="781920"/>
            <a:ext cx="3362325" cy="1316047"/>
          </a:xfrm>
          <a:prstGeom prst="rect">
            <a:avLst/>
          </a:prstGeom>
          <a:noFill/>
          <a:ln>
            <a:noFill/>
          </a:ln>
        </p:spPr>
      </p:pic>
    </p:spTree>
  </p:cSld>
  <p:clrMapOvr>
    <a:masterClrMapping/>
  </p:clrMapOvr>
  <p:extLst>
    <p:ext uri="{DCECCB84-F9BA-43D5-87BE-67443E8EF086}">
      <p15:sldGuideLst>
        <p15:guide id="1" orient="horz" pos="799">
          <p15:clr>
            <a:srgbClr val="FBAE40"/>
          </p15:clr>
        </p15:guide>
        <p15:guide id="2" pos="301">
          <p15:clr>
            <a:srgbClr val="FBAE40"/>
          </p15:clr>
        </p15:guide>
        <p15:guide id="3" pos="737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bg>
      <p:bgPr>
        <a:solidFill>
          <a:schemeClr val="lt1"/>
        </a:solidFill>
      </p:bgPr>
    </p:bg>
    <p:spTree>
      <p:nvGrpSpPr>
        <p:cNvPr id="23" name="Shape 23"/>
        <p:cNvGrpSpPr/>
        <p:nvPr/>
      </p:nvGrpSpPr>
      <p:grpSpPr>
        <a:xfrm>
          <a:off x="0" y="0"/>
          <a:ext cx="0" cy="0"/>
          <a:chOff x="0" y="0"/>
          <a:chExt cx="0" cy="0"/>
        </a:xfrm>
      </p:grpSpPr>
      <p:sp>
        <p:nvSpPr>
          <p:cNvPr id="24" name="Google Shape;24;p21"/>
          <p:cNvSpPr txBox="1"/>
          <p:nvPr>
            <p:ph type="title"/>
          </p:nvPr>
        </p:nvSpPr>
        <p:spPr>
          <a:xfrm>
            <a:off x="437548" y="1076673"/>
            <a:ext cx="11315248" cy="78554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1"/>
          <p:cNvSpPr txBox="1"/>
          <p:nvPr>
            <p:ph idx="1" type="body"/>
          </p:nvPr>
        </p:nvSpPr>
        <p:spPr>
          <a:xfrm>
            <a:off x="437551" y="2032000"/>
            <a:ext cx="9497367" cy="44196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rgbClr val="C9122B"/>
              </a:buClr>
              <a:buSzPts val="1800"/>
              <a:buFont typeface="Merriweather Sans"/>
              <a:buChar char="■"/>
              <a:defRPr>
                <a:solidFill>
                  <a:schemeClr val="dk1"/>
                </a:solidFill>
              </a:defRPr>
            </a:lvl1pPr>
            <a:lvl2pPr indent="-333438" lvl="1" marL="914400" algn="l">
              <a:lnSpc>
                <a:spcPct val="100000"/>
              </a:lnSpc>
              <a:spcBef>
                <a:spcPts val="0"/>
              </a:spcBef>
              <a:spcAft>
                <a:spcPts val="0"/>
              </a:spcAft>
              <a:buClr>
                <a:srgbClr val="C9122B"/>
              </a:buClr>
              <a:buSzPts val="1651"/>
              <a:buFont typeface="Merriweather Sans"/>
              <a:buChar char="■"/>
              <a:defRPr>
                <a:solidFill>
                  <a:schemeClr val="dk1"/>
                </a:solidFill>
              </a:defRPr>
            </a:lvl2pPr>
            <a:lvl3pPr indent="-323850" lvl="2" marL="1371600" algn="l">
              <a:lnSpc>
                <a:spcPct val="100000"/>
              </a:lnSpc>
              <a:spcBef>
                <a:spcPts val="0"/>
              </a:spcBef>
              <a:spcAft>
                <a:spcPts val="0"/>
              </a:spcAft>
              <a:buClr>
                <a:srgbClr val="C9122B"/>
              </a:buClr>
              <a:buSzPts val="1500"/>
              <a:buFont typeface="Merriweather Sans"/>
              <a:buChar char="■"/>
              <a:defRPr>
                <a:solidFill>
                  <a:schemeClr val="dk1"/>
                </a:solidFill>
              </a:defRPr>
            </a:lvl3pPr>
            <a:lvl4pPr indent="-314388" lvl="3" marL="1828800" algn="l">
              <a:lnSpc>
                <a:spcPct val="100000"/>
              </a:lnSpc>
              <a:spcBef>
                <a:spcPts val="0"/>
              </a:spcBef>
              <a:spcAft>
                <a:spcPts val="0"/>
              </a:spcAft>
              <a:buClr>
                <a:srgbClr val="C9122B"/>
              </a:buClr>
              <a:buSzPts val="1351"/>
              <a:buFont typeface="Merriweather Sans"/>
              <a:buChar char="■"/>
              <a:defRPr sz="1351">
                <a:solidFill>
                  <a:schemeClr val="dk1"/>
                </a:solidFill>
              </a:defRPr>
            </a:lvl4pPr>
            <a:lvl5pPr indent="-314388" lvl="4" marL="2286000" algn="l">
              <a:lnSpc>
                <a:spcPct val="100000"/>
              </a:lnSpc>
              <a:spcBef>
                <a:spcPts val="0"/>
              </a:spcBef>
              <a:spcAft>
                <a:spcPts val="0"/>
              </a:spcAft>
              <a:buClr>
                <a:srgbClr val="C9122B"/>
              </a:buClr>
              <a:buSzPts val="1351"/>
              <a:buFont typeface="Merriweather Sans"/>
              <a:buChar char="■"/>
              <a:defRPr sz="1351">
                <a:solidFill>
                  <a:schemeClr val="dk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26" name="Google Shape;26;p21"/>
          <p:cNvSpPr/>
          <p:nvPr/>
        </p:nvSpPr>
        <p:spPr>
          <a:xfrm>
            <a:off x="1" y="0"/>
            <a:ext cx="739763" cy="720000"/>
          </a:xfrm>
          <a:custGeom>
            <a:rect b="b" l="l" r="r" t="t"/>
            <a:pathLst>
              <a:path extrusionOk="0" h="1013" w="1012">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 name="Google Shape;27;p21"/>
          <p:cNvSpPr/>
          <p:nvPr/>
        </p:nvSpPr>
        <p:spPr>
          <a:xfrm>
            <a:off x="7180796" y="190956"/>
            <a:ext cx="4572000" cy="43088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Centre for Charity Effectiveness</a:t>
            </a:r>
            <a:br>
              <a:rPr b="0" i="0" lang="en-US" sz="1800" u="none" cap="none" strike="noStrike">
                <a:solidFill>
                  <a:schemeClr val="dk1"/>
                </a:solidFill>
                <a:latin typeface="Arial"/>
                <a:ea typeface="Arial"/>
                <a:cs typeface="Arial"/>
                <a:sym typeface="Arial"/>
              </a:rPr>
            </a:br>
            <a:r>
              <a:rPr b="0" i="1" lang="en-US" sz="1000" u="none" cap="none" strike="noStrike">
                <a:solidFill>
                  <a:srgbClr val="7F7F7F"/>
                </a:solidFill>
                <a:latin typeface="Arial"/>
                <a:ea typeface="Arial"/>
                <a:cs typeface="Arial"/>
                <a:sym typeface="Arial"/>
              </a:rPr>
              <a:t>Intellectual leadership: developing talent, enhancing performance</a:t>
            </a:r>
            <a:endParaRPr b="0" i="1" sz="1000" u="none" cap="none" strike="noStrike">
              <a:solidFill>
                <a:srgbClr val="7F7F7F"/>
              </a:solidFill>
              <a:latin typeface="Arial"/>
              <a:ea typeface="Arial"/>
              <a:cs typeface="Arial"/>
              <a:sym typeface="Arial"/>
            </a:endParaRPr>
          </a:p>
        </p:txBody>
      </p:sp>
      <p:pic>
        <p:nvPicPr>
          <p:cNvPr id="28" name="Google Shape;28;p21"/>
          <p:cNvPicPr preferRelativeResize="0"/>
          <p:nvPr/>
        </p:nvPicPr>
        <p:blipFill rotWithShape="1">
          <a:blip r:embed="rId2">
            <a:alphaModFix/>
          </a:blip>
          <a:srcRect b="0" l="0" r="0" t="0"/>
          <a:stretch/>
        </p:blipFill>
        <p:spPr>
          <a:xfrm>
            <a:off x="10620075" y="5286075"/>
            <a:ext cx="1571924" cy="1571924"/>
          </a:xfrm>
          <a:prstGeom prst="rect">
            <a:avLst/>
          </a:prstGeom>
          <a:noFill/>
          <a:ln>
            <a:noFill/>
          </a:ln>
        </p:spPr>
      </p:pic>
    </p:spTree>
  </p:cSld>
  <p:clrMapOvr>
    <a:masterClrMapping/>
  </p:clrMapOvr>
  <p:extLst>
    <p:ext uri="{DCECCB84-F9BA-43D5-87BE-67443E8EF086}">
      <p15:sldGuideLst>
        <p15:guide id="1" orient="horz" pos="799">
          <p15:clr>
            <a:srgbClr val="FBAE40"/>
          </p15:clr>
        </p15:guide>
        <p15:guide id="2" pos="301">
          <p15:clr>
            <a:srgbClr val="FBAE40"/>
          </p15:clr>
        </p15:guide>
        <p15:guide id="3" pos="737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vider slide 2" showMasterSp="0">
  <p:cSld name="2_Divider slide 2">
    <p:bg>
      <p:bgPr>
        <a:blipFill>
          <a:blip r:embed="rId2">
            <a:alphaModFix/>
          </a:blip>
          <a:stretch>
            <a:fillRect/>
          </a:stretch>
        </a:blipFill>
      </p:bgPr>
    </p:bg>
    <p:spTree>
      <p:nvGrpSpPr>
        <p:cNvPr id="29" name="Shape 29"/>
        <p:cNvGrpSpPr/>
        <p:nvPr/>
      </p:nvGrpSpPr>
      <p:grpSpPr>
        <a:xfrm>
          <a:off x="0" y="0"/>
          <a:ext cx="0" cy="0"/>
          <a:chOff x="0" y="0"/>
          <a:chExt cx="0" cy="0"/>
        </a:xfrm>
      </p:grpSpPr>
      <p:sp>
        <p:nvSpPr>
          <p:cNvPr id="30" name="Google Shape;30;p20"/>
          <p:cNvSpPr txBox="1"/>
          <p:nvPr>
            <p:ph type="title"/>
          </p:nvPr>
        </p:nvSpPr>
        <p:spPr>
          <a:xfrm>
            <a:off x="0" y="2420888"/>
            <a:ext cx="5769429" cy="1008112"/>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0"/>
          <p:cNvSpPr txBox="1"/>
          <p:nvPr>
            <p:ph idx="1" type="body"/>
          </p:nvPr>
        </p:nvSpPr>
        <p:spPr>
          <a:xfrm>
            <a:off x="0" y="3556049"/>
            <a:ext cx="5769429" cy="881062"/>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SzPts val="2000"/>
              <a:buNone/>
              <a:defRPr sz="2000">
                <a:solidFill>
                  <a:schemeClr val="dk1"/>
                </a:solidFill>
              </a:defRPr>
            </a:lvl1pPr>
            <a:lvl2pPr indent="-228600" lvl="1" marL="914400" algn="l">
              <a:lnSpc>
                <a:spcPct val="100000"/>
              </a:lnSpc>
              <a:spcBef>
                <a:spcPts val="0"/>
              </a:spcBef>
              <a:spcAft>
                <a:spcPts val="0"/>
              </a:spcAft>
              <a:buSzPts val="900"/>
              <a:buNone/>
              <a:defRPr sz="900"/>
            </a:lvl2pPr>
            <a:lvl3pPr indent="-228600" lvl="2" marL="1371600" algn="l">
              <a:lnSpc>
                <a:spcPct val="100000"/>
              </a:lnSpc>
              <a:spcBef>
                <a:spcPts val="0"/>
              </a:spcBef>
              <a:spcAft>
                <a:spcPts val="0"/>
              </a:spcAft>
              <a:buSzPts val="751"/>
              <a:buNone/>
              <a:defRPr sz="751"/>
            </a:lvl3pPr>
            <a:lvl4pPr indent="-228600" lvl="3" marL="1828800" algn="l">
              <a:lnSpc>
                <a:spcPct val="100000"/>
              </a:lnSpc>
              <a:spcBef>
                <a:spcPts val="0"/>
              </a:spcBef>
              <a:spcAft>
                <a:spcPts val="0"/>
              </a:spcAft>
              <a:buSzPts val="675"/>
              <a:buNone/>
              <a:defRPr sz="675"/>
            </a:lvl4pPr>
            <a:lvl5pPr indent="-228600" lvl="4" marL="2286000" algn="l">
              <a:lnSpc>
                <a:spcPct val="100000"/>
              </a:lnSpc>
              <a:spcBef>
                <a:spcPts val="0"/>
              </a:spcBef>
              <a:spcAft>
                <a:spcPts val="0"/>
              </a:spcAft>
              <a:buSzPts val="675"/>
              <a:buNone/>
              <a:defRPr sz="675"/>
            </a:lvl5pPr>
            <a:lvl6pPr indent="-228600" lvl="5" marL="2743200" algn="l">
              <a:lnSpc>
                <a:spcPct val="100000"/>
              </a:lnSpc>
              <a:spcBef>
                <a:spcPts val="0"/>
              </a:spcBef>
              <a:spcAft>
                <a:spcPts val="0"/>
              </a:spcAft>
              <a:buClr>
                <a:schemeClr val="dk1"/>
              </a:buClr>
              <a:buSzPts val="675"/>
              <a:buFont typeface="Arial"/>
              <a:buNone/>
              <a:defRPr sz="675"/>
            </a:lvl6pPr>
            <a:lvl7pPr indent="-228600" lvl="6" marL="3200400" algn="l">
              <a:lnSpc>
                <a:spcPct val="100000"/>
              </a:lnSpc>
              <a:spcBef>
                <a:spcPts val="0"/>
              </a:spcBef>
              <a:spcAft>
                <a:spcPts val="0"/>
              </a:spcAft>
              <a:buClr>
                <a:schemeClr val="dk1"/>
              </a:buClr>
              <a:buSzPts val="675"/>
              <a:buFont typeface="Arial"/>
              <a:buNone/>
              <a:defRPr sz="675"/>
            </a:lvl7pPr>
            <a:lvl8pPr indent="-228600" lvl="7" marL="3657600" algn="l">
              <a:lnSpc>
                <a:spcPct val="100000"/>
              </a:lnSpc>
              <a:spcBef>
                <a:spcPts val="0"/>
              </a:spcBef>
              <a:spcAft>
                <a:spcPts val="0"/>
              </a:spcAft>
              <a:buClr>
                <a:schemeClr val="dk1"/>
              </a:buClr>
              <a:buSzPts val="675"/>
              <a:buFont typeface="Arial"/>
              <a:buNone/>
              <a:defRPr sz="675"/>
            </a:lvl8pPr>
            <a:lvl9pPr indent="-228600" lvl="8" marL="4114800" algn="l">
              <a:lnSpc>
                <a:spcPct val="100000"/>
              </a:lnSpc>
              <a:spcBef>
                <a:spcPts val="0"/>
              </a:spcBef>
              <a:spcAft>
                <a:spcPts val="0"/>
              </a:spcAft>
              <a:buClr>
                <a:schemeClr val="dk1"/>
              </a:buClr>
              <a:buSzPts val="675"/>
              <a:buFont typeface="Arial"/>
              <a:buNone/>
              <a:defRPr sz="675"/>
            </a:lvl9pPr>
          </a:lstStyle>
          <a:p/>
        </p:txBody>
      </p:sp>
      <p:sp>
        <p:nvSpPr>
          <p:cNvPr id="32" name="Google Shape;32;p20"/>
          <p:cNvSpPr txBox="1"/>
          <p:nvPr>
            <p:ph idx="2" type="body"/>
          </p:nvPr>
        </p:nvSpPr>
        <p:spPr>
          <a:xfrm>
            <a:off x="3" y="6381549"/>
            <a:ext cx="5769431" cy="311082"/>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SzPts val="1200"/>
              <a:buNone/>
              <a:defRPr sz="1200">
                <a:solidFill>
                  <a:srgbClr val="999999"/>
                </a:solidFill>
              </a:defRPr>
            </a:lvl1pPr>
            <a:lvl2pPr indent="-228600" lvl="1" marL="914400" algn="l">
              <a:lnSpc>
                <a:spcPct val="100000"/>
              </a:lnSpc>
              <a:spcBef>
                <a:spcPts val="0"/>
              </a:spcBef>
              <a:spcAft>
                <a:spcPts val="0"/>
              </a:spcAft>
              <a:buSzPts val="900"/>
              <a:buNone/>
              <a:defRPr sz="900"/>
            </a:lvl2pPr>
            <a:lvl3pPr indent="-228600" lvl="2" marL="1371600" algn="l">
              <a:lnSpc>
                <a:spcPct val="100000"/>
              </a:lnSpc>
              <a:spcBef>
                <a:spcPts val="0"/>
              </a:spcBef>
              <a:spcAft>
                <a:spcPts val="0"/>
              </a:spcAft>
              <a:buSzPts val="751"/>
              <a:buNone/>
              <a:defRPr sz="751"/>
            </a:lvl3pPr>
            <a:lvl4pPr indent="-228600" lvl="3" marL="1828800" algn="l">
              <a:lnSpc>
                <a:spcPct val="100000"/>
              </a:lnSpc>
              <a:spcBef>
                <a:spcPts val="0"/>
              </a:spcBef>
              <a:spcAft>
                <a:spcPts val="0"/>
              </a:spcAft>
              <a:buSzPts val="675"/>
              <a:buNone/>
              <a:defRPr sz="675"/>
            </a:lvl4pPr>
            <a:lvl5pPr indent="-228600" lvl="4" marL="2286000" algn="l">
              <a:lnSpc>
                <a:spcPct val="100000"/>
              </a:lnSpc>
              <a:spcBef>
                <a:spcPts val="0"/>
              </a:spcBef>
              <a:spcAft>
                <a:spcPts val="0"/>
              </a:spcAft>
              <a:buSzPts val="675"/>
              <a:buNone/>
              <a:defRPr sz="675"/>
            </a:lvl5pPr>
            <a:lvl6pPr indent="-228600" lvl="5" marL="2743200" algn="l">
              <a:lnSpc>
                <a:spcPct val="100000"/>
              </a:lnSpc>
              <a:spcBef>
                <a:spcPts val="0"/>
              </a:spcBef>
              <a:spcAft>
                <a:spcPts val="0"/>
              </a:spcAft>
              <a:buClr>
                <a:schemeClr val="dk1"/>
              </a:buClr>
              <a:buSzPts val="675"/>
              <a:buFont typeface="Arial"/>
              <a:buNone/>
              <a:defRPr sz="675"/>
            </a:lvl6pPr>
            <a:lvl7pPr indent="-228600" lvl="6" marL="3200400" algn="l">
              <a:lnSpc>
                <a:spcPct val="100000"/>
              </a:lnSpc>
              <a:spcBef>
                <a:spcPts val="0"/>
              </a:spcBef>
              <a:spcAft>
                <a:spcPts val="0"/>
              </a:spcAft>
              <a:buClr>
                <a:schemeClr val="dk1"/>
              </a:buClr>
              <a:buSzPts val="675"/>
              <a:buFont typeface="Arial"/>
              <a:buNone/>
              <a:defRPr sz="675"/>
            </a:lvl7pPr>
            <a:lvl8pPr indent="-228600" lvl="7" marL="3657600" algn="l">
              <a:lnSpc>
                <a:spcPct val="100000"/>
              </a:lnSpc>
              <a:spcBef>
                <a:spcPts val="0"/>
              </a:spcBef>
              <a:spcAft>
                <a:spcPts val="0"/>
              </a:spcAft>
              <a:buClr>
                <a:schemeClr val="dk1"/>
              </a:buClr>
              <a:buSzPts val="675"/>
              <a:buFont typeface="Arial"/>
              <a:buNone/>
              <a:defRPr sz="675"/>
            </a:lvl8pPr>
            <a:lvl9pPr indent="-228600" lvl="8" marL="4114800" algn="l">
              <a:lnSpc>
                <a:spcPct val="100000"/>
              </a:lnSpc>
              <a:spcBef>
                <a:spcPts val="0"/>
              </a:spcBef>
              <a:spcAft>
                <a:spcPts val="0"/>
              </a:spcAft>
              <a:buClr>
                <a:schemeClr val="dk1"/>
              </a:buClr>
              <a:buSzPts val="675"/>
              <a:buFont typeface="Arial"/>
              <a:buNone/>
              <a:defRPr sz="675"/>
            </a:lvl9pPr>
          </a:lstStyle>
          <a:p/>
        </p:txBody>
      </p:sp>
    </p:spTree>
  </p:cSld>
  <p:clrMapOvr>
    <a:masterClrMapping/>
  </p:clrMapOvr>
  <p:extLst>
    <p:ext uri="{DCECCB84-F9BA-43D5-87BE-67443E8EF086}">
      <p15:sldGuideLst>
        <p15:guide id="1" orient="horz" pos="2160">
          <p15:clr>
            <a:srgbClr val="FBAE40"/>
          </p15:clr>
        </p15:guide>
        <p15:guide id="2" pos="604">
          <p15:clr>
            <a:srgbClr val="FBAE40"/>
          </p15:clr>
        </p15:guide>
        <p15:guide id="3" pos="7076">
          <p15:clr>
            <a:srgbClr val="FBAE40"/>
          </p15:clr>
        </p15:guide>
        <p15:guide id="4" pos="907">
          <p15:clr>
            <a:srgbClr val="FBAE40"/>
          </p15:clr>
        </p15:guide>
        <p15:guide id="5" pos="677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inal slide" showMasterSp="0">
  <p:cSld name="1_Final slide">
    <p:bg>
      <p:bgPr>
        <a:blipFill>
          <a:blip r:embed="rId2">
            <a:alphaModFix/>
          </a:blip>
          <a:stretch>
            <a:fillRect/>
          </a:stretch>
        </a:blipFill>
      </p:bgPr>
    </p:bg>
    <p:spTree>
      <p:nvGrpSpPr>
        <p:cNvPr id="33" name="Shape 33"/>
        <p:cNvGrpSpPr/>
        <p:nvPr/>
      </p:nvGrpSpPr>
      <p:grpSpPr>
        <a:xfrm>
          <a:off x="0" y="0"/>
          <a:ext cx="0" cy="0"/>
          <a:chOff x="0" y="0"/>
          <a:chExt cx="0" cy="0"/>
        </a:xfrm>
      </p:grpSpPr>
      <p:sp>
        <p:nvSpPr>
          <p:cNvPr id="34" name="Google Shape;34;p29"/>
          <p:cNvSpPr txBox="1"/>
          <p:nvPr>
            <p:ph idx="1" type="body"/>
          </p:nvPr>
        </p:nvSpPr>
        <p:spPr>
          <a:xfrm>
            <a:off x="4909459" y="2547717"/>
            <a:ext cx="6498772" cy="1762566"/>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SzPts val="2000"/>
              <a:buNone/>
              <a:defRPr sz="2000">
                <a:solidFill>
                  <a:schemeClr val="dk1"/>
                </a:solidFill>
              </a:defRPr>
            </a:lvl1pPr>
            <a:lvl2pPr indent="-228600" lvl="1" marL="914400" algn="l">
              <a:lnSpc>
                <a:spcPct val="100000"/>
              </a:lnSpc>
              <a:spcBef>
                <a:spcPts val="0"/>
              </a:spcBef>
              <a:spcAft>
                <a:spcPts val="0"/>
              </a:spcAft>
              <a:buSzPts val="900"/>
              <a:buNone/>
              <a:defRPr sz="900"/>
            </a:lvl2pPr>
            <a:lvl3pPr indent="-228600" lvl="2" marL="1371600" algn="l">
              <a:lnSpc>
                <a:spcPct val="100000"/>
              </a:lnSpc>
              <a:spcBef>
                <a:spcPts val="0"/>
              </a:spcBef>
              <a:spcAft>
                <a:spcPts val="0"/>
              </a:spcAft>
              <a:buSzPts val="751"/>
              <a:buNone/>
              <a:defRPr sz="751"/>
            </a:lvl3pPr>
            <a:lvl4pPr indent="-228600" lvl="3" marL="1828800" algn="l">
              <a:lnSpc>
                <a:spcPct val="100000"/>
              </a:lnSpc>
              <a:spcBef>
                <a:spcPts val="0"/>
              </a:spcBef>
              <a:spcAft>
                <a:spcPts val="0"/>
              </a:spcAft>
              <a:buSzPts val="675"/>
              <a:buNone/>
              <a:defRPr sz="675"/>
            </a:lvl4pPr>
            <a:lvl5pPr indent="-228600" lvl="4" marL="2286000" algn="l">
              <a:lnSpc>
                <a:spcPct val="100000"/>
              </a:lnSpc>
              <a:spcBef>
                <a:spcPts val="0"/>
              </a:spcBef>
              <a:spcAft>
                <a:spcPts val="0"/>
              </a:spcAft>
              <a:buSzPts val="675"/>
              <a:buNone/>
              <a:defRPr sz="675"/>
            </a:lvl5pPr>
            <a:lvl6pPr indent="-228600" lvl="5" marL="2743200" algn="l">
              <a:lnSpc>
                <a:spcPct val="100000"/>
              </a:lnSpc>
              <a:spcBef>
                <a:spcPts val="0"/>
              </a:spcBef>
              <a:spcAft>
                <a:spcPts val="0"/>
              </a:spcAft>
              <a:buClr>
                <a:schemeClr val="dk1"/>
              </a:buClr>
              <a:buSzPts val="675"/>
              <a:buFont typeface="Arial"/>
              <a:buNone/>
              <a:defRPr sz="675"/>
            </a:lvl6pPr>
            <a:lvl7pPr indent="-228600" lvl="6" marL="3200400" algn="l">
              <a:lnSpc>
                <a:spcPct val="100000"/>
              </a:lnSpc>
              <a:spcBef>
                <a:spcPts val="0"/>
              </a:spcBef>
              <a:spcAft>
                <a:spcPts val="0"/>
              </a:spcAft>
              <a:buClr>
                <a:schemeClr val="dk1"/>
              </a:buClr>
              <a:buSzPts val="675"/>
              <a:buFont typeface="Arial"/>
              <a:buNone/>
              <a:defRPr sz="675"/>
            </a:lvl7pPr>
            <a:lvl8pPr indent="-228600" lvl="7" marL="3657600" algn="l">
              <a:lnSpc>
                <a:spcPct val="100000"/>
              </a:lnSpc>
              <a:spcBef>
                <a:spcPts val="0"/>
              </a:spcBef>
              <a:spcAft>
                <a:spcPts val="0"/>
              </a:spcAft>
              <a:buClr>
                <a:schemeClr val="dk1"/>
              </a:buClr>
              <a:buSzPts val="675"/>
              <a:buFont typeface="Arial"/>
              <a:buNone/>
              <a:defRPr sz="675"/>
            </a:lvl8pPr>
            <a:lvl9pPr indent="-228600" lvl="8" marL="4114800" algn="l">
              <a:lnSpc>
                <a:spcPct val="100000"/>
              </a:lnSpc>
              <a:spcBef>
                <a:spcPts val="0"/>
              </a:spcBef>
              <a:spcAft>
                <a:spcPts val="0"/>
              </a:spcAft>
              <a:buClr>
                <a:schemeClr val="dk1"/>
              </a:buClr>
              <a:buSzPts val="675"/>
              <a:buFont typeface="Arial"/>
              <a:buNone/>
              <a:defRPr sz="675"/>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vider slide 1" showMasterSp="0">
  <p:cSld name="2_Divider slide 1">
    <p:bg>
      <p:bgPr>
        <a:blipFill>
          <a:blip r:embed="rId2">
            <a:alphaModFix/>
          </a:blip>
          <a:stretch>
            <a:fillRect/>
          </a:stretch>
        </a:blipFill>
      </p:bgPr>
    </p:bg>
    <p:spTree>
      <p:nvGrpSpPr>
        <p:cNvPr id="35" name="Shape 35"/>
        <p:cNvGrpSpPr/>
        <p:nvPr/>
      </p:nvGrpSpPr>
      <p:grpSpPr>
        <a:xfrm>
          <a:off x="0" y="0"/>
          <a:ext cx="0" cy="0"/>
          <a:chOff x="0" y="0"/>
          <a:chExt cx="0" cy="0"/>
        </a:xfrm>
      </p:grpSpPr>
      <p:sp>
        <p:nvSpPr>
          <p:cNvPr id="36" name="Google Shape;36;p18"/>
          <p:cNvSpPr txBox="1"/>
          <p:nvPr>
            <p:ph type="title"/>
          </p:nvPr>
        </p:nvSpPr>
        <p:spPr>
          <a:xfrm>
            <a:off x="1" y="2420888"/>
            <a:ext cx="7870371" cy="1008112"/>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8"/>
          <p:cNvSpPr txBox="1"/>
          <p:nvPr>
            <p:ph idx="1" type="body"/>
          </p:nvPr>
        </p:nvSpPr>
        <p:spPr>
          <a:xfrm>
            <a:off x="1" y="3556049"/>
            <a:ext cx="7870371" cy="881062"/>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SzPts val="2000"/>
              <a:buNone/>
              <a:defRPr sz="2000">
                <a:solidFill>
                  <a:schemeClr val="dk1"/>
                </a:solidFill>
              </a:defRPr>
            </a:lvl1pPr>
            <a:lvl2pPr indent="-228600" lvl="1" marL="914400" algn="l">
              <a:lnSpc>
                <a:spcPct val="100000"/>
              </a:lnSpc>
              <a:spcBef>
                <a:spcPts val="0"/>
              </a:spcBef>
              <a:spcAft>
                <a:spcPts val="0"/>
              </a:spcAft>
              <a:buSzPts val="900"/>
              <a:buNone/>
              <a:defRPr sz="900"/>
            </a:lvl2pPr>
            <a:lvl3pPr indent="-228600" lvl="2" marL="1371600" algn="l">
              <a:lnSpc>
                <a:spcPct val="100000"/>
              </a:lnSpc>
              <a:spcBef>
                <a:spcPts val="0"/>
              </a:spcBef>
              <a:spcAft>
                <a:spcPts val="0"/>
              </a:spcAft>
              <a:buSzPts val="751"/>
              <a:buNone/>
              <a:defRPr sz="751"/>
            </a:lvl3pPr>
            <a:lvl4pPr indent="-228600" lvl="3" marL="1828800" algn="l">
              <a:lnSpc>
                <a:spcPct val="100000"/>
              </a:lnSpc>
              <a:spcBef>
                <a:spcPts val="0"/>
              </a:spcBef>
              <a:spcAft>
                <a:spcPts val="0"/>
              </a:spcAft>
              <a:buSzPts val="675"/>
              <a:buNone/>
              <a:defRPr sz="675"/>
            </a:lvl4pPr>
            <a:lvl5pPr indent="-228600" lvl="4" marL="2286000" algn="l">
              <a:lnSpc>
                <a:spcPct val="100000"/>
              </a:lnSpc>
              <a:spcBef>
                <a:spcPts val="0"/>
              </a:spcBef>
              <a:spcAft>
                <a:spcPts val="0"/>
              </a:spcAft>
              <a:buSzPts val="675"/>
              <a:buNone/>
              <a:defRPr sz="675"/>
            </a:lvl5pPr>
            <a:lvl6pPr indent="-228600" lvl="5" marL="2743200" algn="l">
              <a:lnSpc>
                <a:spcPct val="100000"/>
              </a:lnSpc>
              <a:spcBef>
                <a:spcPts val="0"/>
              </a:spcBef>
              <a:spcAft>
                <a:spcPts val="0"/>
              </a:spcAft>
              <a:buClr>
                <a:schemeClr val="dk1"/>
              </a:buClr>
              <a:buSzPts val="675"/>
              <a:buFont typeface="Arial"/>
              <a:buNone/>
              <a:defRPr sz="675"/>
            </a:lvl6pPr>
            <a:lvl7pPr indent="-228600" lvl="6" marL="3200400" algn="l">
              <a:lnSpc>
                <a:spcPct val="100000"/>
              </a:lnSpc>
              <a:spcBef>
                <a:spcPts val="0"/>
              </a:spcBef>
              <a:spcAft>
                <a:spcPts val="0"/>
              </a:spcAft>
              <a:buClr>
                <a:schemeClr val="dk1"/>
              </a:buClr>
              <a:buSzPts val="675"/>
              <a:buFont typeface="Arial"/>
              <a:buNone/>
              <a:defRPr sz="675"/>
            </a:lvl7pPr>
            <a:lvl8pPr indent="-228600" lvl="7" marL="3657600" algn="l">
              <a:lnSpc>
                <a:spcPct val="100000"/>
              </a:lnSpc>
              <a:spcBef>
                <a:spcPts val="0"/>
              </a:spcBef>
              <a:spcAft>
                <a:spcPts val="0"/>
              </a:spcAft>
              <a:buClr>
                <a:schemeClr val="dk1"/>
              </a:buClr>
              <a:buSzPts val="675"/>
              <a:buFont typeface="Arial"/>
              <a:buNone/>
              <a:defRPr sz="675"/>
            </a:lvl8pPr>
            <a:lvl9pPr indent="-228600" lvl="8" marL="4114800" algn="l">
              <a:lnSpc>
                <a:spcPct val="100000"/>
              </a:lnSpc>
              <a:spcBef>
                <a:spcPts val="0"/>
              </a:spcBef>
              <a:spcAft>
                <a:spcPts val="0"/>
              </a:spcAft>
              <a:buClr>
                <a:schemeClr val="dk1"/>
              </a:buClr>
              <a:buSzPts val="675"/>
              <a:buFont typeface="Arial"/>
              <a:buNone/>
              <a:defRPr sz="675"/>
            </a:lvl9pPr>
          </a:lstStyle>
          <a:p/>
        </p:txBody>
      </p:sp>
      <p:sp>
        <p:nvSpPr>
          <p:cNvPr id="38" name="Google Shape;38;p18"/>
          <p:cNvSpPr txBox="1"/>
          <p:nvPr>
            <p:ph idx="2" type="body"/>
          </p:nvPr>
        </p:nvSpPr>
        <p:spPr>
          <a:xfrm>
            <a:off x="1" y="6381549"/>
            <a:ext cx="7870371" cy="311082"/>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SzPts val="1200"/>
              <a:buNone/>
              <a:defRPr sz="1200">
                <a:solidFill>
                  <a:srgbClr val="999999"/>
                </a:solidFill>
              </a:defRPr>
            </a:lvl1pPr>
            <a:lvl2pPr indent="-228600" lvl="1" marL="914400" algn="l">
              <a:lnSpc>
                <a:spcPct val="100000"/>
              </a:lnSpc>
              <a:spcBef>
                <a:spcPts val="0"/>
              </a:spcBef>
              <a:spcAft>
                <a:spcPts val="0"/>
              </a:spcAft>
              <a:buSzPts val="900"/>
              <a:buNone/>
              <a:defRPr sz="900"/>
            </a:lvl2pPr>
            <a:lvl3pPr indent="-228600" lvl="2" marL="1371600" algn="l">
              <a:lnSpc>
                <a:spcPct val="100000"/>
              </a:lnSpc>
              <a:spcBef>
                <a:spcPts val="0"/>
              </a:spcBef>
              <a:spcAft>
                <a:spcPts val="0"/>
              </a:spcAft>
              <a:buSzPts val="751"/>
              <a:buNone/>
              <a:defRPr sz="751"/>
            </a:lvl3pPr>
            <a:lvl4pPr indent="-228600" lvl="3" marL="1828800" algn="l">
              <a:lnSpc>
                <a:spcPct val="100000"/>
              </a:lnSpc>
              <a:spcBef>
                <a:spcPts val="0"/>
              </a:spcBef>
              <a:spcAft>
                <a:spcPts val="0"/>
              </a:spcAft>
              <a:buSzPts val="675"/>
              <a:buNone/>
              <a:defRPr sz="675"/>
            </a:lvl4pPr>
            <a:lvl5pPr indent="-228600" lvl="4" marL="2286000" algn="l">
              <a:lnSpc>
                <a:spcPct val="100000"/>
              </a:lnSpc>
              <a:spcBef>
                <a:spcPts val="0"/>
              </a:spcBef>
              <a:spcAft>
                <a:spcPts val="0"/>
              </a:spcAft>
              <a:buSzPts val="675"/>
              <a:buNone/>
              <a:defRPr sz="675"/>
            </a:lvl5pPr>
            <a:lvl6pPr indent="-228600" lvl="5" marL="2743200" algn="l">
              <a:lnSpc>
                <a:spcPct val="100000"/>
              </a:lnSpc>
              <a:spcBef>
                <a:spcPts val="0"/>
              </a:spcBef>
              <a:spcAft>
                <a:spcPts val="0"/>
              </a:spcAft>
              <a:buClr>
                <a:schemeClr val="dk1"/>
              </a:buClr>
              <a:buSzPts val="675"/>
              <a:buFont typeface="Arial"/>
              <a:buNone/>
              <a:defRPr sz="675"/>
            </a:lvl6pPr>
            <a:lvl7pPr indent="-228600" lvl="6" marL="3200400" algn="l">
              <a:lnSpc>
                <a:spcPct val="100000"/>
              </a:lnSpc>
              <a:spcBef>
                <a:spcPts val="0"/>
              </a:spcBef>
              <a:spcAft>
                <a:spcPts val="0"/>
              </a:spcAft>
              <a:buClr>
                <a:schemeClr val="dk1"/>
              </a:buClr>
              <a:buSzPts val="675"/>
              <a:buFont typeface="Arial"/>
              <a:buNone/>
              <a:defRPr sz="675"/>
            </a:lvl7pPr>
            <a:lvl8pPr indent="-228600" lvl="7" marL="3657600" algn="l">
              <a:lnSpc>
                <a:spcPct val="100000"/>
              </a:lnSpc>
              <a:spcBef>
                <a:spcPts val="0"/>
              </a:spcBef>
              <a:spcAft>
                <a:spcPts val="0"/>
              </a:spcAft>
              <a:buClr>
                <a:schemeClr val="dk1"/>
              </a:buClr>
              <a:buSzPts val="675"/>
              <a:buFont typeface="Arial"/>
              <a:buNone/>
              <a:defRPr sz="675"/>
            </a:lvl8pPr>
            <a:lvl9pPr indent="-228600" lvl="8" marL="4114800" algn="l">
              <a:lnSpc>
                <a:spcPct val="100000"/>
              </a:lnSpc>
              <a:spcBef>
                <a:spcPts val="0"/>
              </a:spcBef>
              <a:spcAft>
                <a:spcPts val="0"/>
              </a:spcAft>
              <a:buClr>
                <a:schemeClr val="dk1"/>
              </a:buClr>
              <a:buSzPts val="675"/>
              <a:buFont typeface="Arial"/>
              <a:buNone/>
              <a:defRPr sz="675"/>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bg>
      <p:bgPr>
        <a:blipFill>
          <a:blip r:embed="rId2">
            <a:alphaModFix/>
          </a:blip>
          <a:stretch>
            <a:fillRect/>
          </a:stretch>
        </a:blipFill>
      </p:bgPr>
    </p:bg>
    <p:spTree>
      <p:nvGrpSpPr>
        <p:cNvPr id="39" name="Shape 39"/>
        <p:cNvGrpSpPr/>
        <p:nvPr/>
      </p:nvGrpSpPr>
      <p:grpSpPr>
        <a:xfrm>
          <a:off x="0" y="0"/>
          <a:ext cx="0" cy="0"/>
          <a:chOff x="0" y="0"/>
          <a:chExt cx="0" cy="0"/>
        </a:xfrm>
      </p:grpSpPr>
      <p:sp>
        <p:nvSpPr>
          <p:cNvPr id="40" name="Google Shape;40;p16"/>
          <p:cNvSpPr txBox="1"/>
          <p:nvPr>
            <p:ph idx="1" type="body"/>
          </p:nvPr>
        </p:nvSpPr>
        <p:spPr>
          <a:xfrm>
            <a:off x="3" y="3973612"/>
            <a:ext cx="7855028" cy="48315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SzPts val="2000"/>
              <a:buNone/>
              <a:defRPr sz="2000">
                <a:solidFill>
                  <a:schemeClr val="dk1"/>
                </a:solidFill>
              </a:defRPr>
            </a:lvl1pPr>
            <a:lvl2pPr indent="-228600" lvl="1" marL="914400" algn="l">
              <a:lnSpc>
                <a:spcPct val="100000"/>
              </a:lnSpc>
              <a:spcBef>
                <a:spcPts val="0"/>
              </a:spcBef>
              <a:spcAft>
                <a:spcPts val="0"/>
              </a:spcAft>
              <a:buSzPts val="900"/>
              <a:buNone/>
              <a:defRPr sz="900"/>
            </a:lvl2pPr>
            <a:lvl3pPr indent="-228600" lvl="2" marL="1371600" algn="l">
              <a:lnSpc>
                <a:spcPct val="100000"/>
              </a:lnSpc>
              <a:spcBef>
                <a:spcPts val="0"/>
              </a:spcBef>
              <a:spcAft>
                <a:spcPts val="0"/>
              </a:spcAft>
              <a:buSzPts val="751"/>
              <a:buNone/>
              <a:defRPr sz="751"/>
            </a:lvl3pPr>
            <a:lvl4pPr indent="-228600" lvl="3" marL="1828800" algn="l">
              <a:lnSpc>
                <a:spcPct val="100000"/>
              </a:lnSpc>
              <a:spcBef>
                <a:spcPts val="0"/>
              </a:spcBef>
              <a:spcAft>
                <a:spcPts val="0"/>
              </a:spcAft>
              <a:buSzPts val="675"/>
              <a:buNone/>
              <a:defRPr sz="675"/>
            </a:lvl4pPr>
            <a:lvl5pPr indent="-228600" lvl="4" marL="2286000" algn="l">
              <a:lnSpc>
                <a:spcPct val="100000"/>
              </a:lnSpc>
              <a:spcBef>
                <a:spcPts val="0"/>
              </a:spcBef>
              <a:spcAft>
                <a:spcPts val="0"/>
              </a:spcAft>
              <a:buSzPts val="675"/>
              <a:buNone/>
              <a:defRPr sz="675"/>
            </a:lvl5pPr>
            <a:lvl6pPr indent="-228600" lvl="5" marL="2743200" algn="l">
              <a:lnSpc>
                <a:spcPct val="100000"/>
              </a:lnSpc>
              <a:spcBef>
                <a:spcPts val="0"/>
              </a:spcBef>
              <a:spcAft>
                <a:spcPts val="0"/>
              </a:spcAft>
              <a:buClr>
                <a:schemeClr val="dk1"/>
              </a:buClr>
              <a:buSzPts val="675"/>
              <a:buFont typeface="Arial"/>
              <a:buNone/>
              <a:defRPr sz="675"/>
            </a:lvl6pPr>
            <a:lvl7pPr indent="-228600" lvl="6" marL="3200400" algn="l">
              <a:lnSpc>
                <a:spcPct val="100000"/>
              </a:lnSpc>
              <a:spcBef>
                <a:spcPts val="0"/>
              </a:spcBef>
              <a:spcAft>
                <a:spcPts val="0"/>
              </a:spcAft>
              <a:buClr>
                <a:schemeClr val="dk1"/>
              </a:buClr>
              <a:buSzPts val="675"/>
              <a:buFont typeface="Arial"/>
              <a:buNone/>
              <a:defRPr sz="675"/>
            </a:lvl7pPr>
            <a:lvl8pPr indent="-228600" lvl="7" marL="3657600" algn="l">
              <a:lnSpc>
                <a:spcPct val="100000"/>
              </a:lnSpc>
              <a:spcBef>
                <a:spcPts val="0"/>
              </a:spcBef>
              <a:spcAft>
                <a:spcPts val="0"/>
              </a:spcAft>
              <a:buClr>
                <a:schemeClr val="dk1"/>
              </a:buClr>
              <a:buSzPts val="675"/>
              <a:buFont typeface="Arial"/>
              <a:buNone/>
              <a:defRPr sz="675"/>
            </a:lvl8pPr>
            <a:lvl9pPr indent="-228600" lvl="8" marL="4114800" algn="l">
              <a:lnSpc>
                <a:spcPct val="100000"/>
              </a:lnSpc>
              <a:spcBef>
                <a:spcPts val="0"/>
              </a:spcBef>
              <a:spcAft>
                <a:spcPts val="0"/>
              </a:spcAft>
              <a:buClr>
                <a:schemeClr val="dk1"/>
              </a:buClr>
              <a:buSzPts val="675"/>
              <a:buFont typeface="Arial"/>
              <a:buNone/>
              <a:defRPr sz="675"/>
            </a:lvl9pPr>
          </a:lstStyle>
          <a:p/>
        </p:txBody>
      </p:sp>
      <p:sp>
        <p:nvSpPr>
          <p:cNvPr id="41" name="Google Shape;41;p16"/>
          <p:cNvSpPr txBox="1"/>
          <p:nvPr>
            <p:ph type="title"/>
          </p:nvPr>
        </p:nvSpPr>
        <p:spPr>
          <a:xfrm>
            <a:off x="3" y="2883272"/>
            <a:ext cx="7855028" cy="864096"/>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6"/>
          <p:cNvSpPr txBox="1"/>
          <p:nvPr/>
        </p:nvSpPr>
        <p:spPr>
          <a:xfrm>
            <a:off x="1769425" y="5055494"/>
            <a:ext cx="465314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Centre for Charity Effectiveness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1" lang="en-US" sz="1200" u="none" cap="none" strike="noStrike">
                <a:solidFill>
                  <a:schemeClr val="dk1"/>
                </a:solidFill>
                <a:latin typeface="Arial"/>
                <a:ea typeface="Arial"/>
                <a:cs typeface="Arial"/>
                <a:sym typeface="Arial"/>
              </a:rPr>
              <a:t>Intellectual leadership: developing talent, enhancing performance</a:t>
            </a:r>
            <a:endParaRPr b="0" i="0" sz="1400" u="none" cap="none" strike="noStrike">
              <a:solidFill>
                <a:srgbClr val="000000"/>
              </a:solidFill>
              <a:latin typeface="Arial"/>
              <a:ea typeface="Arial"/>
              <a:cs typeface="Arial"/>
              <a:sym typeface="Arial"/>
            </a:endParaRPr>
          </a:p>
        </p:txBody>
      </p:sp>
      <p:sp>
        <p:nvSpPr>
          <p:cNvPr id="43" name="Google Shape;43;p16"/>
          <p:cNvSpPr txBox="1"/>
          <p:nvPr/>
        </p:nvSpPr>
        <p:spPr>
          <a:xfrm>
            <a:off x="478971" y="6085114"/>
            <a:ext cx="1905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CCE@City.ac.uk</a:t>
            </a:r>
            <a:endParaRPr b="0" i="0" sz="1400" u="none" cap="none" strike="noStrike">
              <a:solidFill>
                <a:srgbClr val="000000"/>
              </a:solidFill>
              <a:latin typeface="Arial"/>
              <a:ea typeface="Arial"/>
              <a:cs typeface="Arial"/>
              <a:sym typeface="Arial"/>
            </a:endParaRPr>
          </a:p>
        </p:txBody>
      </p:sp>
      <p:sp>
        <p:nvSpPr>
          <p:cNvPr id="44" name="Google Shape;44;p16"/>
          <p:cNvSpPr txBox="1"/>
          <p:nvPr/>
        </p:nvSpPr>
        <p:spPr>
          <a:xfrm>
            <a:off x="5780322" y="6085114"/>
            <a:ext cx="153488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@BayesCCE</a:t>
            </a:r>
            <a:endParaRPr b="0" i="0" sz="1400" u="none" cap="none" strike="noStrike">
              <a:solidFill>
                <a:srgbClr val="000000"/>
              </a:solidFill>
              <a:latin typeface="Arial"/>
              <a:ea typeface="Arial"/>
              <a:cs typeface="Arial"/>
              <a:sym typeface="Arial"/>
            </a:endParaRPr>
          </a:p>
        </p:txBody>
      </p:sp>
      <p:pic>
        <p:nvPicPr>
          <p:cNvPr id="45" name="Google Shape;45;p16"/>
          <p:cNvPicPr preferRelativeResize="0"/>
          <p:nvPr/>
        </p:nvPicPr>
        <p:blipFill rotWithShape="1">
          <a:blip r:embed="rId3">
            <a:alphaModFix/>
          </a:blip>
          <a:srcRect b="0" l="0" r="0" t="0"/>
          <a:stretch/>
        </p:blipFill>
        <p:spPr>
          <a:xfrm>
            <a:off x="5519479" y="6135656"/>
            <a:ext cx="347502" cy="26824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showMasterSp="0">
  <p:cSld name="1_Title and Content">
    <p:bg>
      <p:bgPr>
        <a:solidFill>
          <a:schemeClr val="lt1"/>
        </a:solidFill>
      </p:bgPr>
    </p:bg>
    <p:spTree>
      <p:nvGrpSpPr>
        <p:cNvPr id="46" name="Shape 46"/>
        <p:cNvGrpSpPr/>
        <p:nvPr/>
      </p:nvGrpSpPr>
      <p:grpSpPr>
        <a:xfrm>
          <a:off x="0" y="0"/>
          <a:ext cx="0" cy="0"/>
          <a:chOff x="0" y="0"/>
          <a:chExt cx="0" cy="0"/>
        </a:xfrm>
      </p:grpSpPr>
      <p:sp>
        <p:nvSpPr>
          <p:cNvPr id="47" name="Google Shape;47;p22"/>
          <p:cNvSpPr txBox="1"/>
          <p:nvPr>
            <p:ph type="title"/>
          </p:nvPr>
        </p:nvSpPr>
        <p:spPr>
          <a:xfrm>
            <a:off x="437548" y="1076673"/>
            <a:ext cx="11315248" cy="78554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2"/>
          <p:cNvSpPr txBox="1"/>
          <p:nvPr>
            <p:ph idx="1" type="body"/>
          </p:nvPr>
        </p:nvSpPr>
        <p:spPr>
          <a:xfrm>
            <a:off x="437547" y="2032000"/>
            <a:ext cx="11315248" cy="44196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rgbClr val="C9122B"/>
              </a:buClr>
              <a:buSzPts val="1800"/>
              <a:buFont typeface="Merriweather Sans"/>
              <a:buChar char="■"/>
              <a:defRPr>
                <a:solidFill>
                  <a:schemeClr val="dk1"/>
                </a:solidFill>
              </a:defRPr>
            </a:lvl1pPr>
            <a:lvl2pPr indent="-333438" lvl="1" marL="914400" algn="l">
              <a:lnSpc>
                <a:spcPct val="100000"/>
              </a:lnSpc>
              <a:spcBef>
                <a:spcPts val="0"/>
              </a:spcBef>
              <a:spcAft>
                <a:spcPts val="0"/>
              </a:spcAft>
              <a:buClr>
                <a:srgbClr val="C9122B"/>
              </a:buClr>
              <a:buSzPts val="1651"/>
              <a:buFont typeface="Merriweather Sans"/>
              <a:buChar char="■"/>
              <a:defRPr>
                <a:solidFill>
                  <a:schemeClr val="dk1"/>
                </a:solidFill>
              </a:defRPr>
            </a:lvl2pPr>
            <a:lvl3pPr indent="-323850" lvl="2" marL="1371600" algn="l">
              <a:lnSpc>
                <a:spcPct val="100000"/>
              </a:lnSpc>
              <a:spcBef>
                <a:spcPts val="0"/>
              </a:spcBef>
              <a:spcAft>
                <a:spcPts val="0"/>
              </a:spcAft>
              <a:buClr>
                <a:srgbClr val="C9122B"/>
              </a:buClr>
              <a:buSzPts val="1500"/>
              <a:buFont typeface="Merriweather Sans"/>
              <a:buChar char="■"/>
              <a:defRPr>
                <a:solidFill>
                  <a:schemeClr val="dk1"/>
                </a:solidFill>
              </a:defRPr>
            </a:lvl3pPr>
            <a:lvl4pPr indent="-314388" lvl="3" marL="1828800" algn="l">
              <a:lnSpc>
                <a:spcPct val="100000"/>
              </a:lnSpc>
              <a:spcBef>
                <a:spcPts val="0"/>
              </a:spcBef>
              <a:spcAft>
                <a:spcPts val="0"/>
              </a:spcAft>
              <a:buClr>
                <a:srgbClr val="C9122B"/>
              </a:buClr>
              <a:buSzPts val="1351"/>
              <a:buFont typeface="Merriweather Sans"/>
              <a:buChar char="■"/>
              <a:defRPr sz="1351">
                <a:solidFill>
                  <a:schemeClr val="dk1"/>
                </a:solidFill>
              </a:defRPr>
            </a:lvl4pPr>
            <a:lvl5pPr indent="-314388" lvl="4" marL="2286000" algn="l">
              <a:lnSpc>
                <a:spcPct val="100000"/>
              </a:lnSpc>
              <a:spcBef>
                <a:spcPts val="0"/>
              </a:spcBef>
              <a:spcAft>
                <a:spcPts val="0"/>
              </a:spcAft>
              <a:buClr>
                <a:srgbClr val="C9122B"/>
              </a:buClr>
              <a:buSzPts val="1351"/>
              <a:buFont typeface="Merriweather Sans"/>
              <a:buChar char="■"/>
              <a:defRPr sz="1351">
                <a:solidFill>
                  <a:schemeClr val="dk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49" name="Google Shape;49;p22"/>
          <p:cNvSpPr/>
          <p:nvPr/>
        </p:nvSpPr>
        <p:spPr>
          <a:xfrm>
            <a:off x="1" y="0"/>
            <a:ext cx="739763" cy="720000"/>
          </a:xfrm>
          <a:custGeom>
            <a:rect b="b" l="l" r="r" t="t"/>
            <a:pathLst>
              <a:path extrusionOk="0" h="1013" w="1012">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 name="Google Shape;50;p22"/>
          <p:cNvSpPr/>
          <p:nvPr/>
        </p:nvSpPr>
        <p:spPr>
          <a:xfrm>
            <a:off x="7180796" y="190956"/>
            <a:ext cx="4572000" cy="43088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Centre for Charity Effectiveness</a:t>
            </a:r>
            <a:br>
              <a:rPr b="0" i="0" lang="en-US" sz="1800" u="none" cap="none" strike="noStrike">
                <a:solidFill>
                  <a:schemeClr val="dk1"/>
                </a:solidFill>
                <a:latin typeface="Arial"/>
                <a:ea typeface="Arial"/>
                <a:cs typeface="Arial"/>
                <a:sym typeface="Arial"/>
              </a:rPr>
            </a:br>
            <a:r>
              <a:rPr b="0" i="1" lang="en-US" sz="1000" u="none" cap="none" strike="noStrike">
                <a:solidFill>
                  <a:srgbClr val="7F7F7F"/>
                </a:solidFill>
                <a:latin typeface="Arial"/>
                <a:ea typeface="Arial"/>
                <a:cs typeface="Arial"/>
                <a:sym typeface="Arial"/>
              </a:rPr>
              <a:t>Intellectual leadership: developing talent, enhancing performance</a:t>
            </a:r>
            <a:endParaRPr b="0" i="1" sz="1000" u="none" cap="none" strike="noStrike">
              <a:solidFill>
                <a:srgbClr val="7F7F7F"/>
              </a:solidFill>
              <a:latin typeface="Arial"/>
              <a:ea typeface="Arial"/>
              <a:cs typeface="Arial"/>
              <a:sym typeface="Arial"/>
            </a:endParaRPr>
          </a:p>
        </p:txBody>
      </p:sp>
    </p:spTree>
  </p:cSld>
  <p:clrMapOvr>
    <a:masterClrMapping/>
  </p:clrMapOvr>
  <p:extLst>
    <p:ext uri="{DCECCB84-F9BA-43D5-87BE-67443E8EF086}">
      <p15:sldGuideLst>
        <p15:guide id="1" orient="horz" pos="799">
          <p15:clr>
            <a:srgbClr val="FBAE40"/>
          </p15:clr>
        </p15:guide>
        <p15:guide id="2" pos="301">
          <p15:clr>
            <a:srgbClr val="FBAE40"/>
          </p15:clr>
        </p15:guide>
        <p15:guide id="3" pos="73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51" name="Shape 51"/>
        <p:cNvGrpSpPr/>
        <p:nvPr/>
      </p:nvGrpSpPr>
      <p:grpSpPr>
        <a:xfrm>
          <a:off x="0" y="0"/>
          <a:ext cx="0" cy="0"/>
          <a:chOff x="0" y="0"/>
          <a:chExt cx="0" cy="0"/>
        </a:xfrm>
      </p:grpSpPr>
      <p:sp>
        <p:nvSpPr>
          <p:cNvPr id="52" name="Google Shape;52;p23"/>
          <p:cNvSpPr/>
          <p:nvPr/>
        </p:nvSpPr>
        <p:spPr>
          <a:xfrm>
            <a:off x="1" y="0"/>
            <a:ext cx="739763" cy="720000"/>
          </a:xfrm>
          <a:custGeom>
            <a:rect b="b" l="l" r="r" t="t"/>
            <a:pathLst>
              <a:path extrusionOk="0" h="1013" w="1012">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 name="Google Shape;53;p23"/>
          <p:cNvSpPr txBox="1"/>
          <p:nvPr>
            <p:ph idx="1" type="body"/>
          </p:nvPr>
        </p:nvSpPr>
        <p:spPr>
          <a:xfrm>
            <a:off x="6299497" y="2032000"/>
            <a:ext cx="5453299" cy="28800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rgbClr val="C9122B"/>
              </a:buClr>
              <a:buSzPts val="1800"/>
              <a:buFont typeface="Merriweather Sans"/>
              <a:buChar char="■"/>
              <a:defRPr sz="1800"/>
            </a:lvl1pPr>
            <a:lvl2pPr indent="-333438" lvl="1" marL="914400" algn="l">
              <a:lnSpc>
                <a:spcPct val="100000"/>
              </a:lnSpc>
              <a:spcBef>
                <a:spcPts val="0"/>
              </a:spcBef>
              <a:spcAft>
                <a:spcPts val="0"/>
              </a:spcAft>
              <a:buClr>
                <a:srgbClr val="C9122B"/>
              </a:buClr>
              <a:buSzPts val="1651"/>
              <a:buFont typeface="Merriweather Sans"/>
              <a:buChar char="■"/>
              <a:defRPr sz="1651"/>
            </a:lvl2pPr>
            <a:lvl3pPr indent="-323850" lvl="2" marL="1371600" algn="l">
              <a:lnSpc>
                <a:spcPct val="100000"/>
              </a:lnSpc>
              <a:spcBef>
                <a:spcPts val="0"/>
              </a:spcBef>
              <a:spcAft>
                <a:spcPts val="0"/>
              </a:spcAft>
              <a:buClr>
                <a:srgbClr val="C9122B"/>
              </a:buClr>
              <a:buSzPts val="1500"/>
              <a:buFont typeface="Merriweather Sans"/>
              <a:buChar char="■"/>
              <a:defRPr sz="1500"/>
            </a:lvl3pPr>
            <a:lvl4pPr indent="-314388" lvl="3" marL="1828800" algn="l">
              <a:lnSpc>
                <a:spcPct val="100000"/>
              </a:lnSpc>
              <a:spcBef>
                <a:spcPts val="0"/>
              </a:spcBef>
              <a:spcAft>
                <a:spcPts val="0"/>
              </a:spcAft>
              <a:buClr>
                <a:srgbClr val="C9122B"/>
              </a:buClr>
              <a:buSzPts val="1351"/>
              <a:buFont typeface="Merriweather Sans"/>
              <a:buChar char="■"/>
              <a:defRPr sz="1351"/>
            </a:lvl4pPr>
            <a:lvl5pPr indent="-304800" lvl="4" marL="2286000" algn="l">
              <a:lnSpc>
                <a:spcPct val="100000"/>
              </a:lnSpc>
              <a:spcBef>
                <a:spcPts val="0"/>
              </a:spcBef>
              <a:spcAft>
                <a:spcPts val="0"/>
              </a:spcAft>
              <a:buClr>
                <a:srgbClr val="C9122B"/>
              </a:buClr>
              <a:buSzPts val="1200"/>
              <a:buFont typeface="Merriweather Sans"/>
              <a:buChar char="■"/>
              <a:defRPr sz="1200"/>
            </a:lvl5pPr>
            <a:lvl6pPr indent="-314388" lvl="5" marL="2743200" algn="l">
              <a:lnSpc>
                <a:spcPct val="100000"/>
              </a:lnSpc>
              <a:spcBef>
                <a:spcPts val="0"/>
              </a:spcBef>
              <a:spcAft>
                <a:spcPts val="0"/>
              </a:spcAft>
              <a:buClr>
                <a:schemeClr val="dk1"/>
              </a:buClr>
              <a:buSzPts val="1351"/>
              <a:buFont typeface="Arial"/>
              <a:buChar char="•"/>
              <a:defRPr sz="1351"/>
            </a:lvl6pPr>
            <a:lvl7pPr indent="-314388" lvl="6" marL="3200400" algn="l">
              <a:lnSpc>
                <a:spcPct val="100000"/>
              </a:lnSpc>
              <a:spcBef>
                <a:spcPts val="0"/>
              </a:spcBef>
              <a:spcAft>
                <a:spcPts val="0"/>
              </a:spcAft>
              <a:buClr>
                <a:schemeClr val="dk1"/>
              </a:buClr>
              <a:buSzPts val="1351"/>
              <a:buFont typeface="Arial"/>
              <a:buChar char="•"/>
              <a:defRPr sz="1351"/>
            </a:lvl7pPr>
            <a:lvl8pPr indent="-314388" lvl="7" marL="3657600" algn="l">
              <a:lnSpc>
                <a:spcPct val="100000"/>
              </a:lnSpc>
              <a:spcBef>
                <a:spcPts val="0"/>
              </a:spcBef>
              <a:spcAft>
                <a:spcPts val="0"/>
              </a:spcAft>
              <a:buClr>
                <a:schemeClr val="dk1"/>
              </a:buClr>
              <a:buSzPts val="1351"/>
              <a:buFont typeface="Arial"/>
              <a:buChar char="•"/>
              <a:defRPr sz="1351"/>
            </a:lvl8pPr>
            <a:lvl9pPr indent="-314388" lvl="8" marL="4114800" algn="l">
              <a:lnSpc>
                <a:spcPct val="100000"/>
              </a:lnSpc>
              <a:spcBef>
                <a:spcPts val="0"/>
              </a:spcBef>
              <a:spcAft>
                <a:spcPts val="0"/>
              </a:spcAft>
              <a:buClr>
                <a:schemeClr val="dk1"/>
              </a:buClr>
              <a:buSzPts val="1351"/>
              <a:buFont typeface="Arial"/>
              <a:buChar char="•"/>
              <a:defRPr sz="1351"/>
            </a:lvl9pPr>
          </a:lstStyle>
          <a:p/>
        </p:txBody>
      </p:sp>
      <p:sp>
        <p:nvSpPr>
          <p:cNvPr id="54" name="Google Shape;54;p23"/>
          <p:cNvSpPr txBox="1"/>
          <p:nvPr>
            <p:ph type="title"/>
          </p:nvPr>
        </p:nvSpPr>
        <p:spPr>
          <a:xfrm>
            <a:off x="437548" y="1076673"/>
            <a:ext cx="11315248" cy="78554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3"/>
          <p:cNvSpPr txBox="1"/>
          <p:nvPr>
            <p:ph idx="2" type="body"/>
          </p:nvPr>
        </p:nvSpPr>
        <p:spPr>
          <a:xfrm>
            <a:off x="437548" y="2032000"/>
            <a:ext cx="5658453" cy="44196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rgbClr val="C9122B"/>
              </a:buClr>
              <a:buSzPts val="1800"/>
              <a:buFont typeface="Merriweather Sans"/>
              <a:buChar char="■"/>
              <a:defRPr>
                <a:solidFill>
                  <a:schemeClr val="dk1"/>
                </a:solidFill>
              </a:defRPr>
            </a:lvl1pPr>
            <a:lvl2pPr indent="-333438" lvl="1" marL="914400" algn="l">
              <a:lnSpc>
                <a:spcPct val="100000"/>
              </a:lnSpc>
              <a:spcBef>
                <a:spcPts val="0"/>
              </a:spcBef>
              <a:spcAft>
                <a:spcPts val="0"/>
              </a:spcAft>
              <a:buClr>
                <a:srgbClr val="C9122B"/>
              </a:buClr>
              <a:buSzPts val="1651"/>
              <a:buFont typeface="Merriweather Sans"/>
              <a:buChar char="■"/>
              <a:defRPr>
                <a:solidFill>
                  <a:schemeClr val="dk1"/>
                </a:solidFill>
              </a:defRPr>
            </a:lvl2pPr>
            <a:lvl3pPr indent="-323850" lvl="2" marL="1371600" algn="l">
              <a:lnSpc>
                <a:spcPct val="100000"/>
              </a:lnSpc>
              <a:spcBef>
                <a:spcPts val="0"/>
              </a:spcBef>
              <a:spcAft>
                <a:spcPts val="0"/>
              </a:spcAft>
              <a:buClr>
                <a:srgbClr val="C9122B"/>
              </a:buClr>
              <a:buSzPts val="1500"/>
              <a:buFont typeface="Merriweather Sans"/>
              <a:buChar char="■"/>
              <a:defRPr>
                <a:solidFill>
                  <a:schemeClr val="dk1"/>
                </a:solidFill>
              </a:defRPr>
            </a:lvl3pPr>
            <a:lvl4pPr indent="-314388" lvl="3" marL="1828800" algn="l">
              <a:lnSpc>
                <a:spcPct val="100000"/>
              </a:lnSpc>
              <a:spcBef>
                <a:spcPts val="0"/>
              </a:spcBef>
              <a:spcAft>
                <a:spcPts val="0"/>
              </a:spcAft>
              <a:buClr>
                <a:srgbClr val="C9122B"/>
              </a:buClr>
              <a:buSzPts val="1351"/>
              <a:buFont typeface="Merriweather Sans"/>
              <a:buChar char="■"/>
              <a:defRPr sz="1351">
                <a:solidFill>
                  <a:schemeClr val="dk1"/>
                </a:solidFill>
              </a:defRPr>
            </a:lvl4pPr>
            <a:lvl5pPr indent="-314388" lvl="4" marL="2286000" algn="l">
              <a:lnSpc>
                <a:spcPct val="100000"/>
              </a:lnSpc>
              <a:spcBef>
                <a:spcPts val="0"/>
              </a:spcBef>
              <a:spcAft>
                <a:spcPts val="0"/>
              </a:spcAft>
              <a:buClr>
                <a:srgbClr val="C9122B"/>
              </a:buClr>
              <a:buSzPts val="1351"/>
              <a:buFont typeface="Merriweather Sans"/>
              <a:buChar char="■"/>
              <a:defRPr sz="1351">
                <a:solidFill>
                  <a:schemeClr val="dk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56" name="Google Shape;56;p23"/>
          <p:cNvSpPr/>
          <p:nvPr/>
        </p:nvSpPr>
        <p:spPr>
          <a:xfrm>
            <a:off x="7180796" y="190956"/>
            <a:ext cx="4572000" cy="43088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Centre for Charity Effectiveness</a:t>
            </a:r>
            <a:br>
              <a:rPr b="0" i="0" lang="en-US" sz="1800" u="none" cap="none" strike="noStrike">
                <a:solidFill>
                  <a:schemeClr val="dk1"/>
                </a:solidFill>
                <a:latin typeface="Arial"/>
                <a:ea typeface="Arial"/>
                <a:cs typeface="Arial"/>
                <a:sym typeface="Arial"/>
              </a:rPr>
            </a:br>
            <a:r>
              <a:rPr b="0" i="1" lang="en-US" sz="1000" u="none" cap="none" strike="noStrike">
                <a:solidFill>
                  <a:srgbClr val="7F7F7F"/>
                </a:solidFill>
                <a:latin typeface="Arial"/>
                <a:ea typeface="Arial"/>
                <a:cs typeface="Arial"/>
                <a:sym typeface="Arial"/>
              </a:rPr>
              <a:t>Intellectual leadership: developing talent, enhancing performance</a:t>
            </a:r>
            <a:endParaRPr b="0" i="1" sz="1000" u="none" cap="none" strike="noStrike">
              <a:solidFill>
                <a:srgbClr val="7F7F7F"/>
              </a:solidFill>
              <a:latin typeface="Arial"/>
              <a:ea typeface="Arial"/>
              <a:cs typeface="Arial"/>
              <a:sym typeface="Arial"/>
            </a:endParaRPr>
          </a:p>
        </p:txBody>
      </p:sp>
      <p:pic>
        <p:nvPicPr>
          <p:cNvPr id="57" name="Google Shape;57;p23"/>
          <p:cNvPicPr preferRelativeResize="0"/>
          <p:nvPr/>
        </p:nvPicPr>
        <p:blipFill rotWithShape="1">
          <a:blip r:embed="rId2">
            <a:alphaModFix/>
          </a:blip>
          <a:srcRect b="0" l="0" r="0" t="0"/>
          <a:stretch/>
        </p:blipFill>
        <p:spPr>
          <a:xfrm>
            <a:off x="10620075" y="5286075"/>
            <a:ext cx="1571924" cy="1571924"/>
          </a:xfrm>
          <a:prstGeom prst="rect">
            <a:avLst/>
          </a:prstGeom>
          <a:noFill/>
          <a:ln>
            <a:noFill/>
          </a:ln>
        </p:spPr>
      </p:pic>
    </p:spTree>
  </p:cSld>
  <p:clrMapOvr>
    <a:masterClrMapping/>
  </p:clrMapOvr>
  <p:extLst>
    <p:ext uri="{DCECCB84-F9BA-43D5-87BE-67443E8EF086}">
      <p15:sldGuideLst>
        <p15:guide id="1" orient="horz" pos="4133">
          <p15:clr>
            <a:srgbClr val="FBAE40"/>
          </p15:clr>
        </p15:guide>
        <p15:guide id="2" pos="7379">
          <p15:clr>
            <a:srgbClr val="FBAE40"/>
          </p15:clr>
        </p15:guide>
        <p15:guide id="3" pos="3719">
          <p15:clr>
            <a:srgbClr val="FBAE40"/>
          </p15:clr>
        </p15:guide>
        <p15:guide id="4" pos="3961">
          <p15:clr>
            <a:srgbClr val="FBAE40"/>
          </p15:clr>
        </p15:guide>
        <p15:guide id="5" orient="horz" pos="324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showMasterSp="0">
  <p:cSld name="2_Two Content">
    <p:bg>
      <p:bgPr>
        <a:solidFill>
          <a:schemeClr val="lt1"/>
        </a:solidFill>
      </p:bgPr>
    </p:bg>
    <p:spTree>
      <p:nvGrpSpPr>
        <p:cNvPr id="58" name="Shape 58"/>
        <p:cNvGrpSpPr/>
        <p:nvPr/>
      </p:nvGrpSpPr>
      <p:grpSpPr>
        <a:xfrm>
          <a:off x="0" y="0"/>
          <a:ext cx="0" cy="0"/>
          <a:chOff x="0" y="0"/>
          <a:chExt cx="0" cy="0"/>
        </a:xfrm>
      </p:grpSpPr>
      <p:sp>
        <p:nvSpPr>
          <p:cNvPr id="59" name="Google Shape;59;p24"/>
          <p:cNvSpPr/>
          <p:nvPr/>
        </p:nvSpPr>
        <p:spPr>
          <a:xfrm>
            <a:off x="1" y="0"/>
            <a:ext cx="739763" cy="720000"/>
          </a:xfrm>
          <a:custGeom>
            <a:rect b="b" l="l" r="r" t="t"/>
            <a:pathLst>
              <a:path extrusionOk="0" h="1013" w="1012">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 name="Google Shape;60;p24"/>
          <p:cNvSpPr txBox="1"/>
          <p:nvPr>
            <p:ph idx="1" type="body"/>
          </p:nvPr>
        </p:nvSpPr>
        <p:spPr>
          <a:xfrm>
            <a:off x="6299497" y="2032000"/>
            <a:ext cx="5453299" cy="44196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rgbClr val="C9122B"/>
              </a:buClr>
              <a:buSzPts val="1800"/>
              <a:buFont typeface="Merriweather Sans"/>
              <a:buChar char="■"/>
              <a:defRPr sz="1800"/>
            </a:lvl1pPr>
            <a:lvl2pPr indent="-333438" lvl="1" marL="914400" algn="l">
              <a:lnSpc>
                <a:spcPct val="100000"/>
              </a:lnSpc>
              <a:spcBef>
                <a:spcPts val="0"/>
              </a:spcBef>
              <a:spcAft>
                <a:spcPts val="0"/>
              </a:spcAft>
              <a:buClr>
                <a:srgbClr val="C9122B"/>
              </a:buClr>
              <a:buSzPts val="1651"/>
              <a:buFont typeface="Merriweather Sans"/>
              <a:buChar char="■"/>
              <a:defRPr sz="1651"/>
            </a:lvl2pPr>
            <a:lvl3pPr indent="-323850" lvl="2" marL="1371600" algn="l">
              <a:lnSpc>
                <a:spcPct val="100000"/>
              </a:lnSpc>
              <a:spcBef>
                <a:spcPts val="0"/>
              </a:spcBef>
              <a:spcAft>
                <a:spcPts val="0"/>
              </a:spcAft>
              <a:buClr>
                <a:srgbClr val="C9122B"/>
              </a:buClr>
              <a:buSzPts val="1500"/>
              <a:buFont typeface="Merriweather Sans"/>
              <a:buChar char="■"/>
              <a:defRPr sz="1500"/>
            </a:lvl3pPr>
            <a:lvl4pPr indent="-314388" lvl="3" marL="1828800" algn="l">
              <a:lnSpc>
                <a:spcPct val="100000"/>
              </a:lnSpc>
              <a:spcBef>
                <a:spcPts val="0"/>
              </a:spcBef>
              <a:spcAft>
                <a:spcPts val="0"/>
              </a:spcAft>
              <a:buClr>
                <a:srgbClr val="C9122B"/>
              </a:buClr>
              <a:buSzPts val="1351"/>
              <a:buFont typeface="Merriweather Sans"/>
              <a:buChar char="■"/>
              <a:defRPr sz="1351"/>
            </a:lvl4pPr>
            <a:lvl5pPr indent="-304800" lvl="4" marL="2286000" algn="l">
              <a:lnSpc>
                <a:spcPct val="100000"/>
              </a:lnSpc>
              <a:spcBef>
                <a:spcPts val="0"/>
              </a:spcBef>
              <a:spcAft>
                <a:spcPts val="0"/>
              </a:spcAft>
              <a:buClr>
                <a:srgbClr val="C9122B"/>
              </a:buClr>
              <a:buSzPts val="1200"/>
              <a:buFont typeface="Merriweather Sans"/>
              <a:buChar char="■"/>
              <a:defRPr sz="1200"/>
            </a:lvl5pPr>
            <a:lvl6pPr indent="-314388" lvl="5" marL="2743200" algn="l">
              <a:lnSpc>
                <a:spcPct val="100000"/>
              </a:lnSpc>
              <a:spcBef>
                <a:spcPts val="0"/>
              </a:spcBef>
              <a:spcAft>
                <a:spcPts val="0"/>
              </a:spcAft>
              <a:buClr>
                <a:schemeClr val="dk1"/>
              </a:buClr>
              <a:buSzPts val="1351"/>
              <a:buFont typeface="Arial"/>
              <a:buChar char="•"/>
              <a:defRPr sz="1351"/>
            </a:lvl6pPr>
            <a:lvl7pPr indent="-314388" lvl="6" marL="3200400" algn="l">
              <a:lnSpc>
                <a:spcPct val="100000"/>
              </a:lnSpc>
              <a:spcBef>
                <a:spcPts val="0"/>
              </a:spcBef>
              <a:spcAft>
                <a:spcPts val="0"/>
              </a:spcAft>
              <a:buClr>
                <a:schemeClr val="dk1"/>
              </a:buClr>
              <a:buSzPts val="1351"/>
              <a:buFont typeface="Arial"/>
              <a:buChar char="•"/>
              <a:defRPr sz="1351"/>
            </a:lvl7pPr>
            <a:lvl8pPr indent="-314388" lvl="7" marL="3657600" algn="l">
              <a:lnSpc>
                <a:spcPct val="100000"/>
              </a:lnSpc>
              <a:spcBef>
                <a:spcPts val="0"/>
              </a:spcBef>
              <a:spcAft>
                <a:spcPts val="0"/>
              </a:spcAft>
              <a:buClr>
                <a:schemeClr val="dk1"/>
              </a:buClr>
              <a:buSzPts val="1351"/>
              <a:buFont typeface="Arial"/>
              <a:buChar char="•"/>
              <a:defRPr sz="1351"/>
            </a:lvl8pPr>
            <a:lvl9pPr indent="-314388" lvl="8" marL="4114800" algn="l">
              <a:lnSpc>
                <a:spcPct val="100000"/>
              </a:lnSpc>
              <a:spcBef>
                <a:spcPts val="0"/>
              </a:spcBef>
              <a:spcAft>
                <a:spcPts val="0"/>
              </a:spcAft>
              <a:buClr>
                <a:schemeClr val="dk1"/>
              </a:buClr>
              <a:buSzPts val="1351"/>
              <a:buFont typeface="Arial"/>
              <a:buChar char="•"/>
              <a:defRPr sz="1351"/>
            </a:lvl9pPr>
          </a:lstStyle>
          <a:p/>
        </p:txBody>
      </p:sp>
      <p:sp>
        <p:nvSpPr>
          <p:cNvPr id="61" name="Google Shape;61;p24"/>
          <p:cNvSpPr txBox="1"/>
          <p:nvPr>
            <p:ph type="title"/>
          </p:nvPr>
        </p:nvSpPr>
        <p:spPr>
          <a:xfrm>
            <a:off x="437548" y="1076673"/>
            <a:ext cx="11315248" cy="78554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4"/>
          <p:cNvSpPr txBox="1"/>
          <p:nvPr>
            <p:ph idx="2" type="body"/>
          </p:nvPr>
        </p:nvSpPr>
        <p:spPr>
          <a:xfrm>
            <a:off x="437548" y="2032000"/>
            <a:ext cx="5658453" cy="44196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rgbClr val="C9122B"/>
              </a:buClr>
              <a:buSzPts val="1800"/>
              <a:buFont typeface="Merriweather Sans"/>
              <a:buChar char="■"/>
              <a:defRPr>
                <a:solidFill>
                  <a:schemeClr val="dk1"/>
                </a:solidFill>
              </a:defRPr>
            </a:lvl1pPr>
            <a:lvl2pPr indent="-333438" lvl="1" marL="914400" algn="l">
              <a:lnSpc>
                <a:spcPct val="100000"/>
              </a:lnSpc>
              <a:spcBef>
                <a:spcPts val="0"/>
              </a:spcBef>
              <a:spcAft>
                <a:spcPts val="0"/>
              </a:spcAft>
              <a:buClr>
                <a:srgbClr val="C9122B"/>
              </a:buClr>
              <a:buSzPts val="1651"/>
              <a:buFont typeface="Merriweather Sans"/>
              <a:buChar char="■"/>
              <a:defRPr>
                <a:solidFill>
                  <a:schemeClr val="dk1"/>
                </a:solidFill>
              </a:defRPr>
            </a:lvl2pPr>
            <a:lvl3pPr indent="-323850" lvl="2" marL="1371600" algn="l">
              <a:lnSpc>
                <a:spcPct val="100000"/>
              </a:lnSpc>
              <a:spcBef>
                <a:spcPts val="0"/>
              </a:spcBef>
              <a:spcAft>
                <a:spcPts val="0"/>
              </a:spcAft>
              <a:buClr>
                <a:srgbClr val="C9122B"/>
              </a:buClr>
              <a:buSzPts val="1500"/>
              <a:buFont typeface="Merriweather Sans"/>
              <a:buChar char="■"/>
              <a:defRPr>
                <a:solidFill>
                  <a:schemeClr val="dk1"/>
                </a:solidFill>
              </a:defRPr>
            </a:lvl3pPr>
            <a:lvl4pPr indent="-314388" lvl="3" marL="1828800" algn="l">
              <a:lnSpc>
                <a:spcPct val="100000"/>
              </a:lnSpc>
              <a:spcBef>
                <a:spcPts val="0"/>
              </a:spcBef>
              <a:spcAft>
                <a:spcPts val="0"/>
              </a:spcAft>
              <a:buClr>
                <a:srgbClr val="C9122B"/>
              </a:buClr>
              <a:buSzPts val="1351"/>
              <a:buFont typeface="Merriweather Sans"/>
              <a:buChar char="■"/>
              <a:defRPr sz="1351">
                <a:solidFill>
                  <a:schemeClr val="dk1"/>
                </a:solidFill>
              </a:defRPr>
            </a:lvl4pPr>
            <a:lvl5pPr indent="-314388" lvl="4" marL="2286000" algn="l">
              <a:lnSpc>
                <a:spcPct val="100000"/>
              </a:lnSpc>
              <a:spcBef>
                <a:spcPts val="0"/>
              </a:spcBef>
              <a:spcAft>
                <a:spcPts val="0"/>
              </a:spcAft>
              <a:buClr>
                <a:srgbClr val="C9122B"/>
              </a:buClr>
              <a:buSzPts val="1351"/>
              <a:buFont typeface="Merriweather Sans"/>
              <a:buChar char="■"/>
              <a:defRPr sz="1351">
                <a:solidFill>
                  <a:schemeClr val="dk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3" name="Google Shape;63;p24"/>
          <p:cNvSpPr/>
          <p:nvPr/>
        </p:nvSpPr>
        <p:spPr>
          <a:xfrm>
            <a:off x="7180796" y="190956"/>
            <a:ext cx="4572000" cy="43088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Centre for Charity Effectiveness</a:t>
            </a:r>
            <a:br>
              <a:rPr b="0" i="0" lang="en-US" sz="1800" u="none" cap="none" strike="noStrike">
                <a:solidFill>
                  <a:schemeClr val="dk1"/>
                </a:solidFill>
                <a:latin typeface="Arial"/>
                <a:ea typeface="Arial"/>
                <a:cs typeface="Arial"/>
                <a:sym typeface="Arial"/>
              </a:rPr>
            </a:br>
            <a:r>
              <a:rPr b="0" i="1" lang="en-US" sz="1000" u="none" cap="none" strike="noStrike">
                <a:solidFill>
                  <a:srgbClr val="7F7F7F"/>
                </a:solidFill>
                <a:latin typeface="Arial"/>
                <a:ea typeface="Arial"/>
                <a:cs typeface="Arial"/>
                <a:sym typeface="Arial"/>
              </a:rPr>
              <a:t>Intellectual leadership: developing talent, enhancing performance</a:t>
            </a:r>
            <a:endParaRPr b="0" i="1" sz="1000" u="none" cap="none" strike="noStrike">
              <a:solidFill>
                <a:srgbClr val="7F7F7F"/>
              </a:solidFill>
              <a:latin typeface="Arial"/>
              <a:ea typeface="Arial"/>
              <a:cs typeface="Arial"/>
              <a:sym typeface="Arial"/>
            </a:endParaRPr>
          </a:p>
        </p:txBody>
      </p:sp>
    </p:spTree>
  </p:cSld>
  <p:clrMapOvr>
    <a:masterClrMapping/>
  </p:clrMapOvr>
  <p:extLst>
    <p:ext uri="{DCECCB84-F9BA-43D5-87BE-67443E8EF086}">
      <p15:sldGuideLst>
        <p15:guide id="1" orient="horz" pos="4133">
          <p15:clr>
            <a:srgbClr val="FBAE40"/>
          </p15:clr>
        </p15:guide>
        <p15:guide id="2" pos="7379">
          <p15:clr>
            <a:srgbClr val="FBAE40"/>
          </p15:clr>
        </p15:guide>
        <p15:guide id="3" pos="3719">
          <p15:clr>
            <a:srgbClr val="FBAE40"/>
          </p15:clr>
        </p15:guide>
        <p15:guide id="4" pos="3961">
          <p15:clr>
            <a:srgbClr val="FBAE40"/>
          </p15:clr>
        </p15:guide>
        <p15:guide id="5" orient="horz" pos="324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showMasterSp="0">
  <p:cSld name="1_Two Content">
    <p:bg>
      <p:bgPr>
        <a:solidFill>
          <a:schemeClr val="lt1"/>
        </a:solidFill>
      </p:bgPr>
    </p:bg>
    <p:spTree>
      <p:nvGrpSpPr>
        <p:cNvPr id="64" name="Shape 64"/>
        <p:cNvGrpSpPr/>
        <p:nvPr/>
      </p:nvGrpSpPr>
      <p:grpSpPr>
        <a:xfrm>
          <a:off x="0" y="0"/>
          <a:ext cx="0" cy="0"/>
          <a:chOff x="0" y="0"/>
          <a:chExt cx="0" cy="0"/>
        </a:xfrm>
      </p:grpSpPr>
      <p:sp>
        <p:nvSpPr>
          <p:cNvPr id="65" name="Google Shape;65;p25"/>
          <p:cNvSpPr/>
          <p:nvPr>
            <p:ph idx="2" type="pic"/>
          </p:nvPr>
        </p:nvSpPr>
        <p:spPr>
          <a:xfrm>
            <a:off x="6299497" y="2032000"/>
            <a:ext cx="5453299" cy="2880000"/>
          </a:xfrm>
          <a:prstGeom prst="rect">
            <a:avLst/>
          </a:prstGeom>
          <a:noFill/>
          <a:ln>
            <a:noFill/>
          </a:ln>
        </p:spPr>
      </p:sp>
      <p:sp>
        <p:nvSpPr>
          <p:cNvPr id="66" name="Google Shape;66;p25"/>
          <p:cNvSpPr/>
          <p:nvPr/>
        </p:nvSpPr>
        <p:spPr>
          <a:xfrm>
            <a:off x="1" y="0"/>
            <a:ext cx="739763" cy="720000"/>
          </a:xfrm>
          <a:custGeom>
            <a:rect b="b" l="l" r="r" t="t"/>
            <a:pathLst>
              <a:path extrusionOk="0" h="1013" w="1012">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7" name="Google Shape;67;p25"/>
          <p:cNvSpPr txBox="1"/>
          <p:nvPr>
            <p:ph type="title"/>
          </p:nvPr>
        </p:nvSpPr>
        <p:spPr>
          <a:xfrm>
            <a:off x="437548" y="1076673"/>
            <a:ext cx="11315248" cy="78554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25"/>
          <p:cNvSpPr txBox="1"/>
          <p:nvPr>
            <p:ph idx="1" type="body"/>
          </p:nvPr>
        </p:nvSpPr>
        <p:spPr>
          <a:xfrm>
            <a:off x="437548" y="2032000"/>
            <a:ext cx="5658453" cy="44196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rgbClr val="C9122B"/>
              </a:buClr>
              <a:buSzPts val="1800"/>
              <a:buFont typeface="Merriweather Sans"/>
              <a:buChar char="■"/>
              <a:defRPr>
                <a:solidFill>
                  <a:schemeClr val="dk1"/>
                </a:solidFill>
              </a:defRPr>
            </a:lvl1pPr>
            <a:lvl2pPr indent="-333438" lvl="1" marL="914400" algn="l">
              <a:lnSpc>
                <a:spcPct val="100000"/>
              </a:lnSpc>
              <a:spcBef>
                <a:spcPts val="0"/>
              </a:spcBef>
              <a:spcAft>
                <a:spcPts val="0"/>
              </a:spcAft>
              <a:buClr>
                <a:srgbClr val="C9122B"/>
              </a:buClr>
              <a:buSzPts val="1651"/>
              <a:buFont typeface="Merriweather Sans"/>
              <a:buChar char="■"/>
              <a:defRPr>
                <a:solidFill>
                  <a:schemeClr val="dk1"/>
                </a:solidFill>
              </a:defRPr>
            </a:lvl2pPr>
            <a:lvl3pPr indent="-323850" lvl="2" marL="1371600" algn="l">
              <a:lnSpc>
                <a:spcPct val="100000"/>
              </a:lnSpc>
              <a:spcBef>
                <a:spcPts val="0"/>
              </a:spcBef>
              <a:spcAft>
                <a:spcPts val="0"/>
              </a:spcAft>
              <a:buClr>
                <a:srgbClr val="C9122B"/>
              </a:buClr>
              <a:buSzPts val="1500"/>
              <a:buFont typeface="Merriweather Sans"/>
              <a:buChar char="■"/>
              <a:defRPr>
                <a:solidFill>
                  <a:schemeClr val="dk1"/>
                </a:solidFill>
              </a:defRPr>
            </a:lvl3pPr>
            <a:lvl4pPr indent="-314388" lvl="3" marL="1828800" algn="l">
              <a:lnSpc>
                <a:spcPct val="100000"/>
              </a:lnSpc>
              <a:spcBef>
                <a:spcPts val="0"/>
              </a:spcBef>
              <a:spcAft>
                <a:spcPts val="0"/>
              </a:spcAft>
              <a:buClr>
                <a:srgbClr val="C9122B"/>
              </a:buClr>
              <a:buSzPts val="1351"/>
              <a:buFont typeface="Merriweather Sans"/>
              <a:buChar char="■"/>
              <a:defRPr sz="1351">
                <a:solidFill>
                  <a:schemeClr val="dk1"/>
                </a:solidFill>
              </a:defRPr>
            </a:lvl4pPr>
            <a:lvl5pPr indent="-314388" lvl="4" marL="2286000" algn="l">
              <a:lnSpc>
                <a:spcPct val="100000"/>
              </a:lnSpc>
              <a:spcBef>
                <a:spcPts val="0"/>
              </a:spcBef>
              <a:spcAft>
                <a:spcPts val="0"/>
              </a:spcAft>
              <a:buClr>
                <a:srgbClr val="C9122B"/>
              </a:buClr>
              <a:buSzPts val="1351"/>
              <a:buFont typeface="Merriweather Sans"/>
              <a:buChar char="■"/>
              <a:defRPr sz="1351">
                <a:solidFill>
                  <a:schemeClr val="dk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9" name="Google Shape;69;p25"/>
          <p:cNvSpPr/>
          <p:nvPr/>
        </p:nvSpPr>
        <p:spPr>
          <a:xfrm>
            <a:off x="7180796" y="190956"/>
            <a:ext cx="4572000" cy="43088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Centre for Charity Effectiveness</a:t>
            </a:r>
            <a:br>
              <a:rPr b="0" i="0" lang="en-US" sz="1800" u="none" cap="none" strike="noStrike">
                <a:solidFill>
                  <a:schemeClr val="dk1"/>
                </a:solidFill>
                <a:latin typeface="Arial"/>
                <a:ea typeface="Arial"/>
                <a:cs typeface="Arial"/>
                <a:sym typeface="Arial"/>
              </a:rPr>
            </a:br>
            <a:r>
              <a:rPr b="0" i="1" lang="en-US" sz="1000" u="none" cap="none" strike="noStrike">
                <a:solidFill>
                  <a:srgbClr val="7F7F7F"/>
                </a:solidFill>
                <a:latin typeface="Arial"/>
                <a:ea typeface="Arial"/>
                <a:cs typeface="Arial"/>
                <a:sym typeface="Arial"/>
              </a:rPr>
              <a:t>Intellectual leadership: developing talent, enhancing performance</a:t>
            </a:r>
            <a:endParaRPr b="0" i="1" sz="1000" u="none" cap="none" strike="noStrike">
              <a:solidFill>
                <a:srgbClr val="7F7F7F"/>
              </a:solidFill>
              <a:latin typeface="Arial"/>
              <a:ea typeface="Arial"/>
              <a:cs typeface="Arial"/>
              <a:sym typeface="Arial"/>
            </a:endParaRPr>
          </a:p>
        </p:txBody>
      </p:sp>
      <p:pic>
        <p:nvPicPr>
          <p:cNvPr id="70" name="Google Shape;70;p25"/>
          <p:cNvPicPr preferRelativeResize="0"/>
          <p:nvPr/>
        </p:nvPicPr>
        <p:blipFill rotWithShape="1">
          <a:blip r:embed="rId2">
            <a:alphaModFix/>
          </a:blip>
          <a:srcRect b="0" l="0" r="0" t="0"/>
          <a:stretch/>
        </p:blipFill>
        <p:spPr>
          <a:xfrm>
            <a:off x="10620075" y="5286075"/>
            <a:ext cx="1571924" cy="1571924"/>
          </a:xfrm>
          <a:prstGeom prst="rect">
            <a:avLst/>
          </a:prstGeom>
          <a:noFill/>
          <a:ln>
            <a:noFill/>
          </a:ln>
        </p:spPr>
      </p:pic>
    </p:spTree>
  </p:cSld>
  <p:clrMapOvr>
    <a:masterClrMapping/>
  </p:clrMapOvr>
  <p:extLst>
    <p:ext uri="{DCECCB84-F9BA-43D5-87BE-67443E8EF086}">
      <p15:sldGuideLst>
        <p15:guide id="1" orient="horz" pos="3249">
          <p15:clr>
            <a:srgbClr val="FBAE40"/>
          </p15:clr>
        </p15:guide>
        <p15:guide id="2" pos="301">
          <p15:clr>
            <a:srgbClr val="FBAE40"/>
          </p15:clr>
        </p15:guide>
        <p15:guide id="3" pos="737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wo Content" showMasterSp="0">
  <p:cSld name="3_Two Content">
    <p:bg>
      <p:bgPr>
        <a:solidFill>
          <a:schemeClr val="lt1"/>
        </a:solidFill>
      </p:bgPr>
    </p:bg>
    <p:spTree>
      <p:nvGrpSpPr>
        <p:cNvPr id="71" name="Shape 71"/>
        <p:cNvGrpSpPr/>
        <p:nvPr/>
      </p:nvGrpSpPr>
      <p:grpSpPr>
        <a:xfrm>
          <a:off x="0" y="0"/>
          <a:ext cx="0" cy="0"/>
          <a:chOff x="0" y="0"/>
          <a:chExt cx="0" cy="0"/>
        </a:xfrm>
      </p:grpSpPr>
      <p:sp>
        <p:nvSpPr>
          <p:cNvPr id="72" name="Google Shape;72;p26"/>
          <p:cNvSpPr/>
          <p:nvPr>
            <p:ph idx="2" type="pic"/>
          </p:nvPr>
        </p:nvSpPr>
        <p:spPr>
          <a:xfrm>
            <a:off x="6299497" y="2032005"/>
            <a:ext cx="5453299" cy="4419599"/>
          </a:xfrm>
          <a:prstGeom prst="rect">
            <a:avLst/>
          </a:prstGeom>
          <a:noFill/>
          <a:ln>
            <a:noFill/>
          </a:ln>
        </p:spPr>
      </p:sp>
      <p:sp>
        <p:nvSpPr>
          <p:cNvPr id="73" name="Google Shape;73;p26"/>
          <p:cNvSpPr/>
          <p:nvPr/>
        </p:nvSpPr>
        <p:spPr>
          <a:xfrm>
            <a:off x="1" y="0"/>
            <a:ext cx="739763" cy="720000"/>
          </a:xfrm>
          <a:custGeom>
            <a:rect b="b" l="l" r="r" t="t"/>
            <a:pathLst>
              <a:path extrusionOk="0" h="1013" w="1012">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 name="Google Shape;74;p26"/>
          <p:cNvSpPr txBox="1"/>
          <p:nvPr>
            <p:ph type="title"/>
          </p:nvPr>
        </p:nvSpPr>
        <p:spPr>
          <a:xfrm>
            <a:off x="437548" y="1076673"/>
            <a:ext cx="11315248" cy="78554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6"/>
          <p:cNvSpPr txBox="1"/>
          <p:nvPr>
            <p:ph idx="1" type="body"/>
          </p:nvPr>
        </p:nvSpPr>
        <p:spPr>
          <a:xfrm>
            <a:off x="437548" y="2032000"/>
            <a:ext cx="5658453" cy="44196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rgbClr val="C9122B"/>
              </a:buClr>
              <a:buSzPts val="1800"/>
              <a:buFont typeface="Merriweather Sans"/>
              <a:buChar char="■"/>
              <a:defRPr>
                <a:solidFill>
                  <a:schemeClr val="dk1"/>
                </a:solidFill>
              </a:defRPr>
            </a:lvl1pPr>
            <a:lvl2pPr indent="-333438" lvl="1" marL="914400" algn="l">
              <a:lnSpc>
                <a:spcPct val="100000"/>
              </a:lnSpc>
              <a:spcBef>
                <a:spcPts val="0"/>
              </a:spcBef>
              <a:spcAft>
                <a:spcPts val="0"/>
              </a:spcAft>
              <a:buClr>
                <a:srgbClr val="C9122B"/>
              </a:buClr>
              <a:buSzPts val="1651"/>
              <a:buFont typeface="Merriweather Sans"/>
              <a:buChar char="■"/>
              <a:defRPr>
                <a:solidFill>
                  <a:schemeClr val="dk1"/>
                </a:solidFill>
              </a:defRPr>
            </a:lvl2pPr>
            <a:lvl3pPr indent="-323850" lvl="2" marL="1371600" algn="l">
              <a:lnSpc>
                <a:spcPct val="100000"/>
              </a:lnSpc>
              <a:spcBef>
                <a:spcPts val="0"/>
              </a:spcBef>
              <a:spcAft>
                <a:spcPts val="0"/>
              </a:spcAft>
              <a:buClr>
                <a:srgbClr val="C9122B"/>
              </a:buClr>
              <a:buSzPts val="1500"/>
              <a:buFont typeface="Merriweather Sans"/>
              <a:buChar char="■"/>
              <a:defRPr>
                <a:solidFill>
                  <a:schemeClr val="dk1"/>
                </a:solidFill>
              </a:defRPr>
            </a:lvl3pPr>
            <a:lvl4pPr indent="-314388" lvl="3" marL="1828800" algn="l">
              <a:lnSpc>
                <a:spcPct val="100000"/>
              </a:lnSpc>
              <a:spcBef>
                <a:spcPts val="0"/>
              </a:spcBef>
              <a:spcAft>
                <a:spcPts val="0"/>
              </a:spcAft>
              <a:buClr>
                <a:srgbClr val="C9122B"/>
              </a:buClr>
              <a:buSzPts val="1351"/>
              <a:buFont typeface="Merriweather Sans"/>
              <a:buChar char="■"/>
              <a:defRPr sz="1351">
                <a:solidFill>
                  <a:schemeClr val="dk1"/>
                </a:solidFill>
              </a:defRPr>
            </a:lvl4pPr>
            <a:lvl5pPr indent="-314388" lvl="4" marL="2286000" algn="l">
              <a:lnSpc>
                <a:spcPct val="100000"/>
              </a:lnSpc>
              <a:spcBef>
                <a:spcPts val="0"/>
              </a:spcBef>
              <a:spcAft>
                <a:spcPts val="0"/>
              </a:spcAft>
              <a:buClr>
                <a:srgbClr val="C9122B"/>
              </a:buClr>
              <a:buSzPts val="1351"/>
              <a:buFont typeface="Merriweather Sans"/>
              <a:buChar char="■"/>
              <a:defRPr sz="1351">
                <a:solidFill>
                  <a:schemeClr val="dk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76" name="Google Shape;76;p26"/>
          <p:cNvSpPr/>
          <p:nvPr/>
        </p:nvSpPr>
        <p:spPr>
          <a:xfrm>
            <a:off x="7180796" y="190956"/>
            <a:ext cx="4572000" cy="43088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Centre for Charity Effectiveness</a:t>
            </a:r>
            <a:br>
              <a:rPr b="0" i="0" lang="en-US" sz="1800" u="none" cap="none" strike="noStrike">
                <a:solidFill>
                  <a:schemeClr val="dk1"/>
                </a:solidFill>
                <a:latin typeface="Arial"/>
                <a:ea typeface="Arial"/>
                <a:cs typeface="Arial"/>
                <a:sym typeface="Arial"/>
              </a:rPr>
            </a:br>
            <a:r>
              <a:rPr b="0" i="1" lang="en-US" sz="1000" u="none" cap="none" strike="noStrike">
                <a:solidFill>
                  <a:srgbClr val="7F7F7F"/>
                </a:solidFill>
                <a:latin typeface="Arial"/>
                <a:ea typeface="Arial"/>
                <a:cs typeface="Arial"/>
                <a:sym typeface="Arial"/>
              </a:rPr>
              <a:t>Intellectual leadership: developing talent, enhancing performance</a:t>
            </a:r>
            <a:endParaRPr b="0" i="1" sz="1000" u="none" cap="none" strike="noStrike">
              <a:solidFill>
                <a:srgbClr val="7F7F7F"/>
              </a:solidFill>
              <a:latin typeface="Arial"/>
              <a:ea typeface="Arial"/>
              <a:cs typeface="Arial"/>
              <a:sym typeface="Arial"/>
            </a:endParaRPr>
          </a:p>
        </p:txBody>
      </p:sp>
    </p:spTree>
  </p:cSld>
  <p:clrMapOvr>
    <a:masterClrMapping/>
  </p:clrMapOvr>
  <p:extLst>
    <p:ext uri="{DCECCB84-F9BA-43D5-87BE-67443E8EF086}">
      <p15:sldGuideLst>
        <p15:guide id="1" orient="horz" pos="3249">
          <p15:clr>
            <a:srgbClr val="FBAE40"/>
          </p15:clr>
        </p15:guide>
        <p15:guide id="2" pos="301">
          <p15:clr>
            <a:srgbClr val="FBAE40"/>
          </p15:clr>
        </p15:guide>
        <p15:guide id="3" pos="737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p:cSld name="Picture with Caption">
    <p:bg>
      <p:bgPr>
        <a:solidFill>
          <a:schemeClr val="lt1"/>
        </a:solidFill>
      </p:bgPr>
    </p:bg>
    <p:spTree>
      <p:nvGrpSpPr>
        <p:cNvPr id="77" name="Shape 77"/>
        <p:cNvGrpSpPr/>
        <p:nvPr/>
      </p:nvGrpSpPr>
      <p:grpSpPr>
        <a:xfrm>
          <a:off x="0" y="0"/>
          <a:ext cx="0" cy="0"/>
          <a:chOff x="0" y="0"/>
          <a:chExt cx="0" cy="0"/>
        </a:xfrm>
      </p:grpSpPr>
      <p:sp>
        <p:nvSpPr>
          <p:cNvPr id="78" name="Google Shape;78;p27"/>
          <p:cNvSpPr txBox="1"/>
          <p:nvPr>
            <p:ph type="title"/>
          </p:nvPr>
        </p:nvSpPr>
        <p:spPr>
          <a:xfrm>
            <a:off x="437547" y="5107276"/>
            <a:ext cx="8565776" cy="515216"/>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b="1" sz="15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7"/>
          <p:cNvSpPr/>
          <p:nvPr>
            <p:ph idx="2" type="pic"/>
          </p:nvPr>
        </p:nvSpPr>
        <p:spPr>
          <a:xfrm>
            <a:off x="437548" y="1076678"/>
            <a:ext cx="11449653" cy="3835327"/>
          </a:xfrm>
          <a:prstGeom prst="rect">
            <a:avLst/>
          </a:prstGeom>
          <a:noFill/>
          <a:ln>
            <a:noFill/>
          </a:ln>
        </p:spPr>
      </p:sp>
      <p:sp>
        <p:nvSpPr>
          <p:cNvPr id="80" name="Google Shape;80;p27"/>
          <p:cNvSpPr txBox="1"/>
          <p:nvPr>
            <p:ph idx="1" type="body"/>
          </p:nvPr>
        </p:nvSpPr>
        <p:spPr>
          <a:xfrm>
            <a:off x="437547" y="5684844"/>
            <a:ext cx="8565776" cy="73169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051"/>
              <a:buNone/>
              <a:defRPr sz="1051"/>
            </a:lvl1pPr>
            <a:lvl2pPr indent="-228600" lvl="1" marL="914400" algn="l">
              <a:lnSpc>
                <a:spcPct val="100000"/>
              </a:lnSpc>
              <a:spcBef>
                <a:spcPts val="0"/>
              </a:spcBef>
              <a:spcAft>
                <a:spcPts val="0"/>
              </a:spcAft>
              <a:buSzPts val="900"/>
              <a:buNone/>
              <a:defRPr sz="900"/>
            </a:lvl2pPr>
            <a:lvl3pPr indent="-228600" lvl="2" marL="1371600" algn="l">
              <a:lnSpc>
                <a:spcPct val="100000"/>
              </a:lnSpc>
              <a:spcBef>
                <a:spcPts val="0"/>
              </a:spcBef>
              <a:spcAft>
                <a:spcPts val="0"/>
              </a:spcAft>
              <a:buSzPts val="751"/>
              <a:buNone/>
              <a:defRPr sz="751"/>
            </a:lvl3pPr>
            <a:lvl4pPr indent="-228600" lvl="3" marL="1828800" algn="l">
              <a:lnSpc>
                <a:spcPct val="100000"/>
              </a:lnSpc>
              <a:spcBef>
                <a:spcPts val="0"/>
              </a:spcBef>
              <a:spcAft>
                <a:spcPts val="0"/>
              </a:spcAft>
              <a:buSzPts val="675"/>
              <a:buNone/>
              <a:defRPr sz="675"/>
            </a:lvl4pPr>
            <a:lvl5pPr indent="-228600" lvl="4" marL="2286000" algn="l">
              <a:lnSpc>
                <a:spcPct val="100000"/>
              </a:lnSpc>
              <a:spcBef>
                <a:spcPts val="0"/>
              </a:spcBef>
              <a:spcAft>
                <a:spcPts val="0"/>
              </a:spcAft>
              <a:buSzPts val="675"/>
              <a:buNone/>
              <a:defRPr sz="675"/>
            </a:lvl5pPr>
            <a:lvl6pPr indent="-228600" lvl="5" marL="2743200" algn="l">
              <a:lnSpc>
                <a:spcPct val="100000"/>
              </a:lnSpc>
              <a:spcBef>
                <a:spcPts val="0"/>
              </a:spcBef>
              <a:spcAft>
                <a:spcPts val="0"/>
              </a:spcAft>
              <a:buClr>
                <a:schemeClr val="dk1"/>
              </a:buClr>
              <a:buSzPts val="675"/>
              <a:buFont typeface="Arial"/>
              <a:buNone/>
              <a:defRPr sz="675"/>
            </a:lvl6pPr>
            <a:lvl7pPr indent="-228600" lvl="6" marL="3200400" algn="l">
              <a:lnSpc>
                <a:spcPct val="100000"/>
              </a:lnSpc>
              <a:spcBef>
                <a:spcPts val="0"/>
              </a:spcBef>
              <a:spcAft>
                <a:spcPts val="0"/>
              </a:spcAft>
              <a:buClr>
                <a:schemeClr val="dk1"/>
              </a:buClr>
              <a:buSzPts val="675"/>
              <a:buFont typeface="Arial"/>
              <a:buNone/>
              <a:defRPr sz="675"/>
            </a:lvl7pPr>
            <a:lvl8pPr indent="-228600" lvl="7" marL="3657600" algn="l">
              <a:lnSpc>
                <a:spcPct val="100000"/>
              </a:lnSpc>
              <a:spcBef>
                <a:spcPts val="0"/>
              </a:spcBef>
              <a:spcAft>
                <a:spcPts val="0"/>
              </a:spcAft>
              <a:buClr>
                <a:schemeClr val="dk1"/>
              </a:buClr>
              <a:buSzPts val="675"/>
              <a:buFont typeface="Arial"/>
              <a:buNone/>
              <a:defRPr sz="675"/>
            </a:lvl8pPr>
            <a:lvl9pPr indent="-228600" lvl="8" marL="4114800" algn="l">
              <a:lnSpc>
                <a:spcPct val="100000"/>
              </a:lnSpc>
              <a:spcBef>
                <a:spcPts val="0"/>
              </a:spcBef>
              <a:spcAft>
                <a:spcPts val="0"/>
              </a:spcAft>
              <a:buClr>
                <a:schemeClr val="dk1"/>
              </a:buClr>
              <a:buSzPts val="675"/>
              <a:buFont typeface="Arial"/>
              <a:buNone/>
              <a:defRPr sz="675"/>
            </a:lvl9pPr>
          </a:lstStyle>
          <a:p/>
        </p:txBody>
      </p:sp>
      <p:sp>
        <p:nvSpPr>
          <p:cNvPr id="81" name="Google Shape;81;p27"/>
          <p:cNvSpPr/>
          <p:nvPr/>
        </p:nvSpPr>
        <p:spPr>
          <a:xfrm>
            <a:off x="-1632" y="81"/>
            <a:ext cx="739763" cy="720000"/>
          </a:xfrm>
          <a:custGeom>
            <a:rect b="b" l="l" r="r" t="t"/>
            <a:pathLst>
              <a:path extrusionOk="0" h="1013" w="1012">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 name="Google Shape;82;p27"/>
          <p:cNvSpPr/>
          <p:nvPr/>
        </p:nvSpPr>
        <p:spPr>
          <a:xfrm>
            <a:off x="7180796" y="190956"/>
            <a:ext cx="4572000" cy="43088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Centre for Charity Effectiveness</a:t>
            </a:r>
            <a:br>
              <a:rPr b="0" i="0" lang="en-US" sz="1800" u="none" cap="none" strike="noStrike">
                <a:solidFill>
                  <a:schemeClr val="dk1"/>
                </a:solidFill>
                <a:latin typeface="Arial"/>
                <a:ea typeface="Arial"/>
                <a:cs typeface="Arial"/>
                <a:sym typeface="Arial"/>
              </a:rPr>
            </a:br>
            <a:r>
              <a:rPr b="0" i="1" lang="en-US" sz="1000" u="none" cap="none" strike="noStrike">
                <a:solidFill>
                  <a:srgbClr val="7F7F7F"/>
                </a:solidFill>
                <a:latin typeface="Arial"/>
                <a:ea typeface="Arial"/>
                <a:cs typeface="Arial"/>
                <a:sym typeface="Arial"/>
              </a:rPr>
              <a:t>Intellectual leadership: developing talent, enhancing performance</a:t>
            </a:r>
            <a:endParaRPr b="0" i="1" sz="1000" u="none" cap="none" strike="noStrike">
              <a:solidFill>
                <a:srgbClr val="7F7F7F"/>
              </a:solidFill>
              <a:latin typeface="Arial"/>
              <a:ea typeface="Arial"/>
              <a:cs typeface="Arial"/>
              <a:sym typeface="Arial"/>
            </a:endParaRPr>
          </a:p>
        </p:txBody>
      </p:sp>
      <p:pic>
        <p:nvPicPr>
          <p:cNvPr id="83" name="Google Shape;83;p27"/>
          <p:cNvPicPr preferRelativeResize="0"/>
          <p:nvPr/>
        </p:nvPicPr>
        <p:blipFill rotWithShape="1">
          <a:blip r:embed="rId2">
            <a:alphaModFix/>
          </a:blip>
          <a:srcRect b="0" l="0" r="0" t="0"/>
          <a:stretch/>
        </p:blipFill>
        <p:spPr>
          <a:xfrm>
            <a:off x="10620075" y="5286075"/>
            <a:ext cx="1571924" cy="1571924"/>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7379">
          <p15:clr>
            <a:srgbClr val="FBAE40"/>
          </p15:clr>
        </p15:guide>
        <p15:guide id="3" pos="30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showMasterSp="0">
  <p:cSld name="1_Picture with Caption">
    <p:bg>
      <p:bgPr>
        <a:solidFill>
          <a:schemeClr val="lt1"/>
        </a:solidFill>
      </p:bgPr>
    </p:bg>
    <p:spTree>
      <p:nvGrpSpPr>
        <p:cNvPr id="84" name="Shape 84"/>
        <p:cNvGrpSpPr/>
        <p:nvPr/>
      </p:nvGrpSpPr>
      <p:grpSpPr>
        <a:xfrm>
          <a:off x="0" y="0"/>
          <a:ext cx="0" cy="0"/>
          <a:chOff x="0" y="0"/>
          <a:chExt cx="0" cy="0"/>
        </a:xfrm>
      </p:grpSpPr>
      <p:sp>
        <p:nvSpPr>
          <p:cNvPr id="85" name="Google Shape;85;p28"/>
          <p:cNvSpPr txBox="1"/>
          <p:nvPr>
            <p:ph type="title"/>
          </p:nvPr>
        </p:nvSpPr>
        <p:spPr>
          <a:xfrm>
            <a:off x="437547" y="5107276"/>
            <a:ext cx="8565776" cy="515216"/>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1400"/>
              <a:buNone/>
              <a:defRPr b="1" sz="15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8"/>
          <p:cNvSpPr/>
          <p:nvPr>
            <p:ph idx="2" type="pic"/>
          </p:nvPr>
        </p:nvSpPr>
        <p:spPr>
          <a:xfrm>
            <a:off x="437548" y="1076678"/>
            <a:ext cx="11449653" cy="3835327"/>
          </a:xfrm>
          <a:prstGeom prst="rect">
            <a:avLst/>
          </a:prstGeom>
          <a:noFill/>
          <a:ln>
            <a:noFill/>
          </a:ln>
        </p:spPr>
      </p:sp>
      <p:sp>
        <p:nvSpPr>
          <p:cNvPr id="87" name="Google Shape;87;p28"/>
          <p:cNvSpPr txBox="1"/>
          <p:nvPr>
            <p:ph idx="1" type="body"/>
          </p:nvPr>
        </p:nvSpPr>
        <p:spPr>
          <a:xfrm>
            <a:off x="437547" y="5684844"/>
            <a:ext cx="8565776" cy="73169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051"/>
              <a:buNone/>
              <a:defRPr sz="1051"/>
            </a:lvl1pPr>
            <a:lvl2pPr indent="-228600" lvl="1" marL="914400" algn="l">
              <a:lnSpc>
                <a:spcPct val="100000"/>
              </a:lnSpc>
              <a:spcBef>
                <a:spcPts val="0"/>
              </a:spcBef>
              <a:spcAft>
                <a:spcPts val="0"/>
              </a:spcAft>
              <a:buSzPts val="900"/>
              <a:buNone/>
              <a:defRPr sz="900"/>
            </a:lvl2pPr>
            <a:lvl3pPr indent="-228600" lvl="2" marL="1371600" algn="l">
              <a:lnSpc>
                <a:spcPct val="100000"/>
              </a:lnSpc>
              <a:spcBef>
                <a:spcPts val="0"/>
              </a:spcBef>
              <a:spcAft>
                <a:spcPts val="0"/>
              </a:spcAft>
              <a:buSzPts val="751"/>
              <a:buNone/>
              <a:defRPr sz="751"/>
            </a:lvl3pPr>
            <a:lvl4pPr indent="-228600" lvl="3" marL="1828800" algn="l">
              <a:lnSpc>
                <a:spcPct val="100000"/>
              </a:lnSpc>
              <a:spcBef>
                <a:spcPts val="0"/>
              </a:spcBef>
              <a:spcAft>
                <a:spcPts val="0"/>
              </a:spcAft>
              <a:buSzPts val="675"/>
              <a:buNone/>
              <a:defRPr sz="675"/>
            </a:lvl4pPr>
            <a:lvl5pPr indent="-228600" lvl="4" marL="2286000" algn="l">
              <a:lnSpc>
                <a:spcPct val="100000"/>
              </a:lnSpc>
              <a:spcBef>
                <a:spcPts val="0"/>
              </a:spcBef>
              <a:spcAft>
                <a:spcPts val="0"/>
              </a:spcAft>
              <a:buSzPts val="675"/>
              <a:buNone/>
              <a:defRPr sz="675"/>
            </a:lvl5pPr>
            <a:lvl6pPr indent="-228600" lvl="5" marL="2743200" algn="l">
              <a:lnSpc>
                <a:spcPct val="100000"/>
              </a:lnSpc>
              <a:spcBef>
                <a:spcPts val="0"/>
              </a:spcBef>
              <a:spcAft>
                <a:spcPts val="0"/>
              </a:spcAft>
              <a:buClr>
                <a:schemeClr val="dk1"/>
              </a:buClr>
              <a:buSzPts val="675"/>
              <a:buFont typeface="Arial"/>
              <a:buNone/>
              <a:defRPr sz="675"/>
            </a:lvl6pPr>
            <a:lvl7pPr indent="-228600" lvl="6" marL="3200400" algn="l">
              <a:lnSpc>
                <a:spcPct val="100000"/>
              </a:lnSpc>
              <a:spcBef>
                <a:spcPts val="0"/>
              </a:spcBef>
              <a:spcAft>
                <a:spcPts val="0"/>
              </a:spcAft>
              <a:buClr>
                <a:schemeClr val="dk1"/>
              </a:buClr>
              <a:buSzPts val="675"/>
              <a:buFont typeface="Arial"/>
              <a:buNone/>
              <a:defRPr sz="675"/>
            </a:lvl7pPr>
            <a:lvl8pPr indent="-228600" lvl="7" marL="3657600" algn="l">
              <a:lnSpc>
                <a:spcPct val="100000"/>
              </a:lnSpc>
              <a:spcBef>
                <a:spcPts val="0"/>
              </a:spcBef>
              <a:spcAft>
                <a:spcPts val="0"/>
              </a:spcAft>
              <a:buClr>
                <a:schemeClr val="dk1"/>
              </a:buClr>
              <a:buSzPts val="675"/>
              <a:buFont typeface="Arial"/>
              <a:buNone/>
              <a:defRPr sz="675"/>
            </a:lvl8pPr>
            <a:lvl9pPr indent="-228600" lvl="8" marL="4114800" algn="l">
              <a:lnSpc>
                <a:spcPct val="100000"/>
              </a:lnSpc>
              <a:spcBef>
                <a:spcPts val="0"/>
              </a:spcBef>
              <a:spcAft>
                <a:spcPts val="0"/>
              </a:spcAft>
              <a:buClr>
                <a:schemeClr val="dk1"/>
              </a:buClr>
              <a:buSzPts val="675"/>
              <a:buFont typeface="Arial"/>
              <a:buNone/>
              <a:defRPr sz="675"/>
            </a:lvl9pPr>
          </a:lstStyle>
          <a:p/>
        </p:txBody>
      </p:sp>
      <p:sp>
        <p:nvSpPr>
          <p:cNvPr id="88" name="Google Shape;88;p28"/>
          <p:cNvSpPr/>
          <p:nvPr/>
        </p:nvSpPr>
        <p:spPr>
          <a:xfrm>
            <a:off x="-1632" y="81"/>
            <a:ext cx="739763" cy="720000"/>
          </a:xfrm>
          <a:custGeom>
            <a:rect b="b" l="l" r="r" t="t"/>
            <a:pathLst>
              <a:path extrusionOk="0" h="1013" w="1012">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 name="Google Shape;89;p28"/>
          <p:cNvSpPr/>
          <p:nvPr/>
        </p:nvSpPr>
        <p:spPr>
          <a:xfrm>
            <a:off x="7180796" y="190956"/>
            <a:ext cx="4572000" cy="43088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Centre for Charity Effectiveness</a:t>
            </a:r>
            <a:br>
              <a:rPr b="0" i="0" lang="en-US" sz="1800" u="none" cap="none" strike="noStrike">
                <a:solidFill>
                  <a:schemeClr val="dk1"/>
                </a:solidFill>
                <a:latin typeface="Arial"/>
                <a:ea typeface="Arial"/>
                <a:cs typeface="Arial"/>
                <a:sym typeface="Arial"/>
              </a:rPr>
            </a:br>
            <a:r>
              <a:rPr b="0" i="1" lang="en-US" sz="1000" u="none" cap="none" strike="noStrike">
                <a:solidFill>
                  <a:srgbClr val="7F7F7F"/>
                </a:solidFill>
                <a:latin typeface="Arial"/>
                <a:ea typeface="Arial"/>
                <a:cs typeface="Arial"/>
                <a:sym typeface="Arial"/>
              </a:rPr>
              <a:t>Intellectual leadership: developing talent, enhancing performance</a:t>
            </a:r>
            <a:endParaRPr b="0" i="1" sz="1000" u="none" cap="none" strike="noStrike">
              <a:solidFill>
                <a:srgbClr val="7F7F7F"/>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7379">
          <p15:clr>
            <a:srgbClr val="FBAE40"/>
          </p15:clr>
        </p15:guide>
        <p15:guide id="3" pos="301">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5"/>
          <p:cNvSpPr txBox="1"/>
          <p:nvPr>
            <p:ph type="title"/>
          </p:nvPr>
        </p:nvSpPr>
        <p:spPr>
          <a:xfrm>
            <a:off x="711206" y="1991188"/>
            <a:ext cx="10759017" cy="606425"/>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1" i="0" sz="21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1" i="0" sz="1651"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1" i="0" sz="1651"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1" i="0" sz="1651"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1" i="0" sz="1651" u="none" cap="none" strike="noStrike">
                <a:solidFill>
                  <a:schemeClr val="dk2"/>
                </a:solidFill>
                <a:latin typeface="Arial"/>
                <a:ea typeface="Arial"/>
                <a:cs typeface="Arial"/>
                <a:sym typeface="Arial"/>
              </a:defRPr>
            </a:lvl9pPr>
          </a:lstStyle>
          <a:p/>
        </p:txBody>
      </p:sp>
      <p:sp>
        <p:nvSpPr>
          <p:cNvPr id="11" name="Google Shape;11;p15"/>
          <p:cNvSpPr txBox="1"/>
          <p:nvPr>
            <p:ph idx="1" type="body"/>
          </p:nvPr>
        </p:nvSpPr>
        <p:spPr>
          <a:xfrm>
            <a:off x="711200" y="2602367"/>
            <a:ext cx="10761133" cy="3634946"/>
          </a:xfrm>
          <a:prstGeom prst="rect">
            <a:avLst/>
          </a:prstGeom>
          <a:noFill/>
          <a:ln>
            <a:noFill/>
          </a:ln>
        </p:spPr>
        <p:txBody>
          <a:bodyPr anchorCtr="0" anchor="t" bIns="0" lIns="0" spcFirstLastPara="1" rIns="0" wrap="square" tIns="0">
            <a:noAutofit/>
          </a:bodyPr>
          <a:lstStyle>
            <a:lvl1pPr indent="-342900" lvl="0" marL="457200" marR="0" rtl="0" algn="l">
              <a:lnSpc>
                <a:spcPct val="100000"/>
              </a:lnSpc>
              <a:spcBef>
                <a:spcPts val="0"/>
              </a:spcBef>
              <a:spcAft>
                <a:spcPts val="0"/>
              </a:spcAft>
              <a:buClr>
                <a:srgbClr val="C9122B"/>
              </a:buClr>
              <a:buSzPts val="1800"/>
              <a:buFont typeface="Merriweather Sans"/>
              <a:buChar char="■"/>
              <a:defRPr b="0" i="0" sz="1800" u="none" cap="none" strike="noStrike">
                <a:solidFill>
                  <a:schemeClr val="dk1"/>
                </a:solidFill>
                <a:latin typeface="Arial"/>
                <a:ea typeface="Arial"/>
                <a:cs typeface="Arial"/>
                <a:sym typeface="Arial"/>
              </a:defRPr>
            </a:lvl1pPr>
            <a:lvl2pPr indent="-333438" lvl="1" marL="914400" marR="0" rtl="0" algn="l">
              <a:lnSpc>
                <a:spcPct val="100000"/>
              </a:lnSpc>
              <a:spcBef>
                <a:spcPts val="0"/>
              </a:spcBef>
              <a:spcAft>
                <a:spcPts val="0"/>
              </a:spcAft>
              <a:buClr>
                <a:srgbClr val="C9122B"/>
              </a:buClr>
              <a:buSzPts val="1651"/>
              <a:buFont typeface="Merriweather Sans"/>
              <a:buChar char="■"/>
              <a:defRPr b="0" i="0" sz="1651" u="none" cap="none" strike="noStrike">
                <a:solidFill>
                  <a:schemeClr val="dk1"/>
                </a:solidFill>
                <a:latin typeface="Arial"/>
                <a:ea typeface="Arial"/>
                <a:cs typeface="Arial"/>
                <a:sym typeface="Arial"/>
              </a:defRPr>
            </a:lvl2pPr>
            <a:lvl3pPr indent="-323850" lvl="2" marL="1371600" marR="0" rtl="0" algn="l">
              <a:lnSpc>
                <a:spcPct val="100000"/>
              </a:lnSpc>
              <a:spcBef>
                <a:spcPts val="0"/>
              </a:spcBef>
              <a:spcAft>
                <a:spcPts val="0"/>
              </a:spcAft>
              <a:buClr>
                <a:srgbClr val="C9122B"/>
              </a:buClr>
              <a:buSzPts val="1500"/>
              <a:buFont typeface="Merriweather Sans"/>
              <a:buChar char="■"/>
              <a:defRPr b="0" i="0" sz="1500" u="none" cap="none" strike="noStrike">
                <a:solidFill>
                  <a:schemeClr val="dk1"/>
                </a:solidFill>
                <a:latin typeface="Arial"/>
                <a:ea typeface="Arial"/>
                <a:cs typeface="Arial"/>
                <a:sym typeface="Arial"/>
              </a:defRPr>
            </a:lvl3pPr>
            <a:lvl4pPr indent="-314388" lvl="3" marL="1828800" marR="0" rtl="0" algn="l">
              <a:lnSpc>
                <a:spcPct val="100000"/>
              </a:lnSpc>
              <a:spcBef>
                <a:spcPts val="0"/>
              </a:spcBef>
              <a:spcAft>
                <a:spcPts val="0"/>
              </a:spcAft>
              <a:buClr>
                <a:srgbClr val="C9122B"/>
              </a:buClr>
              <a:buSzPts val="1351"/>
              <a:buFont typeface="Merriweather Sans"/>
              <a:buChar char="■"/>
              <a:defRPr b="0" i="0" sz="1351" u="none" cap="none" strike="noStrike">
                <a:solidFill>
                  <a:schemeClr val="dk1"/>
                </a:solidFill>
                <a:latin typeface="Arial"/>
                <a:ea typeface="Arial"/>
                <a:cs typeface="Arial"/>
                <a:sym typeface="Arial"/>
              </a:defRPr>
            </a:lvl4pPr>
            <a:lvl5pPr indent="-304800" lvl="4" marL="2286000" marR="0" rtl="0" algn="l">
              <a:lnSpc>
                <a:spcPct val="100000"/>
              </a:lnSpc>
              <a:spcBef>
                <a:spcPts val="0"/>
              </a:spcBef>
              <a:spcAft>
                <a:spcPts val="0"/>
              </a:spcAft>
              <a:buClr>
                <a:srgbClr val="C9122B"/>
              </a:buClr>
              <a:buSzPts val="1200"/>
              <a:buFont typeface="Merriweather Sans"/>
              <a:buChar char="■"/>
              <a:defRPr b="0" i="0" sz="1200" u="none" cap="none" strike="noStrike">
                <a:solidFill>
                  <a:schemeClr val="dk1"/>
                </a:solidFill>
                <a:latin typeface="Arial"/>
                <a:ea typeface="Arial"/>
                <a:cs typeface="Arial"/>
                <a:sym typeface="Arial"/>
              </a:defRPr>
            </a:lvl5pPr>
            <a:lvl6pPr indent="-333438" lvl="5" marL="2743200" marR="0" rtl="0" algn="l">
              <a:lnSpc>
                <a:spcPct val="100000"/>
              </a:lnSpc>
              <a:spcBef>
                <a:spcPts val="0"/>
              </a:spcBef>
              <a:spcAft>
                <a:spcPts val="0"/>
              </a:spcAft>
              <a:buClr>
                <a:schemeClr val="dk1"/>
              </a:buClr>
              <a:buSzPts val="1651"/>
              <a:buFont typeface="Arial"/>
              <a:buChar char="•"/>
              <a:defRPr b="0" i="0" sz="1651" u="none" cap="none" strike="noStrike">
                <a:solidFill>
                  <a:schemeClr val="dk1"/>
                </a:solidFill>
                <a:latin typeface="Arial"/>
                <a:ea typeface="Arial"/>
                <a:cs typeface="Arial"/>
                <a:sym typeface="Arial"/>
              </a:defRPr>
            </a:lvl6pPr>
            <a:lvl7pPr indent="-333438" lvl="6" marL="3200400" marR="0" rtl="0" algn="l">
              <a:lnSpc>
                <a:spcPct val="100000"/>
              </a:lnSpc>
              <a:spcBef>
                <a:spcPts val="0"/>
              </a:spcBef>
              <a:spcAft>
                <a:spcPts val="0"/>
              </a:spcAft>
              <a:buClr>
                <a:schemeClr val="dk1"/>
              </a:buClr>
              <a:buSzPts val="1651"/>
              <a:buFont typeface="Arial"/>
              <a:buChar char="•"/>
              <a:defRPr b="0" i="0" sz="1651" u="none" cap="none" strike="noStrike">
                <a:solidFill>
                  <a:schemeClr val="dk1"/>
                </a:solidFill>
                <a:latin typeface="Arial"/>
                <a:ea typeface="Arial"/>
                <a:cs typeface="Arial"/>
                <a:sym typeface="Arial"/>
              </a:defRPr>
            </a:lvl7pPr>
            <a:lvl8pPr indent="-333438" lvl="7" marL="3657600" marR="0" rtl="0" algn="l">
              <a:lnSpc>
                <a:spcPct val="100000"/>
              </a:lnSpc>
              <a:spcBef>
                <a:spcPts val="0"/>
              </a:spcBef>
              <a:spcAft>
                <a:spcPts val="0"/>
              </a:spcAft>
              <a:buClr>
                <a:schemeClr val="dk1"/>
              </a:buClr>
              <a:buSzPts val="1651"/>
              <a:buFont typeface="Arial"/>
              <a:buChar char="•"/>
              <a:defRPr b="0" i="0" sz="1651" u="none" cap="none" strike="noStrike">
                <a:solidFill>
                  <a:schemeClr val="dk1"/>
                </a:solidFill>
                <a:latin typeface="Arial"/>
                <a:ea typeface="Arial"/>
                <a:cs typeface="Arial"/>
                <a:sym typeface="Arial"/>
              </a:defRPr>
            </a:lvl8pPr>
            <a:lvl9pPr indent="-333438" lvl="8" marL="4114800" marR="0" rtl="0" algn="l">
              <a:lnSpc>
                <a:spcPct val="100000"/>
              </a:lnSpc>
              <a:spcBef>
                <a:spcPts val="0"/>
              </a:spcBef>
              <a:spcAft>
                <a:spcPts val="0"/>
              </a:spcAft>
              <a:buClr>
                <a:schemeClr val="dk1"/>
              </a:buClr>
              <a:buSzPts val="1651"/>
              <a:buFont typeface="Arial"/>
              <a:buChar char="•"/>
              <a:defRPr b="0" i="0" sz="1651" u="none" cap="none" strike="noStrike">
                <a:solidFill>
                  <a:schemeClr val="dk1"/>
                </a:solidFill>
                <a:latin typeface="Arial"/>
                <a:ea typeface="Arial"/>
                <a:cs typeface="Arial"/>
                <a:sym typeface="Arial"/>
              </a:defRPr>
            </a:lvl9pPr>
          </a:lstStyle>
          <a:p/>
        </p:txBody>
      </p:sp>
      <p:pic>
        <p:nvPicPr>
          <p:cNvPr id="12" name="Google Shape;12;p15"/>
          <p:cNvPicPr preferRelativeResize="0"/>
          <p:nvPr/>
        </p:nvPicPr>
        <p:blipFill rotWithShape="1">
          <a:blip r:embed="rId1">
            <a:alphaModFix/>
          </a:blip>
          <a:srcRect b="0" l="0" r="0" t="0"/>
          <a:stretch/>
        </p:blipFill>
        <p:spPr>
          <a:xfrm>
            <a:off x="5064231" y="-77118"/>
            <a:ext cx="2063540" cy="206354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0.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9.png"/><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22.pn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2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2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4"/>
          <p:cNvSpPr txBox="1"/>
          <p:nvPr>
            <p:ph idx="1" type="body"/>
          </p:nvPr>
        </p:nvSpPr>
        <p:spPr>
          <a:xfrm>
            <a:off x="5" y="3897414"/>
            <a:ext cx="5758543" cy="48315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2000"/>
              <a:buFont typeface="Arial"/>
              <a:buNone/>
            </a:pPr>
            <a:r>
              <a:rPr lang="en-US"/>
              <a:t>Stephen Thorn </a:t>
            </a:r>
            <a:endParaRPr/>
          </a:p>
          <a:p>
            <a:pPr indent="0" lvl="0" marL="0" rtl="0" algn="ctr">
              <a:lnSpc>
                <a:spcPct val="100000"/>
              </a:lnSpc>
              <a:spcBef>
                <a:spcPts val="0"/>
              </a:spcBef>
              <a:spcAft>
                <a:spcPts val="0"/>
              </a:spcAft>
              <a:buClr>
                <a:schemeClr val="dk1"/>
              </a:buClr>
              <a:buSzPts val="2000"/>
              <a:buFont typeface="Arial"/>
              <a:buNone/>
            </a:pPr>
            <a:r>
              <a:rPr lang="en-US"/>
              <a:t>June 2022</a:t>
            </a:r>
            <a:endParaRPr/>
          </a:p>
        </p:txBody>
      </p:sp>
      <p:sp>
        <p:nvSpPr>
          <p:cNvPr id="95" name="Google Shape;95;p4"/>
          <p:cNvSpPr txBox="1"/>
          <p:nvPr>
            <p:ph type="title"/>
          </p:nvPr>
        </p:nvSpPr>
        <p:spPr>
          <a:xfrm>
            <a:off x="5" y="2807074"/>
            <a:ext cx="5758543" cy="864096"/>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en-US"/>
              <a:t>MENCAP</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
          <p:cNvSpPr txBox="1"/>
          <p:nvPr>
            <p:ph type="title"/>
          </p:nvPr>
        </p:nvSpPr>
        <p:spPr>
          <a:xfrm>
            <a:off x="258298" y="1001198"/>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Welcome: </a:t>
            </a:r>
            <a:r>
              <a:rPr b="0" lang="en-US"/>
              <a:t>Introduction</a:t>
            </a:r>
            <a:endParaRPr/>
          </a:p>
        </p:txBody>
      </p:sp>
      <p:sp>
        <p:nvSpPr>
          <p:cNvPr id="105" name="Google Shape;105;p1"/>
          <p:cNvSpPr txBox="1"/>
          <p:nvPr>
            <p:ph idx="1" type="body"/>
          </p:nvPr>
        </p:nvSpPr>
        <p:spPr>
          <a:xfrm>
            <a:off x="1015619" y="1577834"/>
            <a:ext cx="9497400" cy="4363200"/>
          </a:xfrm>
          <a:prstGeom prst="rect">
            <a:avLst/>
          </a:prstGeom>
          <a:noFill/>
          <a:ln>
            <a:noFill/>
          </a:ln>
        </p:spPr>
        <p:txBody>
          <a:bodyPr anchorCtr="0" anchor="ctr" bIns="0" lIns="0" spcFirstLastPara="1" rIns="0" wrap="square" tIns="0">
            <a:noAutofit/>
          </a:bodyPr>
          <a:lstStyle/>
          <a:p>
            <a:pPr indent="-20234" lvl="0" marL="134534" rtl="0" algn="ctr">
              <a:lnSpc>
                <a:spcPct val="100000"/>
              </a:lnSpc>
              <a:spcBef>
                <a:spcPts val="0"/>
              </a:spcBef>
              <a:spcAft>
                <a:spcPts val="0"/>
              </a:spcAft>
              <a:buClr>
                <a:srgbClr val="C9122B"/>
              </a:buClr>
              <a:buSzPts val="1800"/>
              <a:buFont typeface="Merriweather Sans"/>
              <a:buNone/>
            </a:pPr>
            <a:r>
              <a:rPr b="1" lang="en-US" sz="6000"/>
              <a:t>Welcome to today’s session</a:t>
            </a:r>
            <a:endParaRPr b="1" sz="6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g1100e11c01a_0_75"/>
          <p:cNvSpPr txBox="1"/>
          <p:nvPr>
            <p:ph type="title"/>
          </p:nvPr>
        </p:nvSpPr>
        <p:spPr>
          <a:xfrm>
            <a:off x="258298" y="1001198"/>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Welcome: </a:t>
            </a:r>
            <a:r>
              <a:rPr b="0" lang="en-US"/>
              <a:t>Agenda</a:t>
            </a:r>
            <a:endParaRPr/>
          </a:p>
        </p:txBody>
      </p:sp>
      <p:sp>
        <p:nvSpPr>
          <p:cNvPr id="111" name="Google Shape;111;g1100e11c01a_0_75"/>
          <p:cNvSpPr txBox="1"/>
          <p:nvPr>
            <p:ph idx="1" type="body"/>
          </p:nvPr>
        </p:nvSpPr>
        <p:spPr>
          <a:xfrm>
            <a:off x="437550" y="2032000"/>
            <a:ext cx="9497400" cy="4363200"/>
          </a:xfrm>
          <a:prstGeom prst="rect">
            <a:avLst/>
          </a:prstGeom>
          <a:noFill/>
          <a:ln>
            <a:noFill/>
          </a:ln>
        </p:spPr>
        <p:txBody>
          <a:bodyPr anchorCtr="0" anchor="t" bIns="0" lIns="0" spcFirstLastPara="1" rIns="0" wrap="square" tIns="0">
            <a:noAutofit/>
          </a:bodyPr>
          <a:lstStyle/>
          <a:p>
            <a:pPr indent="-20234" lvl="0" marL="134534" rtl="0" algn="l">
              <a:lnSpc>
                <a:spcPct val="100000"/>
              </a:lnSpc>
              <a:spcBef>
                <a:spcPts val="0"/>
              </a:spcBef>
              <a:spcAft>
                <a:spcPts val="0"/>
              </a:spcAft>
              <a:buClr>
                <a:srgbClr val="C9122B"/>
              </a:buClr>
              <a:buSzPts val="1800"/>
              <a:buFont typeface="Merriweather Sans"/>
              <a:buNone/>
            </a:pPr>
            <a:r>
              <a:rPr b="1" lang="en-US"/>
              <a:t>Objectives shared in the opening communication to Network Partners:</a:t>
            </a:r>
            <a:endParaRPr/>
          </a:p>
          <a:p>
            <a:pPr indent="-20234" lvl="0" marL="134534" rtl="0" algn="l">
              <a:lnSpc>
                <a:spcPct val="100000"/>
              </a:lnSpc>
              <a:spcBef>
                <a:spcPts val="0"/>
              </a:spcBef>
              <a:spcAft>
                <a:spcPts val="0"/>
              </a:spcAft>
              <a:buClr>
                <a:srgbClr val="C9122B"/>
              </a:buClr>
              <a:buSzPts val="1800"/>
              <a:buFont typeface="Merriweather Sans"/>
              <a:buNone/>
            </a:pPr>
            <a:r>
              <a:t/>
            </a:r>
            <a:endParaRPr/>
          </a:p>
          <a:p>
            <a:pPr indent="-342900" lvl="0" marL="457200" rtl="0" algn="l">
              <a:lnSpc>
                <a:spcPct val="100000"/>
              </a:lnSpc>
              <a:spcBef>
                <a:spcPts val="0"/>
              </a:spcBef>
              <a:spcAft>
                <a:spcPts val="0"/>
              </a:spcAft>
              <a:buSzPts val="1800"/>
              <a:buChar char="■"/>
            </a:pPr>
            <a:r>
              <a:rPr lang="en-US"/>
              <a:t>Using data, information and knowledge for growth and impact to: </a:t>
            </a:r>
            <a:endParaRPr/>
          </a:p>
          <a:p>
            <a:pPr indent="-20234" lvl="0" marL="134534" rtl="0" algn="l">
              <a:lnSpc>
                <a:spcPct val="100000"/>
              </a:lnSpc>
              <a:spcBef>
                <a:spcPts val="0"/>
              </a:spcBef>
              <a:spcAft>
                <a:spcPts val="0"/>
              </a:spcAft>
              <a:buClr>
                <a:srgbClr val="C9122B"/>
              </a:buClr>
              <a:buSzPts val="1800"/>
              <a:buFont typeface="Merriweather Sans"/>
              <a:buNone/>
            </a:pPr>
            <a:r>
              <a:t/>
            </a:r>
            <a:endParaRPr/>
          </a:p>
          <a:p>
            <a:pPr indent="-342900" lvl="1" marL="914400" rtl="0" algn="l">
              <a:lnSpc>
                <a:spcPct val="100000"/>
              </a:lnSpc>
              <a:spcBef>
                <a:spcPts val="0"/>
              </a:spcBef>
              <a:spcAft>
                <a:spcPts val="0"/>
              </a:spcAft>
              <a:buSzPts val="1800"/>
              <a:buChar char="■"/>
            </a:pPr>
            <a:r>
              <a:rPr lang="en-US"/>
              <a:t>Choose and prioritise your income streams.</a:t>
            </a:r>
            <a:endParaRPr/>
          </a:p>
          <a:p>
            <a:pPr indent="-20234" lvl="0" marL="134534" rtl="0" algn="l">
              <a:lnSpc>
                <a:spcPct val="100000"/>
              </a:lnSpc>
              <a:spcBef>
                <a:spcPts val="0"/>
              </a:spcBef>
              <a:spcAft>
                <a:spcPts val="0"/>
              </a:spcAft>
              <a:buClr>
                <a:srgbClr val="C9122B"/>
              </a:buClr>
              <a:buSzPts val="1800"/>
              <a:buFont typeface="Merriweather Sans"/>
              <a:buNone/>
            </a:pPr>
            <a:r>
              <a:t/>
            </a:r>
            <a:endParaRPr/>
          </a:p>
          <a:p>
            <a:pPr indent="-342900" lvl="1" marL="914400" rtl="0" algn="l">
              <a:lnSpc>
                <a:spcPct val="100000"/>
              </a:lnSpc>
              <a:spcBef>
                <a:spcPts val="0"/>
              </a:spcBef>
              <a:spcAft>
                <a:spcPts val="0"/>
              </a:spcAft>
              <a:buSzPts val="1800"/>
              <a:buChar char="■"/>
            </a:pPr>
            <a:r>
              <a:rPr lang="en-US"/>
              <a:t>Create or refresh your Case for Support.</a:t>
            </a:r>
            <a:endParaRPr/>
          </a:p>
          <a:p>
            <a:pPr indent="0" lvl="0" marL="457200" rtl="0" algn="l">
              <a:lnSpc>
                <a:spcPct val="100000"/>
              </a:lnSpc>
              <a:spcBef>
                <a:spcPts val="0"/>
              </a:spcBef>
              <a:spcAft>
                <a:spcPts val="0"/>
              </a:spcAft>
              <a:buSzPts val="1800"/>
              <a:buNone/>
            </a:pPr>
            <a:r>
              <a:t/>
            </a:r>
            <a:endParaRPr/>
          </a:p>
          <a:p>
            <a:pPr indent="-342900" lvl="1" marL="914400" rtl="0" algn="l">
              <a:lnSpc>
                <a:spcPct val="100000"/>
              </a:lnSpc>
              <a:spcBef>
                <a:spcPts val="0"/>
              </a:spcBef>
              <a:spcAft>
                <a:spcPts val="0"/>
              </a:spcAft>
              <a:buSzPts val="1800"/>
              <a:buChar char="■"/>
            </a:pPr>
            <a:r>
              <a:rPr lang="en-US"/>
              <a:t>Chart supporter journeys.</a:t>
            </a:r>
            <a:endParaRPr/>
          </a:p>
          <a:p>
            <a:pPr indent="0" lvl="0" marL="0" rtl="0" algn="l">
              <a:lnSpc>
                <a:spcPct val="100000"/>
              </a:lnSpc>
              <a:spcBef>
                <a:spcPts val="0"/>
              </a:spcBef>
              <a:spcAft>
                <a:spcPts val="0"/>
              </a:spcAft>
              <a:buSzPts val="1800"/>
              <a:buNone/>
            </a:pPr>
            <a:r>
              <a:t/>
            </a:r>
            <a:endParaRPr/>
          </a:p>
          <a:p>
            <a:pPr indent="-342900" lvl="1" marL="914400" rtl="0" algn="l">
              <a:lnSpc>
                <a:spcPct val="100000"/>
              </a:lnSpc>
              <a:spcBef>
                <a:spcPts val="0"/>
              </a:spcBef>
              <a:spcAft>
                <a:spcPts val="0"/>
              </a:spcAft>
              <a:buSzPts val="1800"/>
              <a:buChar char="■"/>
            </a:pPr>
            <a:r>
              <a:rPr lang="en-US"/>
              <a:t>Develop new stories and case studies.</a:t>
            </a:r>
            <a:endParaRPr/>
          </a:p>
          <a:p>
            <a:pPr indent="0" lvl="0" marL="457200" rtl="0" algn="l">
              <a:lnSpc>
                <a:spcPct val="100000"/>
              </a:lnSpc>
              <a:spcBef>
                <a:spcPts val="0"/>
              </a:spcBef>
              <a:spcAft>
                <a:spcPts val="0"/>
              </a:spcAft>
              <a:buSzPts val="1800"/>
              <a:buNone/>
            </a:pPr>
            <a:r>
              <a:t/>
            </a:r>
            <a:endParaRPr/>
          </a:p>
          <a:p>
            <a:pPr indent="-342900" lvl="1" marL="914400" rtl="0" algn="l">
              <a:lnSpc>
                <a:spcPct val="100000"/>
              </a:lnSpc>
              <a:spcBef>
                <a:spcPts val="0"/>
              </a:spcBef>
              <a:spcAft>
                <a:spcPts val="0"/>
              </a:spcAft>
              <a:buSzPts val="1800"/>
              <a:buChar char="■"/>
            </a:pPr>
            <a:r>
              <a:rPr lang="en-US"/>
              <a:t>Provide a framework for marketing, fundraising and comms plans.</a:t>
            </a:r>
            <a:endParaRPr/>
          </a:p>
          <a:p>
            <a:pPr indent="-20234" lvl="0" marL="134534"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g112041c000d_0_0"/>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Welcome: </a:t>
            </a:r>
            <a:r>
              <a:rPr b="0" lang="en-US"/>
              <a:t>Introduction</a:t>
            </a:r>
            <a:r>
              <a:rPr lang="en-US"/>
              <a:t> </a:t>
            </a:r>
            <a:endParaRPr/>
          </a:p>
        </p:txBody>
      </p:sp>
      <p:sp>
        <p:nvSpPr>
          <p:cNvPr id="117" name="Google Shape;117;g112041c000d_0_0"/>
          <p:cNvSpPr txBox="1"/>
          <p:nvPr>
            <p:ph idx="1" type="body"/>
          </p:nvPr>
        </p:nvSpPr>
        <p:spPr>
          <a:xfrm>
            <a:off x="437549" y="1760550"/>
            <a:ext cx="10325043" cy="4640400"/>
          </a:xfrm>
          <a:prstGeom prst="rect">
            <a:avLst/>
          </a:prstGeom>
          <a:noFill/>
          <a:ln>
            <a:noFill/>
          </a:ln>
        </p:spPr>
        <p:txBody>
          <a:bodyPr anchorCtr="0" anchor="t" bIns="0" lIns="0" spcFirstLastPara="1" rIns="0" wrap="square" tIns="0">
            <a:noAutofit/>
          </a:bodyPr>
          <a:lstStyle/>
          <a:p>
            <a:pPr indent="0" lvl="0" marL="0" rtl="0" algn="l">
              <a:lnSpc>
                <a:spcPct val="101931"/>
              </a:lnSpc>
              <a:spcBef>
                <a:spcPts val="800"/>
              </a:spcBef>
              <a:spcAft>
                <a:spcPts val="0"/>
              </a:spcAft>
              <a:buClr>
                <a:schemeClr val="dk1"/>
              </a:buClr>
              <a:buSzPts val="1100"/>
              <a:buFont typeface="Arial"/>
              <a:buNone/>
            </a:pPr>
            <a:r>
              <a:rPr b="1" lang="en-US" sz="1600">
                <a:solidFill>
                  <a:srgbClr val="000099"/>
                </a:solidFill>
                <a:highlight>
                  <a:srgbClr val="FFFFFF"/>
                </a:highlight>
              </a:rPr>
              <a:t>Stephen Thorn</a:t>
            </a:r>
            <a:r>
              <a:rPr b="1" lang="en-US" sz="1600">
                <a:solidFill>
                  <a:srgbClr val="222222"/>
                </a:solidFill>
                <a:highlight>
                  <a:srgbClr val="FFFFFF"/>
                </a:highlight>
              </a:rPr>
              <a:t> </a:t>
            </a:r>
            <a:r>
              <a:rPr lang="en-US" sz="1600">
                <a:solidFill>
                  <a:srgbClr val="222222"/>
                </a:solidFill>
                <a:highlight>
                  <a:srgbClr val="FFFFFF"/>
                </a:highlight>
              </a:rPr>
              <a:t>has worked as a Senior Executive, Director and Board Member of commercial and nonprofit organisations where he has been responsible for marketing, fundraising, and business development functions. Over the last ten years he has developed a specialist focus on not-for-profit and charity sector strategic business planning, organisational design, and sustainable impact solutions.</a:t>
            </a:r>
            <a:endParaRPr sz="1600">
              <a:solidFill>
                <a:srgbClr val="222222"/>
              </a:solidFill>
              <a:highlight>
                <a:srgbClr val="FFFFFF"/>
              </a:highlight>
            </a:endParaRPr>
          </a:p>
          <a:p>
            <a:pPr indent="0" lvl="0" marL="0" marR="342900" rtl="0" algn="l">
              <a:lnSpc>
                <a:spcPct val="101931"/>
              </a:lnSpc>
              <a:spcBef>
                <a:spcPts val="0"/>
              </a:spcBef>
              <a:spcAft>
                <a:spcPts val="0"/>
              </a:spcAft>
              <a:buClr>
                <a:schemeClr val="dk1"/>
              </a:buClr>
              <a:buSzPts val="1100"/>
              <a:buFont typeface="Arial"/>
              <a:buNone/>
            </a:pPr>
            <a:r>
              <a:t/>
            </a:r>
            <a:endParaRPr sz="1600">
              <a:solidFill>
                <a:srgbClr val="222222"/>
              </a:solidFill>
              <a:highlight>
                <a:srgbClr val="FFFFFF"/>
              </a:highlight>
            </a:endParaRPr>
          </a:p>
          <a:p>
            <a:pPr indent="0" lvl="0" marL="0" marR="342900" rtl="0" algn="l">
              <a:lnSpc>
                <a:spcPct val="101931"/>
              </a:lnSpc>
              <a:spcBef>
                <a:spcPts val="0"/>
              </a:spcBef>
              <a:spcAft>
                <a:spcPts val="0"/>
              </a:spcAft>
              <a:buClr>
                <a:schemeClr val="dk1"/>
              </a:buClr>
              <a:buSzPts val="1100"/>
              <a:buFont typeface="Arial"/>
              <a:buNone/>
            </a:pPr>
            <a:r>
              <a:rPr lang="en-US" sz="1600">
                <a:solidFill>
                  <a:srgbClr val="222222"/>
                </a:solidFill>
                <a:highlight>
                  <a:srgbClr val="FFFFFF"/>
                </a:highlight>
              </a:rPr>
              <a:t>He has served as the Sales &amp; Marketing Director of Woodmansterne Publications, Fundraising Director and Interim CEO for international street children’s charity Toybox, and is a Preferred Supplier to the City Bridge Trust. He was a consultant and then founding executive of the EY (previously Ernst &amp; Young) Foundation which supports disadvantaged young people into the workplace, where as Head of Business Development, Communications and External Relations he established a £multi-million fundraising operation from scratch.</a:t>
            </a:r>
            <a:endParaRPr sz="1600">
              <a:solidFill>
                <a:srgbClr val="222222"/>
              </a:solidFill>
              <a:highlight>
                <a:srgbClr val="FFFFFF"/>
              </a:highlight>
            </a:endParaRPr>
          </a:p>
          <a:p>
            <a:pPr indent="0" lvl="0" marL="0" marR="342900" rtl="0" algn="l">
              <a:lnSpc>
                <a:spcPct val="101931"/>
              </a:lnSpc>
              <a:spcBef>
                <a:spcPts val="0"/>
              </a:spcBef>
              <a:spcAft>
                <a:spcPts val="0"/>
              </a:spcAft>
              <a:buClr>
                <a:schemeClr val="dk1"/>
              </a:buClr>
              <a:buSzPts val="1100"/>
              <a:buFont typeface="Arial"/>
              <a:buNone/>
            </a:pPr>
            <a:r>
              <a:t/>
            </a:r>
            <a:endParaRPr sz="1600">
              <a:solidFill>
                <a:srgbClr val="222222"/>
              </a:solidFill>
              <a:highlight>
                <a:srgbClr val="FFFFFF"/>
              </a:highlight>
            </a:endParaRPr>
          </a:p>
          <a:p>
            <a:pPr indent="0" lvl="0" marL="0" marR="355600" rtl="0" algn="l">
              <a:lnSpc>
                <a:spcPct val="101931"/>
              </a:lnSpc>
              <a:spcBef>
                <a:spcPts val="0"/>
              </a:spcBef>
              <a:spcAft>
                <a:spcPts val="0"/>
              </a:spcAft>
              <a:buClr>
                <a:schemeClr val="dk1"/>
              </a:buClr>
              <a:buSzPts val="1100"/>
              <a:buFont typeface="Arial"/>
              <a:buNone/>
            </a:pPr>
            <a:r>
              <a:rPr lang="en-US" sz="1600">
                <a:solidFill>
                  <a:srgbClr val="222222"/>
                </a:solidFill>
                <a:highlight>
                  <a:srgbClr val="FFFFFF"/>
                </a:highlight>
              </a:rPr>
              <a:t>A Postgraduate (DipM) and Member of the Chartered Institute of Marketing (MCIM), Stephen also has an MSc in NGO Management and is an alumnus of the INSEAD Social Enterprise Programme (ISEP). He was previously the Chair of Trustees of Big Picture Learning UK. Recent clients have included business development strategy for international humanitarian initiative Response Innovation Lab, marketing and fundraising strategy and planning for the Cranfield Trust, performance management consultancy for Children and Families Across Borders and organisational development benchmarking and strategic recommendations for Versus Arthritis and the Samaritans.</a:t>
            </a:r>
            <a:endParaRPr sz="1600">
              <a:solidFill>
                <a:srgbClr val="222222"/>
              </a:solidFill>
              <a:highlight>
                <a:srgbClr val="FFFFFF"/>
              </a:highlight>
            </a:endParaRPr>
          </a:p>
          <a:p>
            <a:pPr indent="-20234" lvl="0" marL="134534"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5"/>
          <p:cNvSpPr txBox="1"/>
          <p:nvPr>
            <p:ph type="title"/>
          </p:nvPr>
        </p:nvSpPr>
        <p:spPr>
          <a:xfrm>
            <a:off x="198300" y="2924950"/>
            <a:ext cx="5372700" cy="10080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en-US"/>
              <a:t>Using data, information and knowledge for growth and impact</a:t>
            </a:r>
            <a:endParaRPr/>
          </a:p>
        </p:txBody>
      </p:sp>
      <p:sp>
        <p:nvSpPr>
          <p:cNvPr id="123" name="Google Shape;123;p5"/>
          <p:cNvSpPr txBox="1"/>
          <p:nvPr>
            <p:ph idx="2" type="body"/>
          </p:nvPr>
        </p:nvSpPr>
        <p:spPr>
          <a:xfrm>
            <a:off x="0" y="6381549"/>
            <a:ext cx="5769300" cy="311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r>
              <a:rPr lang="en-US"/>
              <a:t>Bayes Business School (formerly Cass)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g12b1940098a_1_0"/>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sz="2400"/>
              <a:t>Using data, information and knowledge for growth and impact</a:t>
            </a:r>
            <a:endParaRPr sz="2400"/>
          </a:p>
        </p:txBody>
      </p:sp>
      <p:sp>
        <p:nvSpPr>
          <p:cNvPr id="129" name="Google Shape;129;g12b1940098a_1_0"/>
          <p:cNvSpPr txBox="1"/>
          <p:nvPr>
            <p:ph idx="1" type="body"/>
          </p:nvPr>
        </p:nvSpPr>
        <p:spPr>
          <a:xfrm>
            <a:off x="437550" y="1760549"/>
            <a:ext cx="9978000" cy="4734843"/>
          </a:xfrm>
          <a:prstGeom prst="rect">
            <a:avLst/>
          </a:prstGeom>
          <a:noFill/>
          <a:ln>
            <a:noFill/>
          </a:ln>
        </p:spPr>
        <p:txBody>
          <a:bodyPr anchorCtr="0" anchor="t" bIns="0" lIns="0" spcFirstLastPara="1" rIns="0" wrap="square" tIns="0">
            <a:noAutofit/>
          </a:bodyPr>
          <a:lstStyle/>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Why is data collection important?</a:t>
            </a:r>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What data have you got?  </a:t>
            </a:r>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What might the data be useful for?</a:t>
            </a:r>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Who might know where your data is? </a:t>
            </a:r>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Who might help you collect data in future?</a:t>
            </a:r>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Who might be the people that you have collected data on?</a:t>
            </a:r>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Where might it be?</a:t>
            </a:r>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How might you extract the data?  Store it? </a:t>
            </a:r>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When might you collect data in future?  Every day? Week? Month? Quarter? Year?</a:t>
            </a:r>
            <a:endParaRPr/>
          </a:p>
          <a:p>
            <a:pPr indent="0" lvl="0" marL="114300" rtl="0" algn="l">
              <a:lnSpc>
                <a:spcPct val="100000"/>
              </a:lnSpc>
              <a:spcBef>
                <a:spcPts val="0"/>
              </a:spcBef>
              <a:spcAft>
                <a:spcPts val="0"/>
              </a:spcAft>
              <a:buSzPts val="1800"/>
              <a:buNone/>
            </a:pPr>
            <a:r>
              <a:t/>
            </a:r>
            <a:endParaRPr>
              <a:highlight>
                <a:srgbClr val="FFFFFF"/>
              </a:highlight>
            </a:endParaRPr>
          </a:p>
          <a:p>
            <a:pPr indent="-20232" lvl="0" marL="134533"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3"/>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sz="2400"/>
              <a:t>Using data, information and knowledge for growth and impact</a:t>
            </a:r>
            <a:endParaRPr sz="2400"/>
          </a:p>
        </p:txBody>
      </p:sp>
      <p:sp>
        <p:nvSpPr>
          <p:cNvPr id="135" name="Google Shape;135;p3"/>
          <p:cNvSpPr txBox="1"/>
          <p:nvPr>
            <p:ph idx="1" type="body"/>
          </p:nvPr>
        </p:nvSpPr>
        <p:spPr>
          <a:xfrm>
            <a:off x="437550" y="1760550"/>
            <a:ext cx="9978000" cy="4640400"/>
          </a:xfrm>
          <a:prstGeom prst="rect">
            <a:avLst/>
          </a:prstGeom>
          <a:noFill/>
          <a:ln>
            <a:noFill/>
          </a:ln>
        </p:spPr>
        <p:txBody>
          <a:bodyPr anchorCtr="0" anchor="t" bIns="0" lIns="0" spcFirstLastPara="1" rIns="0" wrap="square" tIns="0">
            <a:noAutofit/>
          </a:bodyPr>
          <a:lstStyle/>
          <a:p>
            <a:pPr indent="0" lvl="0" marL="0" rtl="0" algn="l">
              <a:lnSpc>
                <a:spcPct val="101931"/>
              </a:lnSpc>
              <a:spcBef>
                <a:spcPts val="800"/>
              </a:spcBef>
              <a:spcAft>
                <a:spcPts val="0"/>
              </a:spcAft>
              <a:buClr>
                <a:schemeClr val="dk1"/>
              </a:buClr>
              <a:buSzPts val="1100"/>
              <a:buFont typeface="Arial"/>
              <a:buNone/>
            </a:pPr>
            <a:r>
              <a:rPr b="1" lang="en-US" sz="2000">
                <a:solidFill>
                  <a:srgbClr val="000099"/>
                </a:solidFill>
                <a:highlight>
                  <a:srgbClr val="FFFFFF"/>
                </a:highlight>
              </a:rPr>
              <a:t>What types of people and organisations might you be collecting data about?</a:t>
            </a:r>
            <a:endParaRPr>
              <a:solidFill>
                <a:srgbClr val="000099"/>
              </a:solidFill>
            </a:endParaRPr>
          </a:p>
          <a:p>
            <a:pPr indent="0" lvl="0" marL="0" rtl="0" algn="l">
              <a:lnSpc>
                <a:spcPct val="101931"/>
              </a:lnSpc>
              <a:spcBef>
                <a:spcPts val="800"/>
              </a:spcBef>
              <a:spcAft>
                <a:spcPts val="0"/>
              </a:spcAft>
              <a:buClr>
                <a:schemeClr val="dk1"/>
              </a:buClr>
              <a:buSzPts val="1100"/>
              <a:buFont typeface="Arial"/>
              <a:buNone/>
            </a:pPr>
            <a:r>
              <a:t/>
            </a:r>
            <a:endParaRPr b="1" sz="1200">
              <a:solidFill>
                <a:srgbClr val="222222"/>
              </a:solidFill>
              <a:highlight>
                <a:srgbClr val="FFFFFF"/>
              </a:highlight>
            </a:endParaRPr>
          </a:p>
          <a:p>
            <a:pPr indent="0" lvl="0" marL="0" rtl="0" algn="l">
              <a:lnSpc>
                <a:spcPct val="101931"/>
              </a:lnSpc>
              <a:spcBef>
                <a:spcPts val="800"/>
              </a:spcBef>
              <a:spcAft>
                <a:spcPts val="0"/>
              </a:spcAft>
              <a:buClr>
                <a:schemeClr val="dk1"/>
              </a:buClr>
              <a:buSzPts val="1100"/>
              <a:buFont typeface="Arial"/>
              <a:buNone/>
            </a:pPr>
            <a:r>
              <a:rPr b="1" lang="en-US">
                <a:solidFill>
                  <a:srgbClr val="222222"/>
                </a:solidFill>
                <a:highlight>
                  <a:srgbClr val="FFFFFF"/>
                </a:highlight>
              </a:rPr>
              <a:t>Service Users</a:t>
            </a:r>
            <a:endParaRPr/>
          </a:p>
          <a:p>
            <a:pPr indent="0" lvl="0" marL="0" rtl="0" algn="l">
              <a:lnSpc>
                <a:spcPct val="101931"/>
              </a:lnSpc>
              <a:spcBef>
                <a:spcPts val="800"/>
              </a:spcBef>
              <a:spcAft>
                <a:spcPts val="0"/>
              </a:spcAft>
              <a:buClr>
                <a:schemeClr val="dk1"/>
              </a:buClr>
              <a:buSzPts val="1100"/>
              <a:buFont typeface="Arial"/>
              <a:buNone/>
            </a:pPr>
            <a:r>
              <a:t/>
            </a:r>
            <a:endParaRPr sz="1200">
              <a:solidFill>
                <a:srgbClr val="222222"/>
              </a:solidFill>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Service user data: the number of people engaging with a service or initiative, and their age, gender, etc.</a:t>
            </a:r>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Engagement data: how frequently or how long they use a service or initiative.</a:t>
            </a:r>
            <a:endParaRPr/>
          </a:p>
          <a:p>
            <a:pPr indent="-228600" lvl="0" marL="457200" rtl="0" algn="l">
              <a:lnSpc>
                <a:spcPct val="100000"/>
              </a:lnSpc>
              <a:spcBef>
                <a:spcPts val="0"/>
              </a:spcBef>
              <a:spcAft>
                <a:spcPts val="0"/>
              </a:spcAft>
              <a:buClr>
                <a:srgbClr val="C9122B"/>
              </a:buClr>
              <a:buSzPts val="1800"/>
              <a:buFont typeface="Merriweather Sans"/>
              <a:buNone/>
            </a:pPr>
            <a:r>
              <a:t/>
            </a:r>
            <a:endParaRPr sz="1200">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Outcome data: the benefits users get from a service intervention, or the funds raised from a campaign.</a:t>
            </a:r>
            <a:endParaRPr/>
          </a:p>
          <a:p>
            <a:pPr indent="0" lvl="0" marL="114300" rtl="0" algn="l">
              <a:lnSpc>
                <a:spcPct val="100000"/>
              </a:lnSpc>
              <a:spcBef>
                <a:spcPts val="0"/>
              </a:spcBef>
              <a:spcAft>
                <a:spcPts val="0"/>
              </a:spcAft>
              <a:buSzPts val="1800"/>
              <a:buNone/>
            </a:pPr>
            <a:r>
              <a:t/>
            </a:r>
            <a:endParaRPr sz="1200">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Impact data: the long-term benefits or changes users get after an intervention.</a:t>
            </a:r>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20232" lvl="0" marL="134533"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6"/>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Using data, information and knowledge for growth and impact</a:t>
            </a:r>
            <a:endParaRPr/>
          </a:p>
        </p:txBody>
      </p:sp>
      <p:sp>
        <p:nvSpPr>
          <p:cNvPr id="141" name="Google Shape;141;p6"/>
          <p:cNvSpPr txBox="1"/>
          <p:nvPr>
            <p:ph idx="1" type="body"/>
          </p:nvPr>
        </p:nvSpPr>
        <p:spPr>
          <a:xfrm>
            <a:off x="437548" y="1581873"/>
            <a:ext cx="9978000" cy="5039643"/>
          </a:xfrm>
          <a:prstGeom prst="rect">
            <a:avLst/>
          </a:prstGeom>
          <a:noFill/>
          <a:ln>
            <a:noFill/>
          </a:ln>
        </p:spPr>
        <p:txBody>
          <a:bodyPr anchorCtr="0" anchor="t" bIns="0" lIns="0" spcFirstLastPara="1" rIns="0" wrap="square" tIns="0">
            <a:noAutofit/>
          </a:bodyPr>
          <a:lstStyle/>
          <a:p>
            <a:pPr indent="0" lvl="0" marL="114300" rtl="0" algn="l">
              <a:lnSpc>
                <a:spcPct val="100000"/>
              </a:lnSpc>
              <a:spcBef>
                <a:spcPts val="0"/>
              </a:spcBef>
              <a:spcAft>
                <a:spcPts val="0"/>
              </a:spcAft>
              <a:buSzPts val="1800"/>
              <a:buNone/>
            </a:pPr>
            <a:r>
              <a:rPr b="1" lang="en-US">
                <a:solidFill>
                  <a:srgbClr val="222222"/>
                </a:solidFill>
                <a:highlight>
                  <a:srgbClr val="FFFFFF"/>
                </a:highlight>
              </a:rPr>
              <a:t>Supporters</a:t>
            </a:r>
            <a:endParaRPr/>
          </a:p>
          <a:p>
            <a:pPr indent="0" lvl="0" marL="114300" rtl="0" algn="l">
              <a:lnSpc>
                <a:spcPct val="100000"/>
              </a:lnSpc>
              <a:spcBef>
                <a:spcPts val="0"/>
              </a:spcBef>
              <a:spcAft>
                <a:spcPts val="0"/>
              </a:spcAft>
              <a:buSzPts val="1800"/>
              <a:buNone/>
            </a:pPr>
            <a:r>
              <a:t/>
            </a:r>
            <a:endParaRPr sz="1200">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Donor data: contact frequency, donation amount, age, gender, income, location, etc. (</a:t>
            </a:r>
            <a:r>
              <a:rPr b="1" lang="en-US">
                <a:highlight>
                  <a:srgbClr val="FFFFFF"/>
                </a:highlight>
              </a:rPr>
              <a:t>RFVC</a:t>
            </a:r>
            <a:r>
              <a:rPr lang="en-US">
                <a:highlight>
                  <a:srgbClr val="FFFFFF"/>
                </a:highlight>
              </a:rPr>
              <a:t> – Recency, Frequency, Value, Channel)</a:t>
            </a:r>
            <a:endParaRPr/>
          </a:p>
          <a:p>
            <a:pPr indent="0" lvl="0" marL="114300" rtl="0" algn="l">
              <a:lnSpc>
                <a:spcPct val="100000"/>
              </a:lnSpc>
              <a:spcBef>
                <a:spcPts val="0"/>
              </a:spcBef>
              <a:spcAft>
                <a:spcPts val="0"/>
              </a:spcAft>
              <a:buSzPts val="1800"/>
              <a:buNone/>
            </a:pPr>
            <a:r>
              <a:t/>
            </a:r>
            <a:endParaRPr b="1" sz="1200">
              <a:solidFill>
                <a:srgbClr val="222222"/>
              </a:solidFill>
              <a:highlight>
                <a:srgbClr val="FFFFFF"/>
              </a:highlight>
            </a:endParaRPr>
          </a:p>
          <a:p>
            <a:pPr indent="0" lvl="0" marL="0" rtl="0" algn="l">
              <a:lnSpc>
                <a:spcPct val="101931"/>
              </a:lnSpc>
              <a:spcBef>
                <a:spcPts val="800"/>
              </a:spcBef>
              <a:spcAft>
                <a:spcPts val="0"/>
              </a:spcAft>
              <a:buClr>
                <a:schemeClr val="dk1"/>
              </a:buClr>
              <a:buSzPts val="1100"/>
              <a:buFont typeface="Arial"/>
              <a:buNone/>
            </a:pPr>
            <a:r>
              <a:rPr b="1" lang="en-US">
                <a:solidFill>
                  <a:srgbClr val="222222"/>
                </a:solidFill>
                <a:highlight>
                  <a:srgbClr val="FFFFFF"/>
                </a:highlight>
              </a:rPr>
              <a:t>Other Stakeholders</a:t>
            </a:r>
            <a:endParaRPr/>
          </a:p>
          <a:p>
            <a:pPr indent="0" lvl="0" marL="0" rtl="0" algn="l">
              <a:lnSpc>
                <a:spcPct val="101931"/>
              </a:lnSpc>
              <a:spcBef>
                <a:spcPts val="800"/>
              </a:spcBef>
              <a:spcAft>
                <a:spcPts val="0"/>
              </a:spcAft>
              <a:buClr>
                <a:schemeClr val="dk1"/>
              </a:buClr>
              <a:buSzPts val="1100"/>
              <a:buFont typeface="Arial"/>
              <a:buNone/>
            </a:pPr>
            <a:r>
              <a:t/>
            </a:r>
            <a:endParaRPr sz="1200">
              <a:solidFill>
                <a:srgbClr val="222222"/>
              </a:solidFill>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Professional funding organisations: the detail of existing and prospective funders: statutory, trusts and foundations.</a:t>
            </a:r>
            <a:endParaRPr/>
          </a:p>
          <a:p>
            <a:pPr indent="-228600" lvl="0" marL="457200" rtl="0" algn="l">
              <a:lnSpc>
                <a:spcPct val="100000"/>
              </a:lnSpc>
              <a:spcBef>
                <a:spcPts val="0"/>
              </a:spcBef>
              <a:spcAft>
                <a:spcPts val="0"/>
              </a:spcAft>
              <a:buClr>
                <a:srgbClr val="C9122B"/>
              </a:buClr>
              <a:buSzPts val="1800"/>
              <a:buFont typeface="Merriweather Sans"/>
              <a:buNone/>
            </a:pPr>
            <a:r>
              <a:t/>
            </a:r>
            <a:endParaRPr sz="1200">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Volunteers.</a:t>
            </a:r>
            <a:endParaRPr/>
          </a:p>
          <a:p>
            <a:pPr indent="-228600" lvl="0" marL="457200" rtl="0" algn="l">
              <a:lnSpc>
                <a:spcPct val="100000"/>
              </a:lnSpc>
              <a:spcBef>
                <a:spcPts val="0"/>
              </a:spcBef>
              <a:spcAft>
                <a:spcPts val="0"/>
              </a:spcAft>
              <a:buClr>
                <a:srgbClr val="C9122B"/>
              </a:buClr>
              <a:buSzPts val="1800"/>
              <a:buFont typeface="Merriweather Sans"/>
              <a:buNone/>
            </a:pPr>
            <a:r>
              <a:t/>
            </a:r>
            <a:endParaRPr sz="1200">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Trustees.</a:t>
            </a:r>
            <a:endParaRPr/>
          </a:p>
          <a:p>
            <a:pPr indent="0" lvl="0" marL="114300" rtl="0" algn="l">
              <a:lnSpc>
                <a:spcPct val="100000"/>
              </a:lnSpc>
              <a:spcBef>
                <a:spcPts val="0"/>
              </a:spcBef>
              <a:spcAft>
                <a:spcPts val="0"/>
              </a:spcAft>
              <a:buSzPts val="1800"/>
              <a:buNone/>
            </a:pPr>
            <a:r>
              <a:t/>
            </a:r>
            <a:endParaRPr sz="1200">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Strategic Partners.</a:t>
            </a:r>
            <a:endParaRPr/>
          </a:p>
          <a:p>
            <a:pPr indent="0" lvl="0" marL="114300" rtl="0" algn="l">
              <a:lnSpc>
                <a:spcPct val="100000"/>
              </a:lnSpc>
              <a:spcBef>
                <a:spcPts val="0"/>
              </a:spcBef>
              <a:spcAft>
                <a:spcPts val="0"/>
              </a:spcAft>
              <a:buSzPts val="1800"/>
              <a:buNone/>
            </a:pPr>
            <a:r>
              <a:t/>
            </a:r>
            <a:endParaRPr>
              <a:highlight>
                <a:srgbClr val="FFFFFF"/>
              </a:highlight>
            </a:endParaRPr>
          </a:p>
          <a:p>
            <a:pPr indent="0" lvl="0" marL="114300" rtl="0" algn="l">
              <a:lnSpc>
                <a:spcPct val="100000"/>
              </a:lnSpc>
              <a:spcBef>
                <a:spcPts val="0"/>
              </a:spcBef>
              <a:spcAft>
                <a:spcPts val="0"/>
              </a:spcAft>
              <a:buSzPts val="1800"/>
              <a:buNone/>
            </a:pPr>
            <a:r>
              <a:rPr b="1" lang="en-US">
                <a:solidFill>
                  <a:srgbClr val="222222"/>
                </a:solidFill>
                <a:highlight>
                  <a:srgbClr val="FFFFFF"/>
                </a:highlight>
              </a:rPr>
              <a:t>Internal Sources</a:t>
            </a:r>
            <a:endParaRPr/>
          </a:p>
          <a:p>
            <a:pPr indent="0" lvl="0" marL="114300" rtl="0" algn="l">
              <a:lnSpc>
                <a:spcPct val="100000"/>
              </a:lnSpc>
              <a:spcBef>
                <a:spcPts val="0"/>
              </a:spcBef>
              <a:spcAft>
                <a:spcPts val="0"/>
              </a:spcAft>
              <a:buSzPts val="1800"/>
              <a:buNone/>
            </a:pPr>
            <a:r>
              <a:t/>
            </a:r>
            <a:endParaRPr sz="1200">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Financial, Reporting, Other.</a:t>
            </a:r>
            <a:endParaRPr/>
          </a:p>
          <a:p>
            <a:pPr indent="0" lvl="0" marL="114300" rtl="0" algn="l">
              <a:lnSpc>
                <a:spcPct val="100000"/>
              </a:lnSpc>
              <a:spcBef>
                <a:spcPts val="0"/>
              </a:spcBef>
              <a:spcAft>
                <a:spcPts val="0"/>
              </a:spcAft>
              <a:buSzPts val="1800"/>
              <a:buNone/>
            </a:pPr>
            <a:r>
              <a:t/>
            </a:r>
            <a:endParaRPr>
              <a:highlight>
                <a:srgbClr val="FFFFFF"/>
              </a:highlight>
            </a:endParaRPr>
          </a:p>
          <a:p>
            <a:pPr indent="-20232" lvl="0" marL="134533"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7"/>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Using data, information and knowledge for growth and impact</a:t>
            </a:r>
            <a:endParaRPr/>
          </a:p>
        </p:txBody>
      </p:sp>
      <p:sp>
        <p:nvSpPr>
          <p:cNvPr id="147" name="Google Shape;147;p7"/>
          <p:cNvSpPr txBox="1"/>
          <p:nvPr>
            <p:ph idx="1" type="body"/>
          </p:nvPr>
        </p:nvSpPr>
        <p:spPr>
          <a:xfrm>
            <a:off x="1103586" y="1571363"/>
            <a:ext cx="9701048" cy="5039643"/>
          </a:xfrm>
          <a:prstGeom prst="rect">
            <a:avLst/>
          </a:prstGeom>
          <a:noFill/>
          <a:ln>
            <a:noFill/>
          </a:ln>
        </p:spPr>
        <p:txBody>
          <a:bodyPr anchorCtr="0" anchor="ctr" bIns="0" lIns="0" spcFirstLastPara="1" rIns="0" wrap="square" tIns="0">
            <a:noAutofit/>
          </a:bodyPr>
          <a:lstStyle/>
          <a:p>
            <a:pPr indent="0" lvl="0" marL="114300" rtl="0" algn="l">
              <a:lnSpc>
                <a:spcPct val="100000"/>
              </a:lnSpc>
              <a:spcBef>
                <a:spcPts val="0"/>
              </a:spcBef>
              <a:spcAft>
                <a:spcPts val="0"/>
              </a:spcAft>
              <a:buSzPts val="1800"/>
              <a:buNone/>
            </a:pPr>
            <a:r>
              <a:t/>
            </a:r>
            <a:endParaRPr b="1">
              <a:solidFill>
                <a:srgbClr val="222222"/>
              </a:solidFill>
              <a:highlight>
                <a:srgbClr val="FFFFFF"/>
              </a:highlight>
            </a:endParaRPr>
          </a:p>
          <a:p>
            <a:pPr indent="0" lvl="0" marL="114300" rtl="0" algn="l">
              <a:lnSpc>
                <a:spcPct val="100000"/>
              </a:lnSpc>
              <a:spcBef>
                <a:spcPts val="0"/>
              </a:spcBef>
              <a:spcAft>
                <a:spcPts val="0"/>
              </a:spcAft>
              <a:buSzPts val="1800"/>
              <a:buNone/>
            </a:pPr>
            <a:r>
              <a:t/>
            </a:r>
            <a:endParaRPr sz="1200">
              <a:highlight>
                <a:srgbClr val="FFFFFF"/>
              </a:highlight>
            </a:endParaRPr>
          </a:p>
          <a:p>
            <a:pPr indent="0" lvl="0" marL="114300" rtl="0" algn="l">
              <a:lnSpc>
                <a:spcPct val="100000"/>
              </a:lnSpc>
              <a:spcBef>
                <a:spcPts val="0"/>
              </a:spcBef>
              <a:spcAft>
                <a:spcPts val="0"/>
              </a:spcAft>
              <a:buSzPts val="1800"/>
              <a:buNone/>
            </a:pPr>
            <a:r>
              <a:rPr i="1" lang="en-US" sz="2000">
                <a:highlight>
                  <a:srgbClr val="FFFFFF"/>
                </a:highlight>
              </a:rPr>
              <a:t>“…internal frustrations of more than 500 non-profit finance leaders, most of which relate to the inability to see or monitor their metrics. Delays due to disparate systems, lack of real-time visibility into key metrics, and an inability to measure their outcome metrics all entered into the top five challenges that nonprofits face.”</a:t>
            </a:r>
            <a:endParaRPr/>
          </a:p>
          <a:p>
            <a:pPr indent="0" lvl="0" marL="114300" rtl="0" algn="l">
              <a:lnSpc>
                <a:spcPct val="100000"/>
              </a:lnSpc>
              <a:spcBef>
                <a:spcPts val="0"/>
              </a:spcBef>
              <a:spcAft>
                <a:spcPts val="0"/>
              </a:spcAft>
              <a:buSzPts val="1800"/>
              <a:buNone/>
            </a:pPr>
            <a:r>
              <a:t/>
            </a:r>
            <a:endParaRPr b="1" i="1">
              <a:solidFill>
                <a:srgbClr val="222222"/>
              </a:solidFill>
              <a:highlight>
                <a:srgbClr val="FFFFFF"/>
              </a:highlight>
            </a:endParaRPr>
          </a:p>
          <a:p>
            <a:pPr indent="0" lvl="0" marL="114300" rtl="0" algn="l">
              <a:lnSpc>
                <a:spcPct val="100000"/>
              </a:lnSpc>
              <a:spcBef>
                <a:spcPts val="0"/>
              </a:spcBef>
              <a:spcAft>
                <a:spcPts val="0"/>
              </a:spcAft>
              <a:buSzPts val="1800"/>
              <a:buNone/>
            </a:pPr>
            <a:r>
              <a:rPr b="1" lang="en-US">
                <a:solidFill>
                  <a:schemeClr val="accent1"/>
                </a:solidFill>
                <a:highlight>
                  <a:srgbClr val="FFFFFF"/>
                </a:highlight>
              </a:rPr>
              <a:t>		</a:t>
            </a:r>
            <a:r>
              <a:rPr b="1" lang="en-US">
                <a:solidFill>
                  <a:srgbClr val="000099"/>
                </a:solidFill>
                <a:highlight>
                  <a:srgbClr val="FFFFFF"/>
                </a:highlight>
              </a:rPr>
              <a:t>				Sage Survey (Charity Digital article)</a:t>
            </a:r>
            <a:endParaRPr>
              <a:solidFill>
                <a:srgbClr val="000099"/>
              </a:solidFill>
            </a:endParaRPr>
          </a:p>
          <a:p>
            <a:pPr indent="0" lvl="0" marL="114300" rtl="0" algn="l">
              <a:lnSpc>
                <a:spcPct val="100000"/>
              </a:lnSpc>
              <a:spcBef>
                <a:spcPts val="0"/>
              </a:spcBef>
              <a:spcAft>
                <a:spcPts val="0"/>
              </a:spcAft>
              <a:buSzPts val="1800"/>
              <a:buNone/>
            </a:pPr>
            <a:r>
              <a:t/>
            </a:r>
            <a:endParaRPr b="1" i="1">
              <a:solidFill>
                <a:srgbClr val="222222"/>
              </a:solidFill>
              <a:highlight>
                <a:srgbClr val="FFFFFF"/>
              </a:highlight>
            </a:endParaRPr>
          </a:p>
          <a:p>
            <a:pPr indent="0" lvl="0" marL="114300" rtl="0" algn="l">
              <a:lnSpc>
                <a:spcPct val="100000"/>
              </a:lnSpc>
              <a:spcBef>
                <a:spcPts val="0"/>
              </a:spcBef>
              <a:spcAft>
                <a:spcPts val="0"/>
              </a:spcAft>
              <a:buSzPts val="1800"/>
              <a:buNone/>
            </a:pPr>
            <a:r>
              <a:t/>
            </a:r>
            <a:endParaRPr>
              <a:highlight>
                <a:srgbClr val="FFFFFF"/>
              </a:highlight>
            </a:endParaRPr>
          </a:p>
          <a:p>
            <a:pPr indent="-20232" lvl="0" marL="134533"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8"/>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Homework #1</a:t>
            </a:r>
            <a:endParaRPr/>
          </a:p>
        </p:txBody>
      </p:sp>
      <p:sp>
        <p:nvSpPr>
          <p:cNvPr id="153" name="Google Shape;153;p8"/>
          <p:cNvSpPr txBox="1"/>
          <p:nvPr>
            <p:ph idx="1" type="body"/>
          </p:nvPr>
        </p:nvSpPr>
        <p:spPr>
          <a:xfrm>
            <a:off x="437548" y="1571363"/>
            <a:ext cx="10367086" cy="5039643"/>
          </a:xfrm>
          <a:prstGeom prst="rect">
            <a:avLst/>
          </a:prstGeom>
          <a:noFill/>
          <a:ln>
            <a:noFill/>
          </a:ln>
        </p:spPr>
        <p:txBody>
          <a:bodyPr anchorCtr="0" anchor="t" bIns="0" lIns="0" spcFirstLastPara="1" rIns="0" wrap="square" tIns="0">
            <a:noAutofit/>
          </a:bodyPr>
          <a:lstStyle/>
          <a:p>
            <a:pPr indent="-342900" lvl="0" marL="457200" rtl="0" algn="l">
              <a:lnSpc>
                <a:spcPct val="100000"/>
              </a:lnSpc>
              <a:spcBef>
                <a:spcPts val="0"/>
              </a:spcBef>
              <a:spcAft>
                <a:spcPts val="0"/>
              </a:spcAft>
              <a:buClr>
                <a:srgbClr val="000099"/>
              </a:buClr>
              <a:buSzPts val="1800"/>
              <a:buChar char="■"/>
            </a:pPr>
            <a:r>
              <a:rPr b="1" lang="en-US" sz="2000">
                <a:solidFill>
                  <a:srgbClr val="000099"/>
                </a:solidFill>
                <a:highlight>
                  <a:srgbClr val="FFFFFF"/>
                </a:highlight>
              </a:rPr>
              <a:t>Conduct a data mapping exercise.</a:t>
            </a:r>
            <a:endParaRPr b="1">
              <a:solidFill>
                <a:srgbClr val="000099"/>
              </a:solidFill>
            </a:endParaRPr>
          </a:p>
          <a:p>
            <a:pPr indent="-228600" lvl="0" marL="457200" rtl="0" algn="l">
              <a:lnSpc>
                <a:spcPct val="100000"/>
              </a:lnSpc>
              <a:spcBef>
                <a:spcPts val="0"/>
              </a:spcBef>
              <a:spcAft>
                <a:spcPts val="0"/>
              </a:spcAft>
              <a:buClr>
                <a:srgbClr val="C9122B"/>
              </a:buClr>
              <a:buSzPts val="1800"/>
              <a:buFont typeface="Merriweather Sans"/>
              <a:buNone/>
            </a:pPr>
            <a:r>
              <a:t/>
            </a:r>
            <a:endParaRPr sz="2000">
              <a:highlight>
                <a:srgbClr val="FFFFFF"/>
              </a:highlight>
            </a:endParaRPr>
          </a:p>
          <a:p>
            <a:pPr indent="-333437" lvl="1" marL="914400" rtl="0" algn="l">
              <a:lnSpc>
                <a:spcPct val="100000"/>
              </a:lnSpc>
              <a:spcBef>
                <a:spcPts val="0"/>
              </a:spcBef>
              <a:spcAft>
                <a:spcPts val="0"/>
              </a:spcAft>
              <a:buSzPts val="1651"/>
              <a:buChar char="■"/>
            </a:pPr>
            <a:r>
              <a:rPr lang="en-US" sz="1851">
                <a:highlight>
                  <a:srgbClr val="FFFFFF"/>
                </a:highlight>
              </a:rPr>
              <a:t>Write to the whole team and say, </a:t>
            </a:r>
            <a:endParaRPr/>
          </a:p>
          <a:p>
            <a:pPr indent="-228599" lvl="1" marL="914400" rtl="0" algn="l">
              <a:lnSpc>
                <a:spcPct val="100000"/>
              </a:lnSpc>
              <a:spcBef>
                <a:spcPts val="0"/>
              </a:spcBef>
              <a:spcAft>
                <a:spcPts val="0"/>
              </a:spcAft>
              <a:buSzPts val="1651"/>
              <a:buNone/>
            </a:pPr>
            <a:r>
              <a:t/>
            </a:r>
            <a:endParaRPr sz="1851">
              <a:highlight>
                <a:srgbClr val="FFFFFF"/>
              </a:highlight>
            </a:endParaRPr>
          </a:p>
          <a:p>
            <a:pPr indent="0" lvl="1" marL="580962" rtl="0" algn="l">
              <a:lnSpc>
                <a:spcPct val="100000"/>
              </a:lnSpc>
              <a:spcBef>
                <a:spcPts val="0"/>
              </a:spcBef>
              <a:spcAft>
                <a:spcPts val="0"/>
              </a:spcAft>
              <a:buSzPts val="1651"/>
              <a:buNone/>
            </a:pPr>
            <a:r>
              <a:rPr lang="en-US" sz="1851">
                <a:highlight>
                  <a:srgbClr val="FFFFFF"/>
                </a:highlight>
              </a:rPr>
              <a:t>”</a:t>
            </a:r>
            <a:r>
              <a:rPr i="1" lang="en-US" sz="1851">
                <a:highlight>
                  <a:srgbClr val="FFFFFF"/>
                </a:highlight>
              </a:rPr>
              <a:t>Following some recent consultancy advice from Bayes Centre for Charity Effectiveness, I’m conducting a data mapping exercise to see what data and information we hold on our systems.  Once I know what we’re currently gathering it will help me to understand how we might gather and store it more efficiently and then use the data to help growth our income, engage our supporters, enthuse our funders (and attract new ones) and power our marketing and communications activity.</a:t>
            </a:r>
            <a:endParaRPr/>
          </a:p>
          <a:p>
            <a:pPr indent="0" lvl="1" marL="580962" rtl="0" algn="l">
              <a:lnSpc>
                <a:spcPct val="100000"/>
              </a:lnSpc>
              <a:spcBef>
                <a:spcPts val="0"/>
              </a:spcBef>
              <a:spcAft>
                <a:spcPts val="0"/>
              </a:spcAft>
              <a:buSzPts val="1651"/>
              <a:buNone/>
            </a:pPr>
            <a:r>
              <a:t/>
            </a:r>
            <a:endParaRPr i="1" sz="1851">
              <a:highlight>
                <a:srgbClr val="FFFFFF"/>
              </a:highlight>
            </a:endParaRPr>
          </a:p>
          <a:p>
            <a:pPr indent="0" lvl="1" marL="580962" rtl="0" algn="l">
              <a:lnSpc>
                <a:spcPct val="100000"/>
              </a:lnSpc>
              <a:spcBef>
                <a:spcPts val="0"/>
              </a:spcBef>
              <a:spcAft>
                <a:spcPts val="0"/>
              </a:spcAft>
              <a:buSzPts val="1651"/>
              <a:buNone/>
            </a:pPr>
            <a:r>
              <a:rPr i="1" lang="en-US" sz="1851">
                <a:highlight>
                  <a:srgbClr val="FFFFFF"/>
                </a:highlight>
              </a:rPr>
              <a:t>Therefore, it would be hugely appreciated if you could let me know what data you are gathering, who the data is about, and how it is stored.  It would great to know if you feel that we are not using the information to our best advantage. I’d also be very happy to sit with you and for you to show me in person or shared screen if that is easier for you</a:t>
            </a:r>
            <a:r>
              <a:rPr lang="en-US" sz="1851">
                <a:highlight>
                  <a:srgbClr val="FFFFFF"/>
                </a:highlight>
              </a:rPr>
              <a:t>.”</a:t>
            </a:r>
            <a:endParaRPr/>
          </a:p>
          <a:p>
            <a:pPr indent="0" lvl="0" marL="114300" rtl="0" algn="l">
              <a:lnSpc>
                <a:spcPct val="100000"/>
              </a:lnSpc>
              <a:spcBef>
                <a:spcPts val="0"/>
              </a:spcBef>
              <a:spcAft>
                <a:spcPts val="0"/>
              </a:spcAft>
              <a:buSzPts val="1800"/>
              <a:buNone/>
            </a:pPr>
            <a:r>
              <a:t/>
            </a:r>
            <a:endParaRPr b="1">
              <a:solidFill>
                <a:schemeClr val="accent1"/>
              </a:solidFill>
              <a:highlight>
                <a:srgbClr val="FFFFFF"/>
              </a:highlight>
            </a:endParaRPr>
          </a:p>
          <a:p>
            <a:pPr indent="0" lvl="0" marL="114300" rtl="0" algn="l">
              <a:lnSpc>
                <a:spcPct val="100000"/>
              </a:lnSpc>
              <a:spcBef>
                <a:spcPts val="0"/>
              </a:spcBef>
              <a:spcAft>
                <a:spcPts val="0"/>
              </a:spcAft>
              <a:buSzPts val="1800"/>
              <a:buNone/>
            </a:pPr>
            <a:r>
              <a:t/>
            </a:r>
            <a:endParaRPr b="1" i="1">
              <a:solidFill>
                <a:srgbClr val="222222"/>
              </a:solidFill>
              <a:highlight>
                <a:srgbClr val="FFFFFF"/>
              </a:highlight>
            </a:endParaRPr>
          </a:p>
          <a:p>
            <a:pPr indent="0" lvl="0" marL="114300" rtl="0" algn="l">
              <a:lnSpc>
                <a:spcPct val="100000"/>
              </a:lnSpc>
              <a:spcBef>
                <a:spcPts val="0"/>
              </a:spcBef>
              <a:spcAft>
                <a:spcPts val="0"/>
              </a:spcAft>
              <a:buSzPts val="1800"/>
              <a:buNone/>
            </a:pPr>
            <a:r>
              <a:t/>
            </a:r>
            <a:endParaRPr>
              <a:highlight>
                <a:srgbClr val="FFFFFF"/>
              </a:highlight>
            </a:endParaRPr>
          </a:p>
          <a:p>
            <a:pPr indent="-20232" lvl="0" marL="134533"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g1100e11c01a_0_5"/>
          <p:cNvSpPr txBox="1"/>
          <p:nvPr>
            <p:ph type="title"/>
          </p:nvPr>
        </p:nvSpPr>
        <p:spPr>
          <a:xfrm>
            <a:off x="401400" y="2924950"/>
            <a:ext cx="4966500" cy="10080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en-US"/>
              <a:t>Choose and prioritise income streams</a:t>
            </a:r>
            <a:endParaRPr/>
          </a:p>
        </p:txBody>
      </p:sp>
      <p:sp>
        <p:nvSpPr>
          <p:cNvPr id="159" name="Google Shape;159;g1100e11c01a_0_5"/>
          <p:cNvSpPr txBox="1"/>
          <p:nvPr>
            <p:ph idx="2" type="body"/>
          </p:nvPr>
        </p:nvSpPr>
        <p:spPr>
          <a:xfrm>
            <a:off x="0" y="6381549"/>
            <a:ext cx="5769300" cy="311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r>
              <a:rPr lang="en-US"/>
              <a:t>Bayes Business School (formerly Cass)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9"/>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Using data, information and knowledge for growth and impact</a:t>
            </a:r>
            <a:endParaRPr/>
          </a:p>
        </p:txBody>
      </p:sp>
      <p:sp>
        <p:nvSpPr>
          <p:cNvPr id="165" name="Google Shape;165;p9"/>
          <p:cNvSpPr txBox="1"/>
          <p:nvPr>
            <p:ph idx="1" type="body"/>
          </p:nvPr>
        </p:nvSpPr>
        <p:spPr>
          <a:xfrm>
            <a:off x="437549" y="1760550"/>
            <a:ext cx="10388105" cy="4640400"/>
          </a:xfrm>
          <a:prstGeom prst="rect">
            <a:avLst/>
          </a:prstGeom>
          <a:noFill/>
          <a:ln>
            <a:noFill/>
          </a:ln>
        </p:spPr>
        <p:txBody>
          <a:bodyPr anchorCtr="0" anchor="t" bIns="0" lIns="0" spcFirstLastPara="1" rIns="0" wrap="square" tIns="0">
            <a:noAutofit/>
          </a:bodyPr>
          <a:lstStyle/>
          <a:p>
            <a:pPr indent="0" lvl="0" marL="114300" rtl="0" algn="l">
              <a:lnSpc>
                <a:spcPct val="100000"/>
              </a:lnSpc>
              <a:spcBef>
                <a:spcPts val="0"/>
              </a:spcBef>
              <a:spcAft>
                <a:spcPts val="0"/>
              </a:spcAft>
              <a:buSzPts val="1800"/>
              <a:buNone/>
            </a:pPr>
            <a:r>
              <a:rPr b="1" lang="en-US">
                <a:solidFill>
                  <a:srgbClr val="222222"/>
                </a:solidFill>
                <a:highlight>
                  <a:srgbClr val="FFFFFF"/>
                </a:highlight>
              </a:rPr>
              <a:t>Income Stream Data</a:t>
            </a:r>
            <a:endParaRPr/>
          </a:p>
          <a:p>
            <a:pPr indent="0" lvl="0" marL="114300" rtl="0" algn="l">
              <a:lnSpc>
                <a:spcPct val="100000"/>
              </a:lnSpc>
              <a:spcBef>
                <a:spcPts val="0"/>
              </a:spcBef>
              <a:spcAft>
                <a:spcPts val="0"/>
              </a:spcAft>
              <a:buSzPts val="1800"/>
              <a:buNone/>
            </a:pPr>
            <a:r>
              <a:t/>
            </a:r>
            <a:endParaRPr b="1">
              <a:solidFill>
                <a:srgbClr val="222222"/>
              </a:solidFill>
              <a:highlight>
                <a:srgbClr val="FFFFFF"/>
              </a:highlight>
            </a:endParaRPr>
          </a:p>
          <a:p>
            <a:pPr indent="0" lvl="0" marL="114300" rtl="0" algn="l">
              <a:lnSpc>
                <a:spcPct val="100000"/>
              </a:lnSpc>
              <a:spcBef>
                <a:spcPts val="0"/>
              </a:spcBef>
              <a:spcAft>
                <a:spcPts val="0"/>
              </a:spcAft>
              <a:buSzPts val="1800"/>
              <a:buNone/>
            </a:pPr>
            <a:r>
              <a:rPr b="1" lang="en-US">
                <a:solidFill>
                  <a:srgbClr val="222222"/>
                </a:solidFill>
                <a:highlight>
                  <a:srgbClr val="FFFFFF"/>
                </a:highlight>
              </a:rPr>
              <a:t>Internal</a:t>
            </a:r>
            <a:endParaRPr/>
          </a:p>
          <a:p>
            <a:pPr indent="0" lvl="0" marL="114300" rtl="0" algn="l">
              <a:lnSpc>
                <a:spcPct val="100000"/>
              </a:lnSpc>
              <a:spcBef>
                <a:spcPts val="0"/>
              </a:spcBef>
              <a:spcAft>
                <a:spcPts val="0"/>
              </a:spcAft>
              <a:buSzPts val="1800"/>
              <a:buNone/>
            </a:pPr>
            <a:r>
              <a:t/>
            </a:r>
            <a:endParaRPr>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Donor data: contact frequency, donation amount, age, gender, income, location, etc. (</a:t>
            </a:r>
            <a:r>
              <a:rPr b="1" lang="en-US">
                <a:highlight>
                  <a:srgbClr val="FFFFFF"/>
                </a:highlight>
              </a:rPr>
              <a:t>RFVC</a:t>
            </a:r>
            <a:r>
              <a:rPr lang="en-US">
                <a:highlight>
                  <a:srgbClr val="FFFFFF"/>
                </a:highlight>
              </a:rPr>
              <a:t> – Recency, Frequency, Value, Channel).</a:t>
            </a:r>
            <a:endParaRPr/>
          </a:p>
          <a:p>
            <a:pPr indent="0" lvl="0" marL="114300" rtl="0" algn="l">
              <a:lnSpc>
                <a:spcPct val="100000"/>
              </a:lnSpc>
              <a:spcBef>
                <a:spcPts val="0"/>
              </a:spcBef>
              <a:spcAft>
                <a:spcPts val="0"/>
              </a:spcAft>
              <a:buSzPts val="1800"/>
              <a:buNone/>
            </a:pPr>
            <a:r>
              <a:t/>
            </a:r>
            <a:endParaRPr b="1">
              <a:solidFill>
                <a:srgbClr val="222222"/>
              </a:solidFill>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Professional funding organisations: the detail of existing and prospective funders: statutory, trusts and foundations, enterprise activity  What is the history of income?  What is the potential?</a:t>
            </a:r>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0" lvl="0" marL="114300" rtl="0" algn="l">
              <a:lnSpc>
                <a:spcPct val="100000"/>
              </a:lnSpc>
              <a:spcBef>
                <a:spcPts val="0"/>
              </a:spcBef>
              <a:spcAft>
                <a:spcPts val="0"/>
              </a:spcAft>
              <a:buSzPts val="1800"/>
              <a:buNone/>
            </a:pPr>
            <a:r>
              <a:rPr b="1" lang="en-US">
                <a:solidFill>
                  <a:srgbClr val="222222"/>
                </a:solidFill>
                <a:highlight>
                  <a:srgbClr val="FFFFFF"/>
                </a:highlight>
              </a:rPr>
              <a:t>External</a:t>
            </a:r>
            <a:endParaRPr/>
          </a:p>
          <a:p>
            <a:pPr indent="0" lvl="0" marL="114300" rtl="0" algn="l">
              <a:lnSpc>
                <a:spcPct val="100000"/>
              </a:lnSpc>
              <a:spcBef>
                <a:spcPts val="0"/>
              </a:spcBef>
              <a:spcAft>
                <a:spcPts val="0"/>
              </a:spcAft>
              <a:buSzPts val="1800"/>
              <a:buNone/>
            </a:pPr>
            <a:r>
              <a:t/>
            </a:r>
            <a:endParaRPr>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How are other similar organisations being funded? What are the trends?  </a:t>
            </a:r>
            <a:endParaRPr/>
          </a:p>
          <a:p>
            <a:pPr indent="0" lvl="0" marL="114300" rtl="0" algn="l">
              <a:lnSpc>
                <a:spcPct val="100000"/>
              </a:lnSpc>
              <a:spcBef>
                <a:spcPts val="0"/>
              </a:spcBef>
              <a:spcAft>
                <a:spcPts val="0"/>
              </a:spcAft>
              <a:buSzPts val="1800"/>
              <a:buNone/>
            </a:pPr>
            <a:r>
              <a:t/>
            </a:r>
            <a:endParaRPr b="1">
              <a:solidFill>
                <a:srgbClr val="222222"/>
              </a:solidFill>
              <a:highlight>
                <a:srgbClr val="FFFFFF"/>
              </a:highlight>
            </a:endParaRPr>
          </a:p>
          <a:p>
            <a:pPr indent="-342900" lvl="0" marL="457200" rtl="0" algn="l">
              <a:lnSpc>
                <a:spcPct val="100000"/>
              </a:lnSpc>
              <a:spcBef>
                <a:spcPts val="0"/>
              </a:spcBef>
              <a:spcAft>
                <a:spcPts val="0"/>
              </a:spcAft>
              <a:buClr>
                <a:srgbClr val="C9122B"/>
              </a:buClr>
              <a:buSzPts val="1800"/>
              <a:buFont typeface="Merriweather Sans"/>
              <a:buChar char="■"/>
            </a:pPr>
            <a:r>
              <a:rPr lang="en-US">
                <a:highlight>
                  <a:srgbClr val="FFFFFF"/>
                </a:highlight>
              </a:rPr>
              <a:t>What information is available to figure out the ROI potential in seeking other funding opportunities? </a:t>
            </a:r>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228600" lvl="0" marL="457200" rtl="0" algn="l">
              <a:lnSpc>
                <a:spcPct val="100000"/>
              </a:lnSpc>
              <a:spcBef>
                <a:spcPts val="0"/>
              </a:spcBef>
              <a:spcAft>
                <a:spcPts val="0"/>
              </a:spcAft>
              <a:buClr>
                <a:srgbClr val="C9122B"/>
              </a:buClr>
              <a:buSzPts val="1800"/>
              <a:buFont typeface="Merriweather Sans"/>
              <a:buNone/>
            </a:pPr>
            <a:r>
              <a:t/>
            </a:r>
            <a:endParaRPr>
              <a:highlight>
                <a:srgbClr val="FFFFFF"/>
              </a:highlight>
            </a:endParaRPr>
          </a:p>
          <a:p>
            <a:pPr indent="0" lvl="0" marL="114300" rtl="0" algn="l">
              <a:lnSpc>
                <a:spcPct val="100000"/>
              </a:lnSpc>
              <a:spcBef>
                <a:spcPts val="0"/>
              </a:spcBef>
              <a:spcAft>
                <a:spcPts val="0"/>
              </a:spcAft>
              <a:buSzPts val="1800"/>
              <a:buNone/>
            </a:pPr>
            <a:r>
              <a:t/>
            </a:r>
            <a:endParaRPr>
              <a:highlight>
                <a:srgbClr val="FFFFFF"/>
              </a:highlight>
            </a:endParaRPr>
          </a:p>
          <a:p>
            <a:pPr indent="-20232" lvl="0" marL="134533"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g12b1940098a_1_5"/>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Choose and prioritise income streams</a:t>
            </a:r>
            <a:endParaRPr/>
          </a:p>
        </p:txBody>
      </p:sp>
      <p:sp>
        <p:nvSpPr>
          <p:cNvPr id="171" name="Google Shape;171;g12b1940098a_1_5"/>
          <p:cNvSpPr txBox="1"/>
          <p:nvPr>
            <p:ph idx="1" type="body"/>
          </p:nvPr>
        </p:nvSpPr>
        <p:spPr>
          <a:xfrm>
            <a:off x="437550" y="1760550"/>
            <a:ext cx="9978000" cy="4640400"/>
          </a:xfrm>
          <a:prstGeom prst="rect">
            <a:avLst/>
          </a:prstGeom>
          <a:noFill/>
          <a:ln>
            <a:noFill/>
          </a:ln>
        </p:spPr>
        <p:txBody>
          <a:bodyPr anchorCtr="0" anchor="t" bIns="0" lIns="0" spcFirstLastPara="1" rIns="0" wrap="square" tIns="0">
            <a:noAutofit/>
          </a:bodyPr>
          <a:lstStyle/>
          <a:p>
            <a:pPr indent="0" lvl="0" marL="0" rtl="0" algn="l">
              <a:lnSpc>
                <a:spcPct val="101931"/>
              </a:lnSpc>
              <a:spcBef>
                <a:spcPts val="800"/>
              </a:spcBef>
              <a:spcAft>
                <a:spcPts val="0"/>
              </a:spcAft>
              <a:buClr>
                <a:schemeClr val="dk1"/>
              </a:buClr>
              <a:buSzPts val="1100"/>
              <a:buFont typeface="Arial"/>
              <a:buNone/>
            </a:pPr>
            <a:r>
              <a:t/>
            </a:r>
            <a:endParaRPr sz="1600">
              <a:solidFill>
                <a:srgbClr val="222222"/>
              </a:solidFill>
              <a:highlight>
                <a:srgbClr val="FFFFFF"/>
              </a:highlight>
            </a:endParaRPr>
          </a:p>
          <a:p>
            <a:pPr indent="-20232" lvl="0" marL="134533" rtl="0" algn="l">
              <a:lnSpc>
                <a:spcPct val="100000"/>
              </a:lnSpc>
              <a:spcBef>
                <a:spcPts val="0"/>
              </a:spcBef>
              <a:spcAft>
                <a:spcPts val="0"/>
              </a:spcAft>
              <a:buClr>
                <a:srgbClr val="C9122B"/>
              </a:buClr>
              <a:buSzPts val="1800"/>
              <a:buFont typeface="Merriweather Sans"/>
              <a:buNone/>
            </a:pPr>
            <a:r>
              <a:t/>
            </a:r>
            <a:endParaRPr/>
          </a:p>
        </p:txBody>
      </p:sp>
      <p:sp>
        <p:nvSpPr>
          <p:cNvPr id="172" name="Google Shape;172;g12b1940098a_1_5"/>
          <p:cNvSpPr txBox="1"/>
          <p:nvPr/>
        </p:nvSpPr>
        <p:spPr>
          <a:xfrm>
            <a:off x="1265851" y="3800506"/>
            <a:ext cx="11328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Individual</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Community </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Events</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Corporate</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Gift Aid</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73" name="Google Shape;173;g12b1940098a_1_5"/>
          <p:cNvPicPr preferRelativeResize="0"/>
          <p:nvPr/>
        </p:nvPicPr>
        <p:blipFill rotWithShape="1">
          <a:blip r:embed="rId3">
            <a:alphaModFix/>
          </a:blip>
          <a:srcRect b="0" l="0" r="0" t="0"/>
          <a:stretch/>
        </p:blipFill>
        <p:spPr>
          <a:xfrm>
            <a:off x="3028777" y="1725163"/>
            <a:ext cx="6982974" cy="4711174"/>
          </a:xfrm>
          <a:prstGeom prst="rect">
            <a:avLst/>
          </a:prstGeom>
          <a:noFill/>
          <a:ln>
            <a:noFill/>
          </a:ln>
        </p:spPr>
      </p:pic>
      <p:sp>
        <p:nvSpPr>
          <p:cNvPr id="174" name="Google Shape;174;g12b1940098a_1_5"/>
          <p:cNvSpPr/>
          <p:nvPr/>
        </p:nvSpPr>
        <p:spPr>
          <a:xfrm>
            <a:off x="2329116" y="4038771"/>
            <a:ext cx="561600" cy="466500"/>
          </a:xfrm>
          <a:prstGeom prst="rightArrow">
            <a:avLst>
              <a:gd fmla="val 50000" name="adj1"/>
              <a:gd fmla="val 50000" name="adj2"/>
            </a:avLst>
          </a:prstGeom>
          <a:solidFill>
            <a:srgbClr val="B7B7B7"/>
          </a:solidFill>
          <a:ln cap="flat" cmpd="sng" w="25400">
            <a:solidFill>
              <a:srgbClr val="B7B7B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g12b1940098a_1_52"/>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Spectrum on income streams available</a:t>
            </a:r>
            <a:endParaRPr/>
          </a:p>
          <a:p>
            <a:pPr indent="0" lvl="0" marL="0" rtl="0" algn="l">
              <a:lnSpc>
                <a:spcPct val="100000"/>
              </a:lnSpc>
              <a:spcBef>
                <a:spcPts val="0"/>
              </a:spcBef>
              <a:spcAft>
                <a:spcPts val="0"/>
              </a:spcAft>
              <a:buSzPts val="1400"/>
              <a:buNone/>
            </a:pPr>
            <a:r>
              <a:rPr b="0" i="1" lang="en-US"/>
              <a:t>Gift / Philanthropy</a:t>
            </a:r>
            <a:endParaRPr b="0" i="1"/>
          </a:p>
        </p:txBody>
      </p:sp>
      <p:sp>
        <p:nvSpPr>
          <p:cNvPr id="180" name="Google Shape;180;g12b1940098a_1_52"/>
          <p:cNvSpPr txBox="1"/>
          <p:nvPr/>
        </p:nvSpPr>
        <p:spPr>
          <a:xfrm>
            <a:off x="437551" y="1939750"/>
            <a:ext cx="4281600" cy="4419600"/>
          </a:xfrm>
          <a:prstGeom prst="rect">
            <a:avLst/>
          </a:prstGeom>
          <a:noFill/>
          <a:ln>
            <a:noFill/>
          </a:ln>
        </p:spPr>
        <p:txBody>
          <a:bodyPr anchorCtr="0" anchor="t" bIns="0" lIns="0" spcFirstLastPara="1" rIns="0" wrap="square" tIns="0">
            <a:noAutofit/>
          </a:bodyPr>
          <a:lstStyle/>
          <a:p>
            <a:pPr indent="-342900" lvl="0" marL="457200" marR="0" rtl="0" algn="l">
              <a:lnSpc>
                <a:spcPct val="130000"/>
              </a:lnSpc>
              <a:spcBef>
                <a:spcPts val="0"/>
              </a:spcBef>
              <a:spcAft>
                <a:spcPts val="0"/>
              </a:spcAft>
              <a:buClr>
                <a:srgbClr val="C9122B"/>
              </a:buClr>
              <a:buSzPts val="1800"/>
              <a:buFont typeface="Merriweather Sans"/>
              <a:buChar char="■"/>
            </a:pPr>
            <a:r>
              <a:rPr b="0" i="0" lang="en-US" sz="1800" u="none" cap="none" strike="noStrike">
                <a:solidFill>
                  <a:srgbClr val="000000"/>
                </a:solidFill>
                <a:latin typeface="Arial"/>
                <a:ea typeface="Arial"/>
                <a:cs typeface="Arial"/>
                <a:sym typeface="Arial"/>
              </a:rPr>
              <a:t>Individual donations</a:t>
            </a:r>
            <a:endParaRPr b="0" i="0" sz="1800"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One-off and appeals</a:t>
            </a:r>
            <a:endParaRPr b="0" i="0" sz="1651"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Regular giving</a:t>
            </a:r>
            <a:endParaRPr b="0" i="0" sz="1651"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Major donors</a:t>
            </a:r>
            <a:endParaRPr b="0" i="0" sz="1651"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Legacies</a:t>
            </a:r>
            <a:endParaRPr b="0" i="0" sz="1651" u="none" cap="none" strike="noStrike">
              <a:solidFill>
                <a:srgbClr val="000000"/>
              </a:solidFill>
              <a:latin typeface="Arial"/>
              <a:ea typeface="Arial"/>
              <a:cs typeface="Arial"/>
              <a:sym typeface="Arial"/>
            </a:endParaRPr>
          </a:p>
          <a:p>
            <a:pPr indent="0" lvl="1" marL="571500" marR="0" rtl="0" algn="l">
              <a:lnSpc>
                <a:spcPct val="130000"/>
              </a:lnSpc>
              <a:spcBef>
                <a:spcPts val="0"/>
              </a:spcBef>
              <a:spcAft>
                <a:spcPts val="0"/>
              </a:spcAft>
              <a:buClr>
                <a:srgbClr val="000000"/>
              </a:buClr>
              <a:buSzPts val="1651"/>
              <a:buFont typeface="Arial"/>
              <a:buNone/>
            </a:pPr>
            <a:r>
              <a:t/>
            </a:r>
            <a:endParaRPr b="0" i="0" sz="1651" u="none" cap="none" strike="noStrike">
              <a:solidFill>
                <a:srgbClr val="000000"/>
              </a:solidFill>
              <a:latin typeface="Arial"/>
              <a:ea typeface="Arial"/>
              <a:cs typeface="Arial"/>
              <a:sym typeface="Arial"/>
            </a:endParaRPr>
          </a:p>
          <a:p>
            <a:pPr indent="-342900" lvl="0" marL="457200" marR="0" rtl="0" algn="l">
              <a:lnSpc>
                <a:spcPct val="130000"/>
              </a:lnSpc>
              <a:spcBef>
                <a:spcPts val="0"/>
              </a:spcBef>
              <a:spcAft>
                <a:spcPts val="0"/>
              </a:spcAft>
              <a:buClr>
                <a:srgbClr val="C9122B"/>
              </a:buClr>
              <a:buSzPts val="1800"/>
              <a:buFont typeface="Merriweather Sans"/>
              <a:buChar char="■"/>
            </a:pPr>
            <a:r>
              <a:rPr b="0" i="0" lang="en-US" sz="1800" u="none" cap="none" strike="noStrike">
                <a:solidFill>
                  <a:srgbClr val="000000"/>
                </a:solidFill>
                <a:latin typeface="Arial"/>
                <a:ea typeface="Arial"/>
                <a:cs typeface="Arial"/>
                <a:sym typeface="Arial"/>
              </a:rPr>
              <a:t>Community fundraising</a:t>
            </a:r>
            <a:endParaRPr b="0" i="0" sz="1800"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Local clubs and societies</a:t>
            </a:r>
            <a:endParaRPr b="0" i="0" sz="1651"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Business in the community</a:t>
            </a:r>
            <a:endParaRPr b="0" i="0" sz="1651"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School and colleges</a:t>
            </a:r>
            <a:endParaRPr b="0" i="0" sz="1651" u="none" cap="none" strike="noStrike">
              <a:solidFill>
                <a:srgbClr val="000000"/>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20232" lvl="0" marL="134533"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1" name="Google Shape;181;g12b1940098a_1_52"/>
          <p:cNvSpPr txBox="1"/>
          <p:nvPr/>
        </p:nvSpPr>
        <p:spPr>
          <a:xfrm>
            <a:off x="5203992" y="1939750"/>
            <a:ext cx="4281600" cy="4419600"/>
          </a:xfrm>
          <a:prstGeom prst="rect">
            <a:avLst/>
          </a:prstGeom>
          <a:noFill/>
          <a:ln>
            <a:noFill/>
          </a:ln>
        </p:spPr>
        <p:txBody>
          <a:bodyPr anchorCtr="0" anchor="t" bIns="0" lIns="0" spcFirstLastPara="1" rIns="0" wrap="square" tIns="0">
            <a:noAutofit/>
          </a:bodyPr>
          <a:lstStyle/>
          <a:p>
            <a:pPr indent="-342900" lvl="0" marL="457200" marR="0" rtl="0" algn="l">
              <a:lnSpc>
                <a:spcPct val="130000"/>
              </a:lnSpc>
              <a:spcBef>
                <a:spcPts val="0"/>
              </a:spcBef>
              <a:spcAft>
                <a:spcPts val="0"/>
              </a:spcAft>
              <a:buClr>
                <a:srgbClr val="C9122B"/>
              </a:buClr>
              <a:buSzPts val="1800"/>
              <a:buFont typeface="Merriweather Sans"/>
              <a:buChar char="■"/>
            </a:pPr>
            <a:r>
              <a:rPr b="0" i="0" lang="en-US" sz="1800" u="none" cap="none" strike="noStrike">
                <a:solidFill>
                  <a:srgbClr val="000000"/>
                </a:solidFill>
                <a:latin typeface="Arial"/>
                <a:ea typeface="Arial"/>
                <a:cs typeface="Arial"/>
                <a:sym typeface="Arial"/>
              </a:rPr>
              <a:t>Events</a:t>
            </a:r>
            <a:endParaRPr b="0" i="0" sz="1400"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Sponsored events</a:t>
            </a:r>
            <a:endParaRPr b="0" i="0" sz="1400"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Collections</a:t>
            </a:r>
            <a:endParaRPr b="0" i="0" sz="1400"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Raffles &amp; lotteries</a:t>
            </a:r>
            <a:endParaRPr b="0" i="0" sz="1400"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Celebrities</a:t>
            </a:r>
            <a:endParaRPr b="0" i="0" sz="1400" u="none" cap="none" strike="noStrike">
              <a:solidFill>
                <a:srgbClr val="000000"/>
              </a:solidFill>
              <a:latin typeface="Arial"/>
              <a:ea typeface="Arial"/>
              <a:cs typeface="Arial"/>
              <a:sym typeface="Arial"/>
            </a:endParaRPr>
          </a:p>
          <a:p>
            <a:pPr indent="0" lvl="1" marL="571500" marR="0" rtl="0" algn="l">
              <a:lnSpc>
                <a:spcPct val="130000"/>
              </a:lnSpc>
              <a:spcBef>
                <a:spcPts val="0"/>
              </a:spcBef>
              <a:spcAft>
                <a:spcPts val="0"/>
              </a:spcAft>
              <a:buClr>
                <a:srgbClr val="C9122B"/>
              </a:buClr>
              <a:buSzPts val="1800"/>
              <a:buFont typeface="Merriweather Sans"/>
              <a:buNone/>
            </a:pPr>
            <a:r>
              <a:t/>
            </a:r>
            <a:endParaRPr b="0" i="0" sz="1651" u="none" cap="none" strike="noStrike">
              <a:solidFill>
                <a:srgbClr val="000000"/>
              </a:solidFill>
              <a:latin typeface="Arial"/>
              <a:ea typeface="Arial"/>
              <a:cs typeface="Arial"/>
              <a:sym typeface="Arial"/>
            </a:endParaRPr>
          </a:p>
          <a:p>
            <a:pPr indent="-342900" lvl="0" marL="457200" marR="0" rtl="0" algn="l">
              <a:lnSpc>
                <a:spcPct val="130000"/>
              </a:lnSpc>
              <a:spcBef>
                <a:spcPts val="0"/>
              </a:spcBef>
              <a:spcAft>
                <a:spcPts val="0"/>
              </a:spcAft>
              <a:buClr>
                <a:srgbClr val="C9122B"/>
              </a:buClr>
              <a:buSzPts val="1800"/>
              <a:buFont typeface="Merriweather Sans"/>
              <a:buChar char="■"/>
            </a:pPr>
            <a:r>
              <a:rPr b="0" i="0" lang="en-US" sz="1800" u="none" cap="none" strike="noStrike">
                <a:solidFill>
                  <a:schemeClr val="dk1"/>
                </a:solidFill>
                <a:latin typeface="Arial"/>
                <a:ea typeface="Arial"/>
                <a:cs typeface="Arial"/>
                <a:sym typeface="Arial"/>
              </a:rPr>
              <a:t>Corporate (companies)</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12b1940098a_1_124"/>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400"/>
              <a:buFont typeface="Arial"/>
              <a:buNone/>
            </a:pPr>
            <a:r>
              <a:rPr lang="en-US"/>
              <a:t>Choosing, prioritising income streams </a:t>
            </a:r>
            <a:endParaRPr/>
          </a:p>
        </p:txBody>
      </p:sp>
      <p:sp>
        <p:nvSpPr>
          <p:cNvPr id="187" name="Google Shape;187;g12b1940098a_1_124"/>
          <p:cNvSpPr txBox="1"/>
          <p:nvPr/>
        </p:nvSpPr>
        <p:spPr>
          <a:xfrm>
            <a:off x="437551" y="1755225"/>
            <a:ext cx="7045815" cy="4419600"/>
          </a:xfrm>
          <a:prstGeom prst="rect">
            <a:avLst/>
          </a:prstGeom>
          <a:noFill/>
          <a:ln>
            <a:noFill/>
          </a:ln>
        </p:spPr>
        <p:txBody>
          <a:bodyPr anchorCtr="0" anchor="t" bIns="0" lIns="0" spcFirstLastPara="1" rIns="0" wrap="square" tIns="0">
            <a:noAutofit/>
          </a:bodyPr>
          <a:lstStyle/>
          <a:p>
            <a:pPr indent="-342900" lvl="0" marL="457200" marR="0" rtl="0" algn="l">
              <a:lnSpc>
                <a:spcPct val="130000"/>
              </a:lnSpc>
              <a:spcBef>
                <a:spcPts val="0"/>
              </a:spcBef>
              <a:spcAft>
                <a:spcPts val="0"/>
              </a:spcAft>
              <a:buClr>
                <a:srgbClr val="C9122B"/>
              </a:buClr>
              <a:buSzPts val="1800"/>
              <a:buFont typeface="Merriweather Sans"/>
              <a:buChar char="■"/>
            </a:pPr>
            <a:r>
              <a:rPr b="0" i="0" lang="en-US" sz="1800" u="none" cap="none" strike="noStrike">
                <a:solidFill>
                  <a:srgbClr val="000000"/>
                </a:solidFill>
                <a:latin typeface="Arial"/>
                <a:ea typeface="Arial"/>
                <a:cs typeface="Arial"/>
                <a:sym typeface="Arial"/>
              </a:rPr>
              <a:t>Where has income come from to date? </a:t>
            </a:r>
            <a:endParaRPr b="0" i="0" sz="1800"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Can you build on that?</a:t>
            </a:r>
            <a:endParaRPr b="0" i="0" sz="1651"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Recency, Frequency, Value, Channel?</a:t>
            </a:r>
            <a:endParaRPr b="0" i="0" sz="1651"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Donor pyramid (see diagram)</a:t>
            </a:r>
            <a:endParaRPr b="0" i="0" sz="1651" u="none" cap="none" strike="noStrike">
              <a:solidFill>
                <a:srgbClr val="000000"/>
              </a:solidFill>
              <a:latin typeface="Arial"/>
              <a:ea typeface="Arial"/>
              <a:cs typeface="Arial"/>
              <a:sym typeface="Arial"/>
            </a:endParaRPr>
          </a:p>
          <a:p>
            <a:pPr indent="0" lvl="1" marL="571500" marR="0" rtl="0" algn="l">
              <a:lnSpc>
                <a:spcPct val="13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342900" lvl="0" marL="457200" marR="0" rtl="0" algn="l">
              <a:lnSpc>
                <a:spcPct val="130000"/>
              </a:lnSpc>
              <a:spcBef>
                <a:spcPts val="0"/>
              </a:spcBef>
              <a:spcAft>
                <a:spcPts val="0"/>
              </a:spcAft>
              <a:buClr>
                <a:srgbClr val="C9122B"/>
              </a:buClr>
              <a:buSzPts val="1800"/>
              <a:buFont typeface="Merriweather Sans"/>
              <a:buChar char="■"/>
            </a:pPr>
            <a:r>
              <a:rPr b="0" i="0" lang="en-US" sz="1800" u="none" cap="none" strike="noStrike">
                <a:solidFill>
                  <a:srgbClr val="000000"/>
                </a:solidFill>
                <a:latin typeface="Arial"/>
                <a:ea typeface="Arial"/>
                <a:cs typeface="Arial"/>
                <a:sym typeface="Arial"/>
              </a:rPr>
              <a:t>What are the other income options?</a:t>
            </a:r>
            <a:endParaRPr b="0" i="0" sz="1800"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Where are other organisations raising money?</a:t>
            </a:r>
            <a:endParaRPr b="0" i="0" sz="1651"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Check out the Charity Commission, their social media feeds</a:t>
            </a:r>
            <a:endParaRPr b="0" i="0" sz="1651" u="none" cap="none" strike="noStrike">
              <a:solidFill>
                <a:srgbClr val="000000"/>
              </a:solidFill>
              <a:latin typeface="Arial"/>
              <a:ea typeface="Arial"/>
              <a:cs typeface="Arial"/>
              <a:sym typeface="Arial"/>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Access all the free resources – 360 Giving, NFP Research, etc</a:t>
            </a:r>
            <a:endParaRPr b="0" i="0" sz="1651" u="none" cap="none" strike="noStrike">
              <a:solidFill>
                <a:srgbClr val="000000"/>
              </a:solidFill>
              <a:latin typeface="Arial"/>
              <a:ea typeface="Arial"/>
              <a:cs typeface="Arial"/>
              <a:sym typeface="Arial"/>
            </a:endParaRPr>
          </a:p>
          <a:p>
            <a:pPr indent="-228600" lvl="1" marL="914400" marR="0" rtl="0" algn="l">
              <a:lnSpc>
                <a:spcPct val="130000"/>
              </a:lnSpc>
              <a:spcBef>
                <a:spcPts val="0"/>
              </a:spcBef>
              <a:spcAft>
                <a:spcPts val="0"/>
              </a:spcAft>
              <a:buClr>
                <a:srgbClr val="C9122B"/>
              </a:buClr>
              <a:buSzPts val="1800"/>
              <a:buFont typeface="Merriweather Sans"/>
              <a:buNone/>
            </a:pPr>
            <a:r>
              <a:t/>
            </a:r>
            <a:endParaRPr b="0" i="0" sz="500" u="none" cap="none" strike="noStrike">
              <a:solidFill>
                <a:srgbClr val="000000"/>
              </a:solidFill>
              <a:latin typeface="Arial"/>
              <a:ea typeface="Arial"/>
              <a:cs typeface="Arial"/>
              <a:sym typeface="Arial"/>
            </a:endParaRPr>
          </a:p>
          <a:p>
            <a:pPr indent="-342900" lvl="0" marL="457200" marR="0" rtl="0" algn="l">
              <a:lnSpc>
                <a:spcPct val="130000"/>
              </a:lnSpc>
              <a:spcBef>
                <a:spcPts val="0"/>
              </a:spcBef>
              <a:spcAft>
                <a:spcPts val="0"/>
              </a:spcAft>
              <a:buClr>
                <a:srgbClr val="C9122B"/>
              </a:buClr>
              <a:buSzPts val="1800"/>
              <a:buFont typeface="Merriweather Sans"/>
              <a:buChar char="■"/>
            </a:pPr>
            <a:r>
              <a:rPr b="0" i="0" lang="en-US" sz="1800" u="none" cap="none" strike="noStrike">
                <a:solidFill>
                  <a:srgbClr val="000000"/>
                </a:solidFill>
                <a:latin typeface="Arial"/>
                <a:ea typeface="Arial"/>
                <a:cs typeface="Arial"/>
                <a:sym typeface="Arial"/>
              </a:rPr>
              <a:t>Can you think how you might trial new income activity?</a:t>
            </a:r>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Volunteer-led?</a:t>
            </a:r>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In partnership?</a:t>
            </a:r>
            <a:endParaRPr/>
          </a:p>
          <a:p>
            <a:pPr indent="-342900" lvl="1" marL="914400" marR="0" rtl="0" algn="l">
              <a:lnSpc>
                <a:spcPct val="130000"/>
              </a:lnSpc>
              <a:spcBef>
                <a:spcPts val="0"/>
              </a:spcBef>
              <a:spcAft>
                <a:spcPts val="0"/>
              </a:spcAft>
              <a:buClr>
                <a:srgbClr val="C9122B"/>
              </a:buClr>
              <a:buSzPts val="1800"/>
              <a:buFont typeface="Merriweather Sans"/>
              <a:buChar char="■"/>
            </a:pPr>
            <a:r>
              <a:rPr b="0" i="0" lang="en-US" sz="1651" u="none" cap="none" strike="noStrike">
                <a:solidFill>
                  <a:srgbClr val="000000"/>
                </a:solidFill>
                <a:latin typeface="Arial"/>
                <a:ea typeface="Arial"/>
                <a:cs typeface="Arial"/>
                <a:sym typeface="Arial"/>
              </a:rPr>
              <a:t>‘Lockstep’ investment?</a:t>
            </a:r>
            <a:endParaRPr/>
          </a:p>
          <a:p>
            <a:pPr indent="0" lvl="1" marL="571500" marR="0" rtl="0" algn="l">
              <a:lnSpc>
                <a:spcPct val="130000"/>
              </a:lnSpc>
              <a:spcBef>
                <a:spcPts val="0"/>
              </a:spcBef>
              <a:spcAft>
                <a:spcPts val="0"/>
              </a:spcAft>
              <a:buNone/>
            </a:pPr>
            <a:r>
              <a:t/>
            </a:r>
            <a:endParaRPr b="0" i="0" sz="1651" u="none" cap="none" strike="noStrike">
              <a:solidFill>
                <a:srgbClr val="000000"/>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20232" lvl="0" marL="134533"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188" name="Google Shape;188;g12b1940098a_1_124"/>
          <p:cNvPicPr preferRelativeResize="0"/>
          <p:nvPr/>
        </p:nvPicPr>
        <p:blipFill rotWithShape="1">
          <a:blip r:embed="rId3">
            <a:alphaModFix/>
          </a:blip>
          <a:srcRect b="0" l="0" r="0" t="0"/>
          <a:stretch/>
        </p:blipFill>
        <p:spPr>
          <a:xfrm>
            <a:off x="7483373" y="1771150"/>
            <a:ext cx="4082028" cy="345582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0"/>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Homework #2</a:t>
            </a:r>
            <a:endParaRPr/>
          </a:p>
        </p:txBody>
      </p:sp>
      <p:sp>
        <p:nvSpPr>
          <p:cNvPr id="194" name="Google Shape;194;p10"/>
          <p:cNvSpPr txBox="1"/>
          <p:nvPr>
            <p:ph idx="1" type="body"/>
          </p:nvPr>
        </p:nvSpPr>
        <p:spPr>
          <a:xfrm>
            <a:off x="437548" y="1571363"/>
            <a:ext cx="10587804" cy="5039643"/>
          </a:xfrm>
          <a:prstGeom prst="rect">
            <a:avLst/>
          </a:prstGeom>
          <a:noFill/>
          <a:ln>
            <a:noFill/>
          </a:ln>
        </p:spPr>
        <p:txBody>
          <a:bodyPr anchorCtr="0" anchor="t" bIns="0" lIns="0" spcFirstLastPara="1" rIns="0" wrap="square" tIns="0">
            <a:noAutofit/>
          </a:bodyPr>
          <a:lstStyle/>
          <a:p>
            <a:pPr indent="-342900" lvl="0" marL="457200" rtl="0" algn="l">
              <a:lnSpc>
                <a:spcPct val="100000"/>
              </a:lnSpc>
              <a:spcBef>
                <a:spcPts val="0"/>
              </a:spcBef>
              <a:spcAft>
                <a:spcPts val="0"/>
              </a:spcAft>
              <a:buClr>
                <a:srgbClr val="000099"/>
              </a:buClr>
              <a:buSzPts val="1800"/>
              <a:buChar char="■"/>
            </a:pPr>
            <a:r>
              <a:rPr b="1" lang="en-US" sz="2000">
                <a:solidFill>
                  <a:srgbClr val="000099"/>
                </a:solidFill>
                <a:highlight>
                  <a:srgbClr val="FFFFFF"/>
                </a:highlight>
              </a:rPr>
              <a:t>Get a small group together (it might be just two of you; one of them might be your aunt) to discuss data and information for income generation. Bring doughnuts and coffee.</a:t>
            </a:r>
            <a:endParaRPr b="1">
              <a:solidFill>
                <a:srgbClr val="000099"/>
              </a:solidFill>
            </a:endParaRPr>
          </a:p>
          <a:p>
            <a:pPr indent="-228600" lvl="0" marL="457200" rtl="0" algn="l">
              <a:lnSpc>
                <a:spcPct val="100000"/>
              </a:lnSpc>
              <a:spcBef>
                <a:spcPts val="0"/>
              </a:spcBef>
              <a:spcAft>
                <a:spcPts val="0"/>
              </a:spcAft>
              <a:buClr>
                <a:srgbClr val="C9122B"/>
              </a:buClr>
              <a:buSzPts val="1800"/>
              <a:buFont typeface="Merriweather Sans"/>
              <a:buNone/>
            </a:pPr>
            <a:r>
              <a:t/>
            </a:r>
            <a:endParaRPr sz="2000">
              <a:highlight>
                <a:srgbClr val="FFFFFF"/>
              </a:highlight>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Based on the data mapping exercise what have you got?</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What is missing?</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How might you get what is missing?</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What Actions do you need to do to get moving?</a:t>
            </a:r>
            <a:endParaRPr/>
          </a:p>
          <a:p>
            <a:pPr indent="-228599" lvl="1" marL="914400" rtl="0" algn="l">
              <a:lnSpc>
                <a:spcPct val="130000"/>
              </a:lnSpc>
              <a:spcBef>
                <a:spcPts val="0"/>
              </a:spcBef>
              <a:spcAft>
                <a:spcPts val="0"/>
              </a:spcAft>
              <a:buSzPts val="1651"/>
              <a:buNone/>
            </a:pPr>
            <a:r>
              <a:t/>
            </a:r>
            <a:endParaRPr>
              <a:solidFill>
                <a:srgbClr val="000000"/>
              </a:solidFill>
              <a:highlight>
                <a:srgbClr val="FFFFFF"/>
              </a:highlight>
            </a:endParaRPr>
          </a:p>
          <a:p>
            <a:pPr indent="-228599" lvl="1" marL="914400" rtl="0" algn="l">
              <a:lnSpc>
                <a:spcPct val="100000"/>
              </a:lnSpc>
              <a:spcBef>
                <a:spcPts val="0"/>
              </a:spcBef>
              <a:spcAft>
                <a:spcPts val="0"/>
              </a:spcAft>
              <a:buSzPts val="1651"/>
              <a:buNone/>
            </a:pPr>
            <a:r>
              <a:t/>
            </a:r>
            <a:endParaRPr sz="1851">
              <a:highlight>
                <a:srgbClr val="FFFFFF"/>
              </a:highlight>
            </a:endParaRPr>
          </a:p>
          <a:p>
            <a:pPr indent="0" lvl="1" marL="580962" rtl="0" algn="l">
              <a:lnSpc>
                <a:spcPct val="100000"/>
              </a:lnSpc>
              <a:spcBef>
                <a:spcPts val="0"/>
              </a:spcBef>
              <a:spcAft>
                <a:spcPts val="0"/>
              </a:spcAft>
              <a:buSzPts val="1651"/>
              <a:buNone/>
            </a:pPr>
            <a:r>
              <a:t/>
            </a:r>
            <a:endParaRPr b="1">
              <a:solidFill>
                <a:schemeClr val="accent1"/>
              </a:solidFill>
              <a:highlight>
                <a:srgbClr val="FFFFFF"/>
              </a:highlight>
            </a:endParaRPr>
          </a:p>
          <a:p>
            <a:pPr indent="0" lvl="0" marL="114300" rtl="0" algn="l">
              <a:lnSpc>
                <a:spcPct val="100000"/>
              </a:lnSpc>
              <a:spcBef>
                <a:spcPts val="0"/>
              </a:spcBef>
              <a:spcAft>
                <a:spcPts val="0"/>
              </a:spcAft>
              <a:buSzPts val="1800"/>
              <a:buNone/>
            </a:pPr>
            <a:r>
              <a:t/>
            </a:r>
            <a:endParaRPr b="1" i="1">
              <a:solidFill>
                <a:srgbClr val="222222"/>
              </a:solidFill>
              <a:highlight>
                <a:srgbClr val="FFFFFF"/>
              </a:highlight>
            </a:endParaRPr>
          </a:p>
          <a:p>
            <a:pPr indent="0" lvl="0" marL="114300" rtl="0" algn="l">
              <a:lnSpc>
                <a:spcPct val="100000"/>
              </a:lnSpc>
              <a:spcBef>
                <a:spcPts val="0"/>
              </a:spcBef>
              <a:spcAft>
                <a:spcPts val="0"/>
              </a:spcAft>
              <a:buSzPts val="1800"/>
              <a:buNone/>
            </a:pPr>
            <a:r>
              <a:t/>
            </a:r>
            <a:endParaRPr>
              <a:highlight>
                <a:srgbClr val="FFFFFF"/>
              </a:highlight>
            </a:endParaRPr>
          </a:p>
          <a:p>
            <a:pPr indent="-20232" lvl="0" marL="134533"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1"/>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Homework #2</a:t>
            </a:r>
            <a:endParaRPr/>
          </a:p>
        </p:txBody>
      </p:sp>
      <p:sp>
        <p:nvSpPr>
          <p:cNvPr id="200" name="Google Shape;200;p11"/>
          <p:cNvSpPr txBox="1"/>
          <p:nvPr>
            <p:ph idx="1" type="body"/>
          </p:nvPr>
        </p:nvSpPr>
        <p:spPr>
          <a:xfrm>
            <a:off x="437548" y="1571363"/>
            <a:ext cx="10587804" cy="5039643"/>
          </a:xfrm>
          <a:prstGeom prst="rect">
            <a:avLst/>
          </a:prstGeom>
          <a:noFill/>
          <a:ln>
            <a:noFill/>
          </a:ln>
        </p:spPr>
        <p:txBody>
          <a:bodyPr anchorCtr="0" anchor="t" bIns="0" lIns="0" spcFirstLastPara="1" rIns="0" wrap="square" tIns="0">
            <a:noAutofit/>
          </a:bodyPr>
          <a:lstStyle/>
          <a:p>
            <a:pPr indent="-342900" lvl="0" marL="457200" rtl="0" algn="l">
              <a:lnSpc>
                <a:spcPct val="100000"/>
              </a:lnSpc>
              <a:spcBef>
                <a:spcPts val="0"/>
              </a:spcBef>
              <a:spcAft>
                <a:spcPts val="0"/>
              </a:spcAft>
              <a:buClr>
                <a:srgbClr val="000099"/>
              </a:buClr>
              <a:buSzPts val="1800"/>
              <a:buChar char="■"/>
            </a:pPr>
            <a:r>
              <a:rPr b="1" lang="en-US" sz="2000">
                <a:solidFill>
                  <a:srgbClr val="000099"/>
                </a:solidFill>
                <a:highlight>
                  <a:srgbClr val="FFFFFF"/>
                </a:highlight>
              </a:rPr>
              <a:t>Get a small group together (it might be just two of you; one of them might be your Mum) to discuss data and information for income generation. Bring doughnuts and coffee.</a:t>
            </a:r>
            <a:endParaRPr b="1">
              <a:solidFill>
                <a:srgbClr val="000099"/>
              </a:solidFill>
            </a:endParaRPr>
          </a:p>
          <a:p>
            <a:pPr indent="-228600" lvl="0" marL="457200" rtl="0" algn="l">
              <a:lnSpc>
                <a:spcPct val="100000"/>
              </a:lnSpc>
              <a:spcBef>
                <a:spcPts val="0"/>
              </a:spcBef>
              <a:spcAft>
                <a:spcPts val="0"/>
              </a:spcAft>
              <a:buClr>
                <a:srgbClr val="C9122B"/>
              </a:buClr>
              <a:buSzPts val="1800"/>
              <a:buFont typeface="Merriweather Sans"/>
              <a:buNone/>
            </a:pPr>
            <a:r>
              <a:t/>
            </a:r>
            <a:endParaRPr sz="2000">
              <a:highlight>
                <a:srgbClr val="FFFFFF"/>
              </a:highlight>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Based on the data mapping exercise what have you got?</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What is missing?</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How might you get what is missing?</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What Actions do you need to do to get moving?</a:t>
            </a:r>
            <a:endParaRPr/>
          </a:p>
          <a:p>
            <a:pPr indent="-228599" lvl="1" marL="914400" rtl="0" algn="l">
              <a:lnSpc>
                <a:spcPct val="130000"/>
              </a:lnSpc>
              <a:spcBef>
                <a:spcPts val="0"/>
              </a:spcBef>
              <a:spcAft>
                <a:spcPts val="0"/>
              </a:spcAft>
              <a:buSzPts val="1651"/>
              <a:buNone/>
            </a:pPr>
            <a:r>
              <a:t/>
            </a:r>
            <a:endParaRPr>
              <a:solidFill>
                <a:srgbClr val="000000"/>
              </a:solidFill>
              <a:highlight>
                <a:srgbClr val="FFFFFF"/>
              </a:highlight>
            </a:endParaRPr>
          </a:p>
          <a:p>
            <a:pPr indent="-228599" lvl="1" marL="914400" rtl="0" algn="l">
              <a:lnSpc>
                <a:spcPct val="100000"/>
              </a:lnSpc>
              <a:spcBef>
                <a:spcPts val="0"/>
              </a:spcBef>
              <a:spcAft>
                <a:spcPts val="0"/>
              </a:spcAft>
              <a:buSzPts val="1651"/>
              <a:buNone/>
            </a:pPr>
            <a:r>
              <a:t/>
            </a:r>
            <a:endParaRPr sz="1851">
              <a:highlight>
                <a:srgbClr val="FFFFFF"/>
              </a:highlight>
            </a:endParaRPr>
          </a:p>
          <a:p>
            <a:pPr indent="0" lvl="1" marL="580962" rtl="0" algn="l">
              <a:lnSpc>
                <a:spcPct val="100000"/>
              </a:lnSpc>
              <a:spcBef>
                <a:spcPts val="0"/>
              </a:spcBef>
              <a:spcAft>
                <a:spcPts val="0"/>
              </a:spcAft>
              <a:buSzPts val="1651"/>
              <a:buNone/>
            </a:pPr>
            <a:r>
              <a:t/>
            </a:r>
            <a:endParaRPr b="1">
              <a:solidFill>
                <a:schemeClr val="accent1"/>
              </a:solidFill>
              <a:highlight>
                <a:srgbClr val="FFFFFF"/>
              </a:highlight>
            </a:endParaRPr>
          </a:p>
          <a:p>
            <a:pPr indent="0" lvl="0" marL="114300" rtl="0" algn="l">
              <a:lnSpc>
                <a:spcPct val="100000"/>
              </a:lnSpc>
              <a:spcBef>
                <a:spcPts val="0"/>
              </a:spcBef>
              <a:spcAft>
                <a:spcPts val="0"/>
              </a:spcAft>
              <a:buSzPts val="1800"/>
              <a:buNone/>
            </a:pPr>
            <a:r>
              <a:t/>
            </a:r>
            <a:endParaRPr b="1" i="1">
              <a:solidFill>
                <a:srgbClr val="222222"/>
              </a:solidFill>
              <a:highlight>
                <a:srgbClr val="FFFFFF"/>
              </a:highlight>
            </a:endParaRPr>
          </a:p>
          <a:p>
            <a:pPr indent="0" lvl="0" marL="114300" rtl="0" algn="l">
              <a:lnSpc>
                <a:spcPct val="100000"/>
              </a:lnSpc>
              <a:spcBef>
                <a:spcPts val="0"/>
              </a:spcBef>
              <a:spcAft>
                <a:spcPts val="0"/>
              </a:spcAft>
              <a:buSzPts val="1800"/>
              <a:buNone/>
            </a:pPr>
            <a:r>
              <a:t/>
            </a:r>
            <a:endParaRPr>
              <a:highlight>
                <a:srgbClr val="FFFFFF"/>
              </a:highlight>
            </a:endParaRPr>
          </a:p>
          <a:p>
            <a:pPr indent="-20232" lvl="0" marL="134533"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12b0ee0048f_0_2"/>
          <p:cNvSpPr txBox="1"/>
          <p:nvPr>
            <p:ph type="title"/>
          </p:nvPr>
        </p:nvSpPr>
        <p:spPr>
          <a:xfrm>
            <a:off x="401400" y="2924950"/>
            <a:ext cx="4966500" cy="10080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en-US"/>
              <a:t>Create or refresh your Case for Support</a:t>
            </a:r>
            <a:endParaRPr/>
          </a:p>
        </p:txBody>
      </p:sp>
      <p:sp>
        <p:nvSpPr>
          <p:cNvPr id="206" name="Google Shape;206;g12b0ee0048f_0_2"/>
          <p:cNvSpPr txBox="1"/>
          <p:nvPr>
            <p:ph idx="2" type="body"/>
          </p:nvPr>
        </p:nvSpPr>
        <p:spPr>
          <a:xfrm>
            <a:off x="0" y="6381549"/>
            <a:ext cx="5769300" cy="311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r>
              <a:rPr lang="en-US"/>
              <a:t>Bayes Business School (formerly Cass)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12b1940098a_1_15"/>
          <p:cNvSpPr txBox="1"/>
          <p:nvPr>
            <p:ph type="title"/>
          </p:nvPr>
        </p:nvSpPr>
        <p:spPr>
          <a:xfrm>
            <a:off x="754801" y="1066163"/>
            <a:ext cx="10682397"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Create or refresh your Case for Support</a:t>
            </a:r>
            <a:endParaRPr/>
          </a:p>
        </p:txBody>
      </p:sp>
      <p:sp>
        <p:nvSpPr>
          <p:cNvPr id="212" name="Google Shape;212;g12b1940098a_1_15"/>
          <p:cNvSpPr txBox="1"/>
          <p:nvPr>
            <p:ph idx="1" type="body"/>
          </p:nvPr>
        </p:nvSpPr>
        <p:spPr>
          <a:xfrm>
            <a:off x="754801" y="1750039"/>
            <a:ext cx="9978000" cy="4640400"/>
          </a:xfrm>
          <a:prstGeom prst="rect">
            <a:avLst/>
          </a:prstGeom>
          <a:noFill/>
          <a:ln>
            <a:noFill/>
          </a:ln>
        </p:spPr>
        <p:txBody>
          <a:bodyPr anchorCtr="0" anchor="t" bIns="0" lIns="0" spcFirstLastPara="1" rIns="0" wrap="square" tIns="0">
            <a:noAutofit/>
          </a:bodyPr>
          <a:lstStyle/>
          <a:p>
            <a:pPr indent="0" lvl="0" marL="0" rtl="0" algn="l">
              <a:lnSpc>
                <a:spcPct val="101931"/>
              </a:lnSpc>
              <a:spcBef>
                <a:spcPts val="800"/>
              </a:spcBef>
              <a:spcAft>
                <a:spcPts val="0"/>
              </a:spcAft>
              <a:buClr>
                <a:schemeClr val="dk1"/>
              </a:buClr>
              <a:buSzPts val="1100"/>
              <a:buFont typeface="Arial"/>
              <a:buNone/>
            </a:pPr>
            <a:r>
              <a:rPr lang="en-US" sz="1600"/>
              <a:t>A Case for Support is a short (two page) document that seeks to make the case for why supporters should get involved with your organisation and what value you can give in return for their engagement.</a:t>
            </a:r>
            <a:endParaRPr/>
          </a:p>
          <a:p>
            <a:pPr indent="0" lvl="0" marL="0" rtl="0" algn="l">
              <a:lnSpc>
                <a:spcPct val="101931"/>
              </a:lnSpc>
              <a:spcBef>
                <a:spcPts val="800"/>
              </a:spcBef>
              <a:spcAft>
                <a:spcPts val="0"/>
              </a:spcAft>
              <a:buClr>
                <a:schemeClr val="dk1"/>
              </a:buClr>
              <a:buSzPts val="1100"/>
              <a:buFont typeface="Arial"/>
              <a:buNone/>
            </a:pPr>
            <a:r>
              <a:t/>
            </a:r>
            <a:endParaRPr sz="500"/>
          </a:p>
          <a:p>
            <a:pPr indent="0" lvl="0" marL="0" rtl="0" algn="l">
              <a:lnSpc>
                <a:spcPct val="101931"/>
              </a:lnSpc>
              <a:spcBef>
                <a:spcPts val="800"/>
              </a:spcBef>
              <a:spcAft>
                <a:spcPts val="0"/>
              </a:spcAft>
              <a:buClr>
                <a:schemeClr val="dk1"/>
              </a:buClr>
              <a:buSzPts val="1100"/>
              <a:buFont typeface="Arial"/>
              <a:buNone/>
            </a:pPr>
            <a:r>
              <a:rPr lang="en-US" sz="1600"/>
              <a:t>Key headers for a Case of Support:</a:t>
            </a:r>
            <a:endParaRPr sz="1600"/>
          </a:p>
          <a:p>
            <a:pPr indent="0" lvl="0" marL="0" rtl="0" algn="l">
              <a:lnSpc>
                <a:spcPct val="101931"/>
              </a:lnSpc>
              <a:spcBef>
                <a:spcPts val="800"/>
              </a:spcBef>
              <a:spcAft>
                <a:spcPts val="0"/>
              </a:spcAft>
              <a:buClr>
                <a:schemeClr val="dk1"/>
              </a:buClr>
              <a:buSzPts val="1100"/>
              <a:buFont typeface="Arial"/>
              <a:buNone/>
            </a:pPr>
            <a:r>
              <a:t/>
            </a:r>
            <a:endParaRPr b="1" sz="500">
              <a:solidFill>
                <a:srgbClr val="000099"/>
              </a:solidFill>
            </a:endParaRPr>
          </a:p>
          <a:p>
            <a:pPr indent="0" lvl="0" marL="0" rtl="0" algn="l">
              <a:lnSpc>
                <a:spcPct val="150000"/>
              </a:lnSpc>
              <a:spcBef>
                <a:spcPts val="800"/>
              </a:spcBef>
              <a:spcAft>
                <a:spcPts val="0"/>
              </a:spcAft>
              <a:buClr>
                <a:schemeClr val="dk1"/>
              </a:buClr>
              <a:buSzPts val="1100"/>
              <a:buFont typeface="Arial"/>
              <a:buNone/>
            </a:pPr>
            <a:r>
              <a:rPr b="1" lang="en-US" sz="1600">
                <a:solidFill>
                  <a:srgbClr val="000099"/>
                </a:solidFill>
              </a:rPr>
              <a:t>		Who are we?</a:t>
            </a:r>
            <a:endParaRPr b="1" sz="1600">
              <a:solidFill>
                <a:srgbClr val="000099"/>
              </a:solidFill>
            </a:endParaRPr>
          </a:p>
          <a:p>
            <a:pPr indent="0" lvl="0" marL="0" rtl="0" algn="l">
              <a:lnSpc>
                <a:spcPct val="150000"/>
              </a:lnSpc>
              <a:spcBef>
                <a:spcPts val="800"/>
              </a:spcBef>
              <a:spcAft>
                <a:spcPts val="0"/>
              </a:spcAft>
              <a:buClr>
                <a:schemeClr val="dk1"/>
              </a:buClr>
              <a:buSzPts val="1100"/>
              <a:buFont typeface="Arial"/>
              <a:buNone/>
            </a:pPr>
            <a:r>
              <a:rPr b="1" lang="en-US" sz="1600">
                <a:solidFill>
                  <a:srgbClr val="000099"/>
                </a:solidFill>
              </a:rPr>
              <a:t>		Working together we can…</a:t>
            </a:r>
            <a:endParaRPr b="1" sz="1600">
              <a:solidFill>
                <a:srgbClr val="000099"/>
              </a:solidFill>
            </a:endParaRPr>
          </a:p>
          <a:p>
            <a:pPr indent="0" lvl="0" marL="0" rtl="0" algn="l">
              <a:lnSpc>
                <a:spcPct val="150000"/>
              </a:lnSpc>
              <a:spcBef>
                <a:spcPts val="800"/>
              </a:spcBef>
              <a:spcAft>
                <a:spcPts val="0"/>
              </a:spcAft>
              <a:buClr>
                <a:schemeClr val="dk1"/>
              </a:buClr>
              <a:buSzPts val="1100"/>
              <a:buFont typeface="Arial"/>
              <a:buNone/>
            </a:pPr>
            <a:r>
              <a:rPr b="1" lang="en-US" sz="1600">
                <a:solidFill>
                  <a:srgbClr val="000099"/>
                </a:solidFill>
              </a:rPr>
              <a:t>		People support us because…</a:t>
            </a:r>
            <a:endParaRPr b="1" sz="1600">
              <a:solidFill>
                <a:srgbClr val="000099"/>
              </a:solidFill>
            </a:endParaRPr>
          </a:p>
          <a:p>
            <a:pPr indent="0" lvl="0" marL="0" rtl="0" algn="l">
              <a:lnSpc>
                <a:spcPct val="150000"/>
              </a:lnSpc>
              <a:spcBef>
                <a:spcPts val="800"/>
              </a:spcBef>
              <a:spcAft>
                <a:spcPts val="0"/>
              </a:spcAft>
              <a:buClr>
                <a:schemeClr val="dk1"/>
              </a:buClr>
              <a:buSzPts val="1100"/>
              <a:buFont typeface="Arial"/>
              <a:buNone/>
            </a:pPr>
            <a:r>
              <a:rPr b="1" lang="en-US" sz="1600">
                <a:solidFill>
                  <a:srgbClr val="000099"/>
                </a:solidFill>
              </a:rPr>
              <a:t>		We respond to our supporters' motivations by…</a:t>
            </a:r>
            <a:endParaRPr b="1" sz="1600">
              <a:solidFill>
                <a:srgbClr val="000099"/>
              </a:solidFill>
            </a:endParaRPr>
          </a:p>
          <a:p>
            <a:pPr indent="0" lvl="0" marL="0" rtl="0" algn="l">
              <a:lnSpc>
                <a:spcPct val="150000"/>
              </a:lnSpc>
              <a:spcBef>
                <a:spcPts val="800"/>
              </a:spcBef>
              <a:spcAft>
                <a:spcPts val="0"/>
              </a:spcAft>
              <a:buClr>
                <a:schemeClr val="dk1"/>
              </a:buClr>
              <a:buSzPts val="1100"/>
              <a:buFont typeface="Arial"/>
              <a:buNone/>
            </a:pPr>
            <a:r>
              <a:rPr b="1" lang="en-US" sz="1600">
                <a:solidFill>
                  <a:srgbClr val="000099"/>
                </a:solidFill>
                <a:highlight>
                  <a:srgbClr val="FFFFFF"/>
                </a:highlight>
              </a:rPr>
              <a:t>		How can you support us?</a:t>
            </a:r>
            <a:endParaRPr b="1" sz="1600">
              <a:solidFill>
                <a:srgbClr val="000099"/>
              </a:solidFill>
              <a:highlight>
                <a:srgbClr val="FFFFFF"/>
              </a:highlight>
            </a:endParaRPr>
          </a:p>
          <a:p>
            <a:pPr indent="0" lvl="0" marL="0" rtl="0" algn="l">
              <a:lnSpc>
                <a:spcPct val="150000"/>
              </a:lnSpc>
              <a:spcBef>
                <a:spcPts val="800"/>
              </a:spcBef>
              <a:spcAft>
                <a:spcPts val="0"/>
              </a:spcAft>
              <a:buClr>
                <a:schemeClr val="dk1"/>
              </a:buClr>
              <a:buSzPts val="1100"/>
              <a:buFont typeface="Arial"/>
              <a:buNone/>
            </a:pPr>
            <a:r>
              <a:rPr b="1" lang="en-US" sz="1600">
                <a:solidFill>
                  <a:srgbClr val="000099"/>
                </a:solidFill>
                <a:highlight>
                  <a:srgbClr val="FFFFFF"/>
                </a:highlight>
              </a:rPr>
              <a:t>		What do you, as a supporter, get for your time, money, and resources?</a:t>
            </a:r>
            <a:endParaRPr b="1" sz="1600">
              <a:solidFill>
                <a:srgbClr val="000099"/>
              </a:solidFill>
              <a:highlight>
                <a:srgbClr val="FFFFFF"/>
              </a:highlight>
            </a:endParaRPr>
          </a:p>
          <a:p>
            <a:pPr indent="0" lvl="0" marL="0" rtl="0" algn="l">
              <a:lnSpc>
                <a:spcPct val="100000"/>
              </a:lnSpc>
              <a:spcBef>
                <a:spcPts val="0"/>
              </a:spcBef>
              <a:spcAft>
                <a:spcPts val="0"/>
              </a:spcAft>
              <a:buClr>
                <a:srgbClr val="C9122B"/>
              </a:buClr>
              <a:buSzPts val="1800"/>
              <a:buFont typeface="Merriweather Sans"/>
              <a:buNone/>
            </a:pPr>
            <a:r>
              <a:t/>
            </a:r>
            <a:endParaRPr/>
          </a:p>
          <a:p>
            <a:pPr indent="0" lvl="0" marL="0" rtl="0" algn="l">
              <a:lnSpc>
                <a:spcPct val="100000"/>
              </a:lnSpc>
              <a:spcBef>
                <a:spcPts val="0"/>
              </a:spcBef>
              <a:spcAft>
                <a:spcPts val="0"/>
              </a:spcAft>
              <a:buClr>
                <a:srgbClr val="C9122B"/>
              </a:buClr>
              <a:buSzPts val="1800"/>
              <a:buFont typeface="Merriweather Sans"/>
              <a:buNone/>
            </a:pPr>
            <a:r>
              <a:rPr lang="en-US" sz="1300"/>
              <a:t>Further information: https://www.hodwell.co.uk/post/six-brilliant-headers-for-a-case-for-support</a:t>
            </a:r>
            <a:endParaRPr sz="13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13191e0e482_0_17"/>
          <p:cNvSpPr txBox="1"/>
          <p:nvPr>
            <p:ph type="title"/>
          </p:nvPr>
        </p:nvSpPr>
        <p:spPr>
          <a:xfrm>
            <a:off x="742348" y="1097694"/>
            <a:ext cx="10377597"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Create or refresh your Case for Support</a:t>
            </a:r>
            <a:endParaRPr/>
          </a:p>
        </p:txBody>
      </p:sp>
      <p:sp>
        <p:nvSpPr>
          <p:cNvPr id="218" name="Google Shape;218;g13191e0e482_0_17"/>
          <p:cNvSpPr txBox="1"/>
          <p:nvPr>
            <p:ph idx="1" type="body"/>
          </p:nvPr>
        </p:nvSpPr>
        <p:spPr>
          <a:xfrm>
            <a:off x="742348" y="1771060"/>
            <a:ext cx="9410643" cy="4640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800"/>
              </a:spcBef>
              <a:spcAft>
                <a:spcPts val="0"/>
              </a:spcAft>
              <a:buClr>
                <a:schemeClr val="dk1"/>
              </a:buClr>
              <a:buSzPts val="1100"/>
              <a:buFont typeface="Arial"/>
              <a:buNone/>
            </a:pPr>
            <a:r>
              <a:rPr b="1" lang="en-US" sz="1600">
                <a:solidFill>
                  <a:srgbClr val="000099"/>
                </a:solidFill>
              </a:rPr>
              <a:t>Who are we?</a:t>
            </a:r>
            <a:endParaRPr b="1" sz="1600">
              <a:solidFill>
                <a:srgbClr val="000099"/>
              </a:solidFill>
            </a:endParaRPr>
          </a:p>
          <a:p>
            <a:pPr indent="0" lvl="0" marL="0" rtl="0" algn="l">
              <a:lnSpc>
                <a:spcPct val="150000"/>
              </a:lnSpc>
              <a:spcBef>
                <a:spcPts val="800"/>
              </a:spcBef>
              <a:spcAft>
                <a:spcPts val="0"/>
              </a:spcAft>
              <a:buClr>
                <a:schemeClr val="dk1"/>
              </a:buClr>
              <a:buSzPts val="1100"/>
              <a:buFont typeface="Arial"/>
              <a:buNone/>
            </a:pPr>
            <a:r>
              <a:rPr b="1" lang="en-US" sz="1400"/>
              <a:t>&lt;Our Organisation&gt;</a:t>
            </a:r>
            <a:r>
              <a:rPr lang="en-US" sz="1400"/>
              <a:t> is a unique, rapidly growing and award-winning charity that was set up in 2002, providing support to autistic children and young people, and also to their families. </a:t>
            </a:r>
            <a:endParaRPr sz="1400"/>
          </a:p>
          <a:p>
            <a:pPr indent="0" lvl="0" marL="0" rtl="0" algn="l">
              <a:lnSpc>
                <a:spcPct val="150000"/>
              </a:lnSpc>
              <a:spcBef>
                <a:spcPts val="800"/>
              </a:spcBef>
              <a:spcAft>
                <a:spcPts val="0"/>
              </a:spcAft>
              <a:buClr>
                <a:schemeClr val="dk1"/>
              </a:buClr>
              <a:buSzPts val="1100"/>
              <a:buFont typeface="Arial"/>
              <a:buNone/>
            </a:pPr>
            <a:r>
              <a:rPr lang="en-US" sz="1400"/>
              <a:t>We run social clubs, specialist trampolining and technology projects, holiday programmes, and residential trips that all focus on enabling our young people to access what they are entitled to - fun, friendship and an independent future. Our families can access advice, information and support, as well as be able to form valuable friendships with each other.</a:t>
            </a:r>
            <a:endParaRPr sz="1400"/>
          </a:p>
          <a:p>
            <a:pPr indent="0" lvl="0" marL="0" rtl="0" algn="l">
              <a:lnSpc>
                <a:spcPct val="150000"/>
              </a:lnSpc>
              <a:spcBef>
                <a:spcPts val="800"/>
              </a:spcBef>
              <a:spcAft>
                <a:spcPts val="0"/>
              </a:spcAft>
              <a:buClr>
                <a:schemeClr val="dk1"/>
              </a:buClr>
              <a:buSzPts val="1100"/>
              <a:buFont typeface="Arial"/>
              <a:buNone/>
            </a:pPr>
            <a:r>
              <a:rPr lang="en-US" sz="1400"/>
              <a:t>We are based in the </a:t>
            </a:r>
            <a:r>
              <a:rPr b="1" lang="en-US" sz="1400"/>
              <a:t>&lt;our place&gt;</a:t>
            </a:r>
            <a:r>
              <a:rPr lang="en-US" sz="1400"/>
              <a:t> and currently work with around 300 children and young people every week in various venues across the borough.</a:t>
            </a:r>
            <a:endParaRPr sz="1400"/>
          </a:p>
          <a:p>
            <a:pPr indent="0" lvl="0" marL="0" rtl="0" algn="l">
              <a:lnSpc>
                <a:spcPct val="150000"/>
              </a:lnSpc>
              <a:spcBef>
                <a:spcPts val="800"/>
              </a:spcBef>
              <a:spcAft>
                <a:spcPts val="0"/>
              </a:spcAft>
              <a:buClr>
                <a:schemeClr val="dk1"/>
              </a:buClr>
              <a:buSzPts val="1100"/>
              <a:buFont typeface="Arial"/>
              <a:buNone/>
            </a:pPr>
            <a:r>
              <a:t/>
            </a:r>
            <a:endParaRPr b="1" sz="1600">
              <a:solidFill>
                <a:srgbClr val="000099"/>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g13191e0e482_0_23"/>
          <p:cNvSpPr txBox="1"/>
          <p:nvPr>
            <p:ph type="title"/>
          </p:nvPr>
        </p:nvSpPr>
        <p:spPr>
          <a:xfrm>
            <a:off x="710817" y="1055652"/>
            <a:ext cx="1015688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Create or refresh your Case for Support</a:t>
            </a:r>
            <a:endParaRPr/>
          </a:p>
        </p:txBody>
      </p:sp>
      <p:sp>
        <p:nvSpPr>
          <p:cNvPr id="224" name="Google Shape;224;g13191e0e482_0_23"/>
          <p:cNvSpPr txBox="1"/>
          <p:nvPr>
            <p:ph idx="1" type="body"/>
          </p:nvPr>
        </p:nvSpPr>
        <p:spPr>
          <a:xfrm>
            <a:off x="710817" y="1760550"/>
            <a:ext cx="8969209" cy="4640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800"/>
              </a:spcBef>
              <a:spcAft>
                <a:spcPts val="0"/>
              </a:spcAft>
              <a:buClr>
                <a:schemeClr val="dk1"/>
              </a:buClr>
              <a:buSzPts val="1100"/>
              <a:buFont typeface="Arial"/>
              <a:buNone/>
            </a:pPr>
            <a:r>
              <a:rPr b="1" lang="en-US" sz="1600">
                <a:solidFill>
                  <a:srgbClr val="000099"/>
                </a:solidFill>
              </a:rPr>
              <a:t>Working together we can…</a:t>
            </a:r>
            <a:endParaRPr b="1" sz="1600">
              <a:solidFill>
                <a:srgbClr val="000099"/>
              </a:solidFill>
            </a:endParaRPr>
          </a:p>
          <a:p>
            <a:pPr indent="0" lvl="0" marL="0" rtl="0" algn="l">
              <a:lnSpc>
                <a:spcPct val="150000"/>
              </a:lnSpc>
              <a:spcBef>
                <a:spcPts val="800"/>
              </a:spcBef>
              <a:spcAft>
                <a:spcPts val="0"/>
              </a:spcAft>
              <a:buClr>
                <a:schemeClr val="dk1"/>
              </a:buClr>
              <a:buSzPts val="1100"/>
              <a:buFont typeface="Arial"/>
              <a:buNone/>
            </a:pPr>
            <a:r>
              <a:rPr lang="en-US" sz="1400"/>
              <a:t>At </a:t>
            </a:r>
            <a:r>
              <a:rPr b="1" lang="en-US" sz="1400"/>
              <a:t>&lt;our organisation&gt;</a:t>
            </a:r>
            <a:r>
              <a:rPr lang="en-US" sz="1400"/>
              <a:t> support for others is foundational to what we do. As such, your support allows us to continue providing vital services to children and young people (as well as their families). Tangibly, this manifests as a suite of activities including; &lt;Activity 1&gt;, &lt;Activity 2&gt; and &lt;Activity 3&gt;. Thus, with your support we’re able to provide inspirational activities and opportunities for children and young people. The latter is particularly important with activities offering those an opportunity to develop social, communication and independent living skills as well as allowing them to gain confidence and increase their chances of full integration into society.</a:t>
            </a:r>
            <a:endParaRPr sz="1400"/>
          </a:p>
          <a:p>
            <a:pPr indent="0" lvl="0" marL="0" rtl="0" algn="l">
              <a:lnSpc>
                <a:spcPct val="150000"/>
              </a:lnSpc>
              <a:spcBef>
                <a:spcPts val="800"/>
              </a:spcBef>
              <a:spcAft>
                <a:spcPts val="0"/>
              </a:spcAft>
              <a:buClr>
                <a:schemeClr val="dk1"/>
              </a:buClr>
              <a:buSzPts val="1100"/>
              <a:buFont typeface="Arial"/>
              <a:buNone/>
            </a:pPr>
            <a:r>
              <a:rPr lang="en-US" sz="1400"/>
              <a:t>In addition to our current offering, your involvement offers an opportunity to increase our impact, thereby empowering children and young people to be proud of who they are. Specifically, with your support we can expand upon existing services, offering assistance to adults and supporting parents/ families of children and young people. Your involvement enables this support and allows </a:t>
            </a:r>
            <a:r>
              <a:rPr b="1" lang="en-US" sz="1400"/>
              <a:t>&lt;our organisation&gt; </a:t>
            </a:r>
            <a:r>
              <a:rPr lang="en-US" sz="1400"/>
              <a:t>to get positively involved with children, young people and their families.</a:t>
            </a:r>
            <a:endParaRPr sz="1400"/>
          </a:p>
          <a:p>
            <a:pPr indent="0" lvl="0" marL="0" rtl="0" algn="l">
              <a:lnSpc>
                <a:spcPct val="150000"/>
              </a:lnSpc>
              <a:spcBef>
                <a:spcPts val="800"/>
              </a:spcBef>
              <a:spcAft>
                <a:spcPts val="0"/>
              </a:spcAft>
              <a:buClr>
                <a:schemeClr val="dk1"/>
              </a:buClr>
              <a:buSzPts val="1100"/>
              <a:buFont typeface="Arial"/>
              <a:buNone/>
            </a:pPr>
            <a:r>
              <a:t/>
            </a:r>
            <a:endParaRPr sz="13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g13191e0e482_0_28"/>
          <p:cNvSpPr txBox="1"/>
          <p:nvPr>
            <p:ph type="title"/>
          </p:nvPr>
        </p:nvSpPr>
        <p:spPr>
          <a:xfrm>
            <a:off x="700307" y="1055652"/>
            <a:ext cx="10261983"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Create or refresh your Case for Support</a:t>
            </a:r>
            <a:endParaRPr/>
          </a:p>
        </p:txBody>
      </p:sp>
      <p:sp>
        <p:nvSpPr>
          <p:cNvPr id="230" name="Google Shape;230;g13191e0e482_0_28"/>
          <p:cNvSpPr txBox="1"/>
          <p:nvPr>
            <p:ph idx="1" type="body"/>
          </p:nvPr>
        </p:nvSpPr>
        <p:spPr>
          <a:xfrm>
            <a:off x="700307" y="1750040"/>
            <a:ext cx="9978000" cy="4640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800"/>
              </a:spcBef>
              <a:spcAft>
                <a:spcPts val="0"/>
              </a:spcAft>
              <a:buClr>
                <a:schemeClr val="dk1"/>
              </a:buClr>
              <a:buSzPts val="1100"/>
              <a:buFont typeface="Arial"/>
              <a:buNone/>
            </a:pPr>
            <a:r>
              <a:rPr b="1" lang="en-US" sz="1600">
                <a:solidFill>
                  <a:srgbClr val="000099"/>
                </a:solidFill>
              </a:rPr>
              <a:t>People support us because…</a:t>
            </a:r>
            <a:endParaRPr b="1" sz="1600">
              <a:solidFill>
                <a:srgbClr val="000099"/>
              </a:solidFill>
            </a:endParaRPr>
          </a:p>
          <a:p>
            <a:pPr indent="0" lvl="0" marL="0" rtl="0" algn="l">
              <a:lnSpc>
                <a:spcPct val="150000"/>
              </a:lnSpc>
              <a:spcBef>
                <a:spcPts val="800"/>
              </a:spcBef>
              <a:spcAft>
                <a:spcPts val="0"/>
              </a:spcAft>
              <a:buClr>
                <a:schemeClr val="dk1"/>
              </a:buClr>
              <a:buSzPts val="1100"/>
              <a:buFont typeface="Arial"/>
              <a:buNone/>
            </a:pPr>
            <a:r>
              <a:rPr lang="en-US" sz="1400"/>
              <a:t>There are a wide range of reasons as to why to support </a:t>
            </a:r>
            <a:r>
              <a:rPr b="1" lang="en-US" sz="1400"/>
              <a:t>&lt;our organisation&gt;</a:t>
            </a:r>
            <a:r>
              <a:rPr lang="en-US" sz="1400"/>
              <a:t>, however, typically this stems from an interest in supporting activities otherwise unavailable to children and young people with autism. In addition to this, supporters are keen to provide </a:t>
            </a:r>
            <a:r>
              <a:rPr b="1" lang="en-US" sz="1400"/>
              <a:t>&lt;our organisation&gt;</a:t>
            </a:r>
            <a:r>
              <a:rPr lang="en-US" sz="1400"/>
              <a:t> with the tools to quickly respond to societal challenges and (i.e. Coronavirus), thus providing </a:t>
            </a:r>
            <a:r>
              <a:rPr b="1" lang="en-US" sz="1400"/>
              <a:t>&lt;our organisation&gt;</a:t>
            </a:r>
            <a:r>
              <a:rPr lang="en-US" sz="1400"/>
              <a:t> with the motivation to continue making life for autistic children/ young people and their families better.</a:t>
            </a:r>
            <a:endParaRPr sz="1400"/>
          </a:p>
          <a:p>
            <a:pPr indent="0" lvl="0" marL="0" rtl="0" algn="l">
              <a:lnSpc>
                <a:spcPct val="150000"/>
              </a:lnSpc>
              <a:spcBef>
                <a:spcPts val="800"/>
              </a:spcBef>
              <a:spcAft>
                <a:spcPts val="0"/>
              </a:spcAft>
              <a:buClr>
                <a:schemeClr val="dk1"/>
              </a:buClr>
              <a:buSzPts val="1100"/>
              <a:buFont typeface="Arial"/>
              <a:buNone/>
            </a:pPr>
            <a:r>
              <a:rPr lang="en-US" sz="1400"/>
              <a:t>Beyond supporting the interests of </a:t>
            </a:r>
            <a:r>
              <a:rPr b="1" lang="en-US" sz="1400"/>
              <a:t>&lt;our organisation&gt;</a:t>
            </a:r>
            <a:r>
              <a:rPr lang="en-US" sz="1400"/>
              <a:t>, many supporters know/ have experience of the impact volunteering can have thus are keen to offer their time to help </a:t>
            </a:r>
            <a:r>
              <a:rPr b="1" lang="en-US" sz="1400"/>
              <a:t>&lt;our organisation&gt;</a:t>
            </a:r>
            <a:r>
              <a:rPr lang="en-US" sz="1400"/>
              <a:t> build a stronger base and add capacity to its existing/ developing service provision. </a:t>
            </a:r>
            <a:endParaRPr sz="1400"/>
          </a:p>
          <a:p>
            <a:pPr indent="0" lvl="0" marL="0" rtl="0" algn="l">
              <a:lnSpc>
                <a:spcPct val="150000"/>
              </a:lnSpc>
              <a:spcBef>
                <a:spcPts val="800"/>
              </a:spcBef>
              <a:spcAft>
                <a:spcPts val="0"/>
              </a:spcAft>
              <a:buClr>
                <a:schemeClr val="dk1"/>
              </a:buClr>
              <a:buSzPts val="1100"/>
              <a:buFont typeface="Arial"/>
              <a:buNone/>
            </a:pPr>
            <a:r>
              <a:rPr lang="en-US" sz="1400"/>
              <a:t>Finally, many choose to support </a:t>
            </a:r>
            <a:r>
              <a:rPr b="1" lang="en-US" sz="1400"/>
              <a:t>&lt;our organisation&gt;</a:t>
            </a:r>
            <a:r>
              <a:rPr lang="en-US" sz="1400"/>
              <a:t> as a function of personal experience (i.e. a member of their family or even themselves has autism). As such they recognise </a:t>
            </a:r>
            <a:r>
              <a:rPr b="1" lang="en-US" sz="1400"/>
              <a:t>&lt;our organisation&gt;</a:t>
            </a:r>
            <a:r>
              <a:rPr lang="en-US" sz="1400"/>
              <a:t> to be well supported to offer the kind of support they themselves (or someone they know) would have benefited from.</a:t>
            </a:r>
            <a:endParaRPr sz="1400"/>
          </a:p>
          <a:p>
            <a:pPr indent="0" lvl="0" marL="0" rtl="0" algn="l">
              <a:lnSpc>
                <a:spcPct val="150000"/>
              </a:lnSpc>
              <a:spcBef>
                <a:spcPts val="800"/>
              </a:spcBef>
              <a:spcAft>
                <a:spcPts val="0"/>
              </a:spcAft>
              <a:buClr>
                <a:schemeClr val="dk1"/>
              </a:buClr>
              <a:buSzPts val="1100"/>
              <a:buFont typeface="Arial"/>
              <a:buNone/>
            </a:pPr>
            <a:r>
              <a:t/>
            </a:r>
            <a:endParaRPr b="1" sz="1600">
              <a:solidFill>
                <a:srgbClr val="000099"/>
              </a:solidFill>
            </a:endParaRPr>
          </a:p>
          <a:p>
            <a:pPr indent="0" lvl="0" marL="0" rtl="0" algn="l">
              <a:lnSpc>
                <a:spcPct val="150000"/>
              </a:lnSpc>
              <a:spcBef>
                <a:spcPts val="800"/>
              </a:spcBef>
              <a:spcAft>
                <a:spcPts val="0"/>
              </a:spcAft>
              <a:buClr>
                <a:schemeClr val="dk1"/>
              </a:buClr>
              <a:buSzPts val="1100"/>
              <a:buFont typeface="Arial"/>
              <a:buNone/>
            </a:pPr>
            <a:r>
              <a:t/>
            </a:r>
            <a:endParaRPr sz="13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g13191e0e482_0_33"/>
          <p:cNvSpPr txBox="1"/>
          <p:nvPr>
            <p:ph type="title"/>
          </p:nvPr>
        </p:nvSpPr>
        <p:spPr>
          <a:xfrm>
            <a:off x="721327" y="1076673"/>
            <a:ext cx="10188411"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Create or refresh your Case for Support</a:t>
            </a:r>
            <a:endParaRPr/>
          </a:p>
        </p:txBody>
      </p:sp>
      <p:sp>
        <p:nvSpPr>
          <p:cNvPr id="236" name="Google Shape;236;g13191e0e482_0_33"/>
          <p:cNvSpPr txBox="1"/>
          <p:nvPr>
            <p:ph idx="1" type="body"/>
          </p:nvPr>
        </p:nvSpPr>
        <p:spPr>
          <a:xfrm>
            <a:off x="721327" y="1781570"/>
            <a:ext cx="9978000" cy="4640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800"/>
              </a:spcBef>
              <a:spcAft>
                <a:spcPts val="0"/>
              </a:spcAft>
              <a:buClr>
                <a:schemeClr val="dk1"/>
              </a:buClr>
              <a:buSzPts val="1100"/>
              <a:buFont typeface="Arial"/>
              <a:buNone/>
            </a:pPr>
            <a:r>
              <a:rPr b="1" lang="en-US" sz="1600">
                <a:solidFill>
                  <a:srgbClr val="000099"/>
                </a:solidFill>
              </a:rPr>
              <a:t>We respond to our supporters' motivations by…</a:t>
            </a:r>
            <a:endParaRPr b="1" sz="1600">
              <a:solidFill>
                <a:srgbClr val="000099"/>
              </a:solidFill>
            </a:endParaRPr>
          </a:p>
          <a:p>
            <a:pPr indent="0" lvl="0" marL="0" rtl="0" algn="l">
              <a:lnSpc>
                <a:spcPct val="150000"/>
              </a:lnSpc>
              <a:spcBef>
                <a:spcPts val="800"/>
              </a:spcBef>
              <a:spcAft>
                <a:spcPts val="0"/>
              </a:spcAft>
              <a:buClr>
                <a:schemeClr val="dk1"/>
              </a:buClr>
              <a:buSzPts val="1100"/>
              <a:buFont typeface="Arial"/>
              <a:buNone/>
            </a:pPr>
            <a:r>
              <a:rPr lang="en-US" sz="1400"/>
              <a:t>In terms of </a:t>
            </a:r>
            <a:r>
              <a:rPr b="1" lang="en-US" sz="1400"/>
              <a:t>&lt;our organisation’s&gt; </a:t>
            </a:r>
            <a:r>
              <a:rPr lang="en-US" sz="1400"/>
              <a:t>engagement with supporters, those who engage can rest assured that </a:t>
            </a:r>
            <a:r>
              <a:rPr b="1" lang="en-US" sz="1400"/>
              <a:t>&lt;our organisation&gt;</a:t>
            </a:r>
            <a:r>
              <a:rPr lang="en-US" sz="1400"/>
              <a:t> will clearly communicate its activities on the ground through photography, written updates, stories, videos and case studies. </a:t>
            </a:r>
            <a:endParaRPr/>
          </a:p>
          <a:p>
            <a:pPr indent="0" lvl="0" marL="0" rtl="0" algn="l">
              <a:lnSpc>
                <a:spcPct val="150000"/>
              </a:lnSpc>
              <a:spcBef>
                <a:spcPts val="800"/>
              </a:spcBef>
              <a:spcAft>
                <a:spcPts val="0"/>
              </a:spcAft>
              <a:buClr>
                <a:schemeClr val="dk1"/>
              </a:buClr>
              <a:buSzPts val="1100"/>
              <a:buFont typeface="Arial"/>
              <a:buNone/>
            </a:pPr>
            <a:r>
              <a:rPr lang="en-US" sz="1400"/>
              <a:t>Furthermore, through our social media presence we will engage in discussions and debate with supporters, answer questions, share updates relating to work and opportunities and provide sign-posting to other opportunities, stories and resources that might be of interest and practice use to those motivated to support us.</a:t>
            </a:r>
            <a:endParaRPr sz="1400"/>
          </a:p>
          <a:p>
            <a:pPr indent="0" lvl="0" marL="0" rtl="0" algn="l">
              <a:lnSpc>
                <a:spcPct val="150000"/>
              </a:lnSpc>
              <a:spcBef>
                <a:spcPts val="800"/>
              </a:spcBef>
              <a:spcAft>
                <a:spcPts val="0"/>
              </a:spcAft>
              <a:buClr>
                <a:schemeClr val="dk1"/>
              </a:buClr>
              <a:buSzPts val="1100"/>
              <a:buFont typeface="Arial"/>
              <a:buNone/>
            </a:pPr>
            <a:r>
              <a:t/>
            </a:r>
            <a:endParaRPr sz="13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g13191e0e482_0_38"/>
          <p:cNvSpPr txBox="1"/>
          <p:nvPr>
            <p:ph type="title"/>
          </p:nvPr>
        </p:nvSpPr>
        <p:spPr>
          <a:xfrm>
            <a:off x="710817" y="106616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Create or refresh your Case for Support</a:t>
            </a:r>
            <a:endParaRPr/>
          </a:p>
        </p:txBody>
      </p:sp>
      <p:sp>
        <p:nvSpPr>
          <p:cNvPr id="242" name="Google Shape;242;g13191e0e482_0_38"/>
          <p:cNvSpPr txBox="1"/>
          <p:nvPr>
            <p:ph idx="1" type="body"/>
          </p:nvPr>
        </p:nvSpPr>
        <p:spPr>
          <a:xfrm>
            <a:off x="710817" y="1760550"/>
            <a:ext cx="9978000" cy="4640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800"/>
              </a:spcBef>
              <a:spcAft>
                <a:spcPts val="0"/>
              </a:spcAft>
              <a:buClr>
                <a:schemeClr val="dk1"/>
              </a:buClr>
              <a:buSzPts val="1100"/>
              <a:buFont typeface="Arial"/>
              <a:buNone/>
            </a:pPr>
            <a:r>
              <a:rPr b="1" lang="en-US" sz="1600">
                <a:solidFill>
                  <a:srgbClr val="000099"/>
                </a:solidFill>
                <a:highlight>
                  <a:srgbClr val="FFFFFF"/>
                </a:highlight>
              </a:rPr>
              <a:t>How can you support us?</a:t>
            </a:r>
            <a:endParaRPr b="1" sz="1600">
              <a:solidFill>
                <a:srgbClr val="000099"/>
              </a:solidFill>
              <a:highlight>
                <a:srgbClr val="FFFFFF"/>
              </a:highlight>
            </a:endParaRPr>
          </a:p>
          <a:p>
            <a:pPr indent="0" lvl="0" marL="0" rtl="0" algn="l">
              <a:lnSpc>
                <a:spcPct val="150000"/>
              </a:lnSpc>
              <a:spcBef>
                <a:spcPts val="800"/>
              </a:spcBef>
              <a:spcAft>
                <a:spcPts val="0"/>
              </a:spcAft>
              <a:buClr>
                <a:schemeClr val="dk1"/>
              </a:buClr>
              <a:buSzPts val="1100"/>
              <a:buFont typeface="Arial"/>
              <a:buNone/>
            </a:pPr>
            <a:r>
              <a:rPr b="1" lang="en-US" sz="1400"/>
              <a:t>&lt;Our organisation&gt;</a:t>
            </a:r>
            <a:r>
              <a:rPr lang="en-US" sz="1400">
                <a:highlight>
                  <a:srgbClr val="FFFFFF"/>
                </a:highlight>
              </a:rPr>
              <a:t> always appreciates support that is offered, be that a donation, a plan for a fundraising event, individuals volunteering their time and business supporters.</a:t>
            </a:r>
            <a:endParaRPr sz="1400">
              <a:highlight>
                <a:srgbClr val="FFFFFF"/>
              </a:highlight>
            </a:endParaRPr>
          </a:p>
          <a:p>
            <a:pPr indent="0" lvl="0" marL="0" rtl="0" algn="l">
              <a:lnSpc>
                <a:spcPct val="150000"/>
              </a:lnSpc>
              <a:spcBef>
                <a:spcPts val="800"/>
              </a:spcBef>
              <a:spcAft>
                <a:spcPts val="0"/>
              </a:spcAft>
              <a:buClr>
                <a:schemeClr val="dk1"/>
              </a:buClr>
              <a:buSzPts val="1100"/>
              <a:buFont typeface="Arial"/>
              <a:buNone/>
            </a:pPr>
            <a:r>
              <a:rPr lang="en-US" sz="1400">
                <a:highlight>
                  <a:srgbClr val="FFFFFF"/>
                </a:highlight>
              </a:rPr>
              <a:t>Foremost you can support </a:t>
            </a:r>
            <a:r>
              <a:rPr b="1" lang="en-US" sz="1400">
                <a:highlight>
                  <a:srgbClr val="FFFFFF"/>
                </a:highlight>
              </a:rPr>
              <a:t>&lt;our </a:t>
            </a:r>
            <a:r>
              <a:rPr b="1" lang="en-US" sz="1400"/>
              <a:t>organisation&gt;</a:t>
            </a:r>
            <a:r>
              <a:rPr lang="en-US" sz="1400">
                <a:highlight>
                  <a:srgbClr val="FFFFFF"/>
                </a:highlight>
              </a:rPr>
              <a:t> financially by making a one-off donation, giving small, regular contributions or through a planned fundraising event. Any donation is most welcome and </a:t>
            </a:r>
            <a:r>
              <a:rPr b="1" lang="en-US" sz="1400">
                <a:highlight>
                  <a:srgbClr val="FFFFFF"/>
                </a:highlight>
              </a:rPr>
              <a:t>&lt;our </a:t>
            </a:r>
            <a:r>
              <a:rPr b="1" lang="en-US" sz="1400"/>
              <a:t>organisation&gt;</a:t>
            </a:r>
            <a:r>
              <a:rPr lang="en-US" sz="1400">
                <a:highlight>
                  <a:srgbClr val="FFFFFF"/>
                </a:highlight>
              </a:rPr>
              <a:t> always endeavours to support those that give. In addition to individual giving, &lt;our </a:t>
            </a:r>
            <a:r>
              <a:rPr b="1" lang="en-US" sz="1400"/>
              <a:t>organisation&gt;</a:t>
            </a:r>
            <a:r>
              <a:rPr lang="en-US" sz="1400">
                <a:highlight>
                  <a:srgbClr val="FFFFFF"/>
                </a:highlight>
              </a:rPr>
              <a:t> welcomes any support that businesses can provide and we’re happy to provide assistance and further information for those interested in this.</a:t>
            </a:r>
            <a:endParaRPr sz="1400">
              <a:highlight>
                <a:srgbClr val="FFFFFF"/>
              </a:highlight>
            </a:endParaRPr>
          </a:p>
          <a:p>
            <a:pPr indent="0" lvl="0" marL="0" rtl="0" algn="l">
              <a:lnSpc>
                <a:spcPct val="150000"/>
              </a:lnSpc>
              <a:spcBef>
                <a:spcPts val="800"/>
              </a:spcBef>
              <a:spcAft>
                <a:spcPts val="0"/>
              </a:spcAft>
              <a:buClr>
                <a:schemeClr val="dk1"/>
              </a:buClr>
              <a:buSzPts val="1100"/>
              <a:buFont typeface="Arial"/>
              <a:buNone/>
            </a:pPr>
            <a:r>
              <a:rPr lang="en-US" sz="1400">
                <a:highlight>
                  <a:srgbClr val="FFFFFF"/>
                </a:highlight>
              </a:rPr>
              <a:t>Just as significant as giving is the support you’re able to offer in the form of time as a volunteer. </a:t>
            </a:r>
            <a:r>
              <a:rPr b="1" lang="en-US" sz="1400">
                <a:highlight>
                  <a:srgbClr val="FFFFFF"/>
                </a:highlight>
              </a:rPr>
              <a:t>&lt;Our o</a:t>
            </a:r>
            <a:r>
              <a:rPr b="1" lang="en-US" sz="1400"/>
              <a:t>rganisation&gt;</a:t>
            </a:r>
            <a:r>
              <a:rPr lang="en-US" sz="1400">
                <a:highlight>
                  <a:srgbClr val="FFFFFF"/>
                </a:highlight>
              </a:rPr>
              <a:t> relies on volunteers to support its activities and community, thus any support and time you’re able to offer is most welcome.</a:t>
            </a:r>
            <a:endParaRPr sz="1400">
              <a:highlight>
                <a:srgbClr val="FFFFFF"/>
              </a:highlight>
            </a:endParaRPr>
          </a:p>
          <a:p>
            <a:pPr indent="0" lvl="0" marL="0" rtl="0" algn="l">
              <a:lnSpc>
                <a:spcPct val="150000"/>
              </a:lnSpc>
              <a:spcBef>
                <a:spcPts val="800"/>
              </a:spcBef>
              <a:spcAft>
                <a:spcPts val="0"/>
              </a:spcAft>
              <a:buClr>
                <a:schemeClr val="dk1"/>
              </a:buClr>
              <a:buSzPts val="1100"/>
              <a:buFont typeface="Arial"/>
              <a:buNone/>
            </a:pPr>
            <a:r>
              <a:t/>
            </a:r>
            <a:endParaRPr b="1" sz="1600">
              <a:solidFill>
                <a:srgbClr val="000099"/>
              </a:solidFill>
              <a:highlight>
                <a:srgbClr val="FFFFFF"/>
              </a:highlight>
            </a:endParaRPr>
          </a:p>
          <a:p>
            <a:pPr indent="0" lvl="0" marL="0" rtl="0" algn="l">
              <a:lnSpc>
                <a:spcPct val="150000"/>
              </a:lnSpc>
              <a:spcBef>
                <a:spcPts val="800"/>
              </a:spcBef>
              <a:spcAft>
                <a:spcPts val="0"/>
              </a:spcAft>
              <a:buClr>
                <a:schemeClr val="dk1"/>
              </a:buClr>
              <a:buSzPts val="1100"/>
              <a:buFont typeface="Arial"/>
              <a:buNone/>
            </a:pPr>
            <a:r>
              <a:t/>
            </a:r>
            <a:endParaRPr sz="13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g13191e0e482_0_43"/>
          <p:cNvSpPr txBox="1"/>
          <p:nvPr>
            <p:ph type="title"/>
          </p:nvPr>
        </p:nvSpPr>
        <p:spPr>
          <a:xfrm>
            <a:off x="7423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Create or refresh your Case for Support</a:t>
            </a:r>
            <a:endParaRPr/>
          </a:p>
        </p:txBody>
      </p:sp>
      <p:sp>
        <p:nvSpPr>
          <p:cNvPr id="248" name="Google Shape;248;g13191e0e482_0_43"/>
          <p:cNvSpPr txBox="1"/>
          <p:nvPr>
            <p:ph idx="1" type="body"/>
          </p:nvPr>
        </p:nvSpPr>
        <p:spPr>
          <a:xfrm>
            <a:off x="742348" y="1750039"/>
            <a:ext cx="9978000" cy="4640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800"/>
              </a:spcBef>
              <a:spcAft>
                <a:spcPts val="0"/>
              </a:spcAft>
              <a:buClr>
                <a:schemeClr val="dk1"/>
              </a:buClr>
              <a:buSzPts val="1100"/>
              <a:buFont typeface="Arial"/>
              <a:buNone/>
            </a:pPr>
            <a:r>
              <a:rPr b="1" lang="en-US" sz="1600">
                <a:solidFill>
                  <a:srgbClr val="000099"/>
                </a:solidFill>
                <a:highlight>
                  <a:srgbClr val="FFFFFF"/>
                </a:highlight>
              </a:rPr>
              <a:t>What do you, as a supporter, get for your time, money, and resources?</a:t>
            </a:r>
            <a:endParaRPr b="1" sz="1600">
              <a:solidFill>
                <a:srgbClr val="000099"/>
              </a:solidFill>
              <a:highlight>
                <a:srgbClr val="FFFFFF"/>
              </a:highlight>
            </a:endParaRPr>
          </a:p>
          <a:p>
            <a:pPr indent="0" lvl="0" marL="0" rtl="0" algn="l">
              <a:lnSpc>
                <a:spcPct val="150000"/>
              </a:lnSpc>
              <a:spcBef>
                <a:spcPts val="800"/>
              </a:spcBef>
              <a:spcAft>
                <a:spcPts val="0"/>
              </a:spcAft>
              <a:buClr>
                <a:schemeClr val="dk1"/>
              </a:buClr>
              <a:buSzPts val="1100"/>
              <a:buFont typeface="Arial"/>
              <a:buNone/>
            </a:pPr>
            <a:r>
              <a:rPr lang="en-US" sz="1400">
                <a:highlight>
                  <a:srgbClr val="FFFFFF"/>
                </a:highlight>
              </a:rPr>
              <a:t>While there is no tangible return to supporters, in the form of a supporter pack (a function of </a:t>
            </a:r>
            <a:r>
              <a:rPr b="1" lang="en-US" sz="1400">
                <a:highlight>
                  <a:srgbClr val="FFFFFF"/>
                </a:highlight>
              </a:rPr>
              <a:t>&lt;our </a:t>
            </a:r>
            <a:r>
              <a:rPr b="1" lang="en-US" sz="1400"/>
              <a:t>organisation&gt;</a:t>
            </a:r>
            <a:r>
              <a:rPr lang="en-US" sz="1400">
                <a:highlight>
                  <a:srgbClr val="FFFFFF"/>
                </a:highlight>
              </a:rPr>
              <a:t> wanting to focus efforts on delivery) supporters gain the satisfaction of know that your support, no matter how large or small, financial, influencing or volunteering, in person or online, goes directly to supporting autistic children/ young people and their families. In doing this, you get the delight that comes with supporting an organisation that is at the forefront of offering inspirational activities and opportunities for children and young people with autism.</a:t>
            </a:r>
            <a:endParaRPr sz="1400">
              <a:highlight>
                <a:srgbClr val="FFFFFF"/>
              </a:highlight>
            </a:endParaRPr>
          </a:p>
          <a:p>
            <a:pPr indent="0" lvl="0" marL="0" rtl="0" algn="l">
              <a:lnSpc>
                <a:spcPct val="150000"/>
              </a:lnSpc>
              <a:spcBef>
                <a:spcPts val="800"/>
              </a:spcBef>
              <a:spcAft>
                <a:spcPts val="0"/>
              </a:spcAft>
              <a:buClr>
                <a:schemeClr val="dk1"/>
              </a:buClr>
              <a:buSzPts val="1100"/>
              <a:buFont typeface="Arial"/>
              <a:buNone/>
            </a:pPr>
            <a:r>
              <a:t/>
            </a:r>
            <a:endParaRPr b="1" sz="1600">
              <a:solidFill>
                <a:srgbClr val="000099"/>
              </a:solidFill>
              <a:highlight>
                <a:srgbClr val="FFFFFF"/>
              </a:high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2"/>
          <p:cNvSpPr txBox="1"/>
          <p:nvPr>
            <p:ph type="title"/>
          </p:nvPr>
        </p:nvSpPr>
        <p:spPr>
          <a:xfrm>
            <a:off x="731838" y="106616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Homework #3</a:t>
            </a:r>
            <a:endParaRPr/>
          </a:p>
        </p:txBody>
      </p:sp>
      <p:sp>
        <p:nvSpPr>
          <p:cNvPr id="254" name="Google Shape;254;p12"/>
          <p:cNvSpPr txBox="1"/>
          <p:nvPr>
            <p:ph idx="1" type="body"/>
          </p:nvPr>
        </p:nvSpPr>
        <p:spPr>
          <a:xfrm>
            <a:off x="731838" y="1571363"/>
            <a:ext cx="10587804" cy="5039643"/>
          </a:xfrm>
          <a:prstGeom prst="rect">
            <a:avLst/>
          </a:prstGeom>
          <a:noFill/>
          <a:ln>
            <a:noFill/>
          </a:ln>
        </p:spPr>
        <p:txBody>
          <a:bodyPr anchorCtr="0" anchor="t" bIns="0" lIns="0" spcFirstLastPara="1" rIns="0" wrap="square" tIns="0">
            <a:noAutofit/>
          </a:bodyPr>
          <a:lstStyle/>
          <a:p>
            <a:pPr indent="-342900" lvl="0" marL="457200" rtl="0" algn="l">
              <a:lnSpc>
                <a:spcPct val="100000"/>
              </a:lnSpc>
              <a:spcBef>
                <a:spcPts val="0"/>
              </a:spcBef>
              <a:spcAft>
                <a:spcPts val="0"/>
              </a:spcAft>
              <a:buClr>
                <a:srgbClr val="000099"/>
              </a:buClr>
              <a:buSzPts val="1800"/>
              <a:buChar char="■"/>
            </a:pPr>
            <a:r>
              <a:rPr b="1" lang="en-US" sz="2000">
                <a:solidFill>
                  <a:srgbClr val="000099"/>
                </a:solidFill>
                <a:highlight>
                  <a:srgbClr val="FFFFFF"/>
                </a:highlight>
              </a:rPr>
              <a:t>Write a Case for Support</a:t>
            </a:r>
            <a:endParaRPr b="1">
              <a:solidFill>
                <a:srgbClr val="000099"/>
              </a:solidFill>
            </a:endParaRPr>
          </a:p>
          <a:p>
            <a:pPr indent="-228600" lvl="0" marL="457200" rtl="0" algn="l">
              <a:lnSpc>
                <a:spcPct val="100000"/>
              </a:lnSpc>
              <a:spcBef>
                <a:spcPts val="0"/>
              </a:spcBef>
              <a:spcAft>
                <a:spcPts val="0"/>
              </a:spcAft>
              <a:buClr>
                <a:srgbClr val="C9122B"/>
              </a:buClr>
              <a:buSzPts val="1800"/>
              <a:buFont typeface="Merriweather Sans"/>
              <a:buNone/>
            </a:pPr>
            <a:r>
              <a:t/>
            </a:r>
            <a:endParaRPr sz="2000">
              <a:highlight>
                <a:srgbClr val="FFFFFF"/>
              </a:highlight>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Does the organisation, or one of the branches, already have one?</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Can you make it really local, and thus really engaging?</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What existing information can you use?</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What information would be good to include if you had it?</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How can you go about finding the information that would make it better?</a:t>
            </a:r>
            <a:endParaRPr/>
          </a:p>
          <a:p>
            <a:pPr indent="-228599" lvl="1" marL="914400" rtl="0" algn="l">
              <a:lnSpc>
                <a:spcPct val="130000"/>
              </a:lnSpc>
              <a:spcBef>
                <a:spcPts val="0"/>
              </a:spcBef>
              <a:spcAft>
                <a:spcPts val="0"/>
              </a:spcAft>
              <a:buSzPts val="1651"/>
              <a:buNone/>
            </a:pPr>
            <a:r>
              <a:t/>
            </a:r>
            <a:endParaRPr>
              <a:solidFill>
                <a:srgbClr val="000000"/>
              </a:solidFill>
              <a:highlight>
                <a:srgbClr val="FFFFFF"/>
              </a:highlight>
            </a:endParaRPr>
          </a:p>
          <a:p>
            <a:pPr indent="-228599" lvl="1" marL="914400" rtl="0" algn="l">
              <a:lnSpc>
                <a:spcPct val="100000"/>
              </a:lnSpc>
              <a:spcBef>
                <a:spcPts val="0"/>
              </a:spcBef>
              <a:spcAft>
                <a:spcPts val="0"/>
              </a:spcAft>
              <a:buSzPts val="1651"/>
              <a:buNone/>
            </a:pPr>
            <a:r>
              <a:t/>
            </a:r>
            <a:endParaRPr sz="1851">
              <a:highlight>
                <a:srgbClr val="FFFFFF"/>
              </a:highlight>
            </a:endParaRPr>
          </a:p>
          <a:p>
            <a:pPr indent="0" lvl="1" marL="580962" rtl="0" algn="l">
              <a:lnSpc>
                <a:spcPct val="100000"/>
              </a:lnSpc>
              <a:spcBef>
                <a:spcPts val="0"/>
              </a:spcBef>
              <a:spcAft>
                <a:spcPts val="0"/>
              </a:spcAft>
              <a:buSzPts val="1651"/>
              <a:buNone/>
            </a:pPr>
            <a:r>
              <a:t/>
            </a:r>
            <a:endParaRPr b="1">
              <a:solidFill>
                <a:schemeClr val="accent1"/>
              </a:solidFill>
              <a:highlight>
                <a:srgbClr val="FFFFFF"/>
              </a:highlight>
            </a:endParaRPr>
          </a:p>
          <a:p>
            <a:pPr indent="0" lvl="0" marL="114300" rtl="0" algn="l">
              <a:lnSpc>
                <a:spcPct val="100000"/>
              </a:lnSpc>
              <a:spcBef>
                <a:spcPts val="0"/>
              </a:spcBef>
              <a:spcAft>
                <a:spcPts val="0"/>
              </a:spcAft>
              <a:buSzPts val="1800"/>
              <a:buNone/>
            </a:pPr>
            <a:r>
              <a:t/>
            </a:r>
            <a:endParaRPr b="1" i="1">
              <a:solidFill>
                <a:srgbClr val="222222"/>
              </a:solidFill>
              <a:highlight>
                <a:srgbClr val="FFFFFF"/>
              </a:highlight>
            </a:endParaRPr>
          </a:p>
          <a:p>
            <a:pPr indent="0" lvl="0" marL="114300" rtl="0" algn="l">
              <a:lnSpc>
                <a:spcPct val="100000"/>
              </a:lnSpc>
              <a:spcBef>
                <a:spcPts val="0"/>
              </a:spcBef>
              <a:spcAft>
                <a:spcPts val="0"/>
              </a:spcAft>
              <a:buSzPts val="1800"/>
              <a:buNone/>
            </a:pPr>
            <a:r>
              <a:t/>
            </a:r>
            <a:endParaRPr>
              <a:highlight>
                <a:srgbClr val="FFFFFF"/>
              </a:highlight>
            </a:endParaRPr>
          </a:p>
          <a:p>
            <a:pPr indent="-20232" lvl="0" marL="134533"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g12b0ee0048f_0_7"/>
          <p:cNvSpPr txBox="1"/>
          <p:nvPr>
            <p:ph type="title"/>
          </p:nvPr>
        </p:nvSpPr>
        <p:spPr>
          <a:xfrm>
            <a:off x="401400" y="2924950"/>
            <a:ext cx="4966500" cy="10080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en-US"/>
              <a:t>Chart supporter journeys</a:t>
            </a:r>
            <a:endParaRPr/>
          </a:p>
        </p:txBody>
      </p:sp>
      <p:sp>
        <p:nvSpPr>
          <p:cNvPr id="260" name="Google Shape;260;g12b0ee0048f_0_7"/>
          <p:cNvSpPr txBox="1"/>
          <p:nvPr>
            <p:ph idx="2" type="body"/>
          </p:nvPr>
        </p:nvSpPr>
        <p:spPr>
          <a:xfrm>
            <a:off x="0" y="6381549"/>
            <a:ext cx="5769300" cy="311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r>
              <a:rPr lang="en-US"/>
              <a:t>Bayes Business School (formerly Cass)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g12b1940098a_1_20"/>
          <p:cNvPicPr preferRelativeResize="0"/>
          <p:nvPr/>
        </p:nvPicPr>
        <p:blipFill rotWithShape="1">
          <a:blip r:embed="rId3">
            <a:alphaModFix/>
          </a:blip>
          <a:srcRect b="0" l="0" r="0" t="0"/>
          <a:stretch/>
        </p:blipFill>
        <p:spPr>
          <a:xfrm>
            <a:off x="1257525" y="361275"/>
            <a:ext cx="8515948" cy="608332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descr="The Supporter Journey - clarety.community" id="270" name="Google Shape;270;p13"/>
          <p:cNvPicPr preferRelativeResize="0"/>
          <p:nvPr/>
        </p:nvPicPr>
        <p:blipFill rotWithShape="1">
          <a:blip r:embed="rId3">
            <a:alphaModFix/>
          </a:blip>
          <a:srcRect b="0" l="0" r="0" t="0"/>
          <a:stretch/>
        </p:blipFill>
        <p:spPr>
          <a:xfrm>
            <a:off x="2290543" y="630588"/>
            <a:ext cx="7610913" cy="5291992"/>
          </a:xfrm>
          <a:prstGeom prst="rect">
            <a:avLst/>
          </a:prstGeom>
          <a:noFill/>
          <a:ln>
            <a:noFill/>
          </a:ln>
        </p:spPr>
      </p:pic>
      <p:sp>
        <p:nvSpPr>
          <p:cNvPr id="271" name="Google Shape;271;p13"/>
          <p:cNvSpPr txBox="1"/>
          <p:nvPr/>
        </p:nvSpPr>
        <p:spPr>
          <a:xfrm>
            <a:off x="8376745" y="5770180"/>
            <a:ext cx="177624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Source: Clarety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0"/>
          <p:cNvSpPr txBox="1"/>
          <p:nvPr/>
        </p:nvSpPr>
        <p:spPr>
          <a:xfrm>
            <a:off x="9322675" y="5770180"/>
            <a:ext cx="830317" cy="30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Clarety</a:t>
            </a:r>
            <a:endParaRPr b="0" i="0" sz="1400" u="none" cap="none" strike="noStrike">
              <a:solidFill>
                <a:srgbClr val="000000"/>
              </a:solidFill>
              <a:latin typeface="Arial"/>
              <a:ea typeface="Arial"/>
              <a:cs typeface="Arial"/>
              <a:sym typeface="Arial"/>
            </a:endParaRPr>
          </a:p>
        </p:txBody>
      </p:sp>
      <p:sp>
        <p:nvSpPr>
          <p:cNvPr id="277" name="Google Shape;277;p30"/>
          <p:cNvSpPr txBox="1"/>
          <p:nvPr/>
        </p:nvSpPr>
        <p:spPr>
          <a:xfrm>
            <a:off x="8042252" y="5770175"/>
            <a:ext cx="2110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Source: SOFII</a:t>
            </a:r>
            <a:endParaRPr/>
          </a:p>
        </p:txBody>
      </p:sp>
      <p:graphicFrame>
        <p:nvGraphicFramePr>
          <p:cNvPr id="278" name="Google Shape;278;p30"/>
          <p:cNvGraphicFramePr/>
          <p:nvPr/>
        </p:nvGraphicFramePr>
        <p:xfrm>
          <a:off x="866750" y="1411475"/>
          <a:ext cx="3000000" cy="3000000"/>
        </p:xfrm>
        <a:graphic>
          <a:graphicData uri="http://schemas.openxmlformats.org/drawingml/2006/table">
            <a:tbl>
              <a:tblPr>
                <a:noFill/>
                <a:tableStyleId>{1C3FDE6E-0916-47DD-8A1E-67BA6DCA29C2}</a:tableStyleId>
              </a:tblPr>
              <a:tblGrid>
                <a:gridCol w="1143000"/>
                <a:gridCol w="1143000"/>
                <a:gridCol w="1143000"/>
                <a:gridCol w="1143000"/>
                <a:gridCol w="1143000"/>
                <a:gridCol w="1143000"/>
                <a:gridCol w="1143000"/>
                <a:gridCol w="1143000"/>
                <a:gridCol w="1314475"/>
              </a:tblGrid>
              <a:tr h="381000">
                <a:tc gridSpan="9">
                  <a:txBody>
                    <a:bodyPr/>
                    <a:lstStyle/>
                    <a:p>
                      <a:pPr indent="0" lvl="0" marL="0" rtl="0" algn="ctr">
                        <a:spcBef>
                          <a:spcPts val="0"/>
                        </a:spcBef>
                        <a:spcAft>
                          <a:spcPts val="0"/>
                        </a:spcAft>
                        <a:buNone/>
                      </a:pPr>
                      <a:r>
                        <a:rPr b="1" lang="en-US" sz="1500"/>
                        <a:t>Love Story Grid</a:t>
                      </a:r>
                      <a:endParaRPr b="1" sz="1500"/>
                    </a:p>
                  </a:txBody>
                  <a:tcPr marT="91425" marB="91425" marR="91425" marL="91425">
                    <a:solidFill>
                      <a:srgbClr val="F3F3F3"/>
                    </a:solidFill>
                  </a:tcPr>
                </a:tc>
                <a:tc hMerge="1"/>
                <a:tc hMerge="1"/>
                <a:tc hMerge="1"/>
                <a:tc hMerge="1"/>
                <a:tc hMerge="1"/>
                <a:tc hMerge="1"/>
                <a:tc hMerge="1"/>
                <a:tc hMerge="1"/>
              </a:tr>
              <a:tr h="381000">
                <a:tc>
                  <a:txBody>
                    <a:bodyPr/>
                    <a:lstStyle/>
                    <a:p>
                      <a:pPr indent="0" lvl="0" marL="0" rtl="0" algn="l">
                        <a:spcBef>
                          <a:spcPts val="0"/>
                        </a:spcBef>
                        <a:spcAft>
                          <a:spcPts val="0"/>
                        </a:spcAft>
                        <a:buNone/>
                      </a:pPr>
                      <a:r>
                        <a:t/>
                      </a:r>
                      <a:endParaRPr/>
                    </a:p>
                  </a:txBody>
                  <a:tcPr marT="91425" marB="91425" marR="91425" marL="91425">
                    <a:solidFill>
                      <a:srgbClr val="D9D9D9"/>
                    </a:solidFill>
                  </a:tcPr>
                </a:tc>
                <a:tc>
                  <a:txBody>
                    <a:bodyPr/>
                    <a:lstStyle/>
                    <a:p>
                      <a:pPr indent="0" lvl="0" marL="0" rtl="0" algn="ctr">
                        <a:spcBef>
                          <a:spcPts val="0"/>
                        </a:spcBef>
                        <a:spcAft>
                          <a:spcPts val="0"/>
                        </a:spcAft>
                        <a:buNone/>
                      </a:pPr>
                      <a:r>
                        <a:rPr lang="en-US"/>
                        <a:t>Week 1</a:t>
                      </a:r>
                      <a:endParaRPr/>
                    </a:p>
                  </a:txBody>
                  <a:tcPr marT="91425" marB="91425" marR="91425" marL="91425">
                    <a:solidFill>
                      <a:srgbClr val="D9D9D9"/>
                    </a:solidFill>
                  </a:tcPr>
                </a:tc>
                <a:tc>
                  <a:txBody>
                    <a:bodyPr/>
                    <a:lstStyle/>
                    <a:p>
                      <a:pPr indent="0" lvl="0" marL="0" rtl="0" algn="ctr">
                        <a:spcBef>
                          <a:spcPts val="0"/>
                        </a:spcBef>
                        <a:spcAft>
                          <a:spcPts val="0"/>
                        </a:spcAft>
                        <a:buNone/>
                      </a:pPr>
                      <a:r>
                        <a:rPr lang="en-US"/>
                        <a:t>Week 1 - 2</a:t>
                      </a:r>
                      <a:endParaRPr/>
                    </a:p>
                  </a:txBody>
                  <a:tcPr marT="91425" marB="91425" marR="91425" marL="91425">
                    <a:solidFill>
                      <a:srgbClr val="D9D9D9"/>
                    </a:solidFill>
                  </a:tcPr>
                </a:tc>
                <a:tc>
                  <a:txBody>
                    <a:bodyPr/>
                    <a:lstStyle/>
                    <a:p>
                      <a:pPr indent="0" lvl="0" marL="0" rtl="0" algn="ctr">
                        <a:spcBef>
                          <a:spcPts val="0"/>
                        </a:spcBef>
                        <a:spcAft>
                          <a:spcPts val="0"/>
                        </a:spcAft>
                        <a:buNone/>
                      </a:pPr>
                      <a:r>
                        <a:rPr lang="en-US"/>
                        <a:t>Week 4</a:t>
                      </a:r>
                      <a:endParaRPr/>
                    </a:p>
                  </a:txBody>
                  <a:tcPr marT="91425" marB="91425" marR="91425" marL="91425">
                    <a:solidFill>
                      <a:srgbClr val="D9D9D9"/>
                    </a:solidFill>
                  </a:tcPr>
                </a:tc>
                <a:tc>
                  <a:txBody>
                    <a:bodyPr/>
                    <a:lstStyle/>
                    <a:p>
                      <a:pPr indent="0" lvl="0" marL="0" rtl="0" algn="ctr">
                        <a:spcBef>
                          <a:spcPts val="0"/>
                        </a:spcBef>
                        <a:spcAft>
                          <a:spcPts val="0"/>
                        </a:spcAft>
                        <a:buNone/>
                      </a:pPr>
                      <a:r>
                        <a:rPr lang="en-US"/>
                        <a:t>2nd Month</a:t>
                      </a:r>
                      <a:endParaRPr/>
                    </a:p>
                  </a:txBody>
                  <a:tcPr marT="91425" marB="91425" marR="91425" marL="91425">
                    <a:solidFill>
                      <a:srgbClr val="D9D9D9"/>
                    </a:solidFill>
                  </a:tcPr>
                </a:tc>
                <a:tc>
                  <a:txBody>
                    <a:bodyPr/>
                    <a:lstStyle/>
                    <a:p>
                      <a:pPr indent="0" lvl="0" marL="0" rtl="0" algn="ctr">
                        <a:spcBef>
                          <a:spcPts val="0"/>
                        </a:spcBef>
                        <a:spcAft>
                          <a:spcPts val="0"/>
                        </a:spcAft>
                        <a:buNone/>
                      </a:pPr>
                      <a:r>
                        <a:rPr lang="en-US"/>
                        <a:t>3rd Month</a:t>
                      </a:r>
                      <a:endParaRPr/>
                    </a:p>
                  </a:txBody>
                  <a:tcPr marT="91425" marB="91425" marR="91425" marL="91425">
                    <a:solidFill>
                      <a:srgbClr val="D9D9D9"/>
                    </a:solidFill>
                  </a:tcPr>
                </a:tc>
                <a:tc>
                  <a:txBody>
                    <a:bodyPr/>
                    <a:lstStyle/>
                    <a:p>
                      <a:pPr indent="0" lvl="0" marL="0" rtl="0" algn="ctr">
                        <a:spcBef>
                          <a:spcPts val="0"/>
                        </a:spcBef>
                        <a:spcAft>
                          <a:spcPts val="0"/>
                        </a:spcAft>
                        <a:buNone/>
                      </a:pPr>
                      <a:r>
                        <a:rPr lang="en-US"/>
                        <a:t>4th Month</a:t>
                      </a:r>
                      <a:endParaRPr/>
                    </a:p>
                  </a:txBody>
                  <a:tcPr marT="91425" marB="91425" marR="91425" marL="91425">
                    <a:solidFill>
                      <a:srgbClr val="D9D9D9"/>
                    </a:solidFill>
                  </a:tcPr>
                </a:tc>
                <a:tc>
                  <a:txBody>
                    <a:bodyPr/>
                    <a:lstStyle/>
                    <a:p>
                      <a:pPr indent="0" lvl="0" marL="0" rtl="0" algn="ctr">
                        <a:spcBef>
                          <a:spcPts val="0"/>
                        </a:spcBef>
                        <a:spcAft>
                          <a:spcPts val="0"/>
                        </a:spcAft>
                        <a:buNone/>
                      </a:pPr>
                      <a:r>
                        <a:rPr lang="en-US"/>
                        <a:t>5th Month</a:t>
                      </a:r>
                      <a:endParaRPr/>
                    </a:p>
                  </a:txBody>
                  <a:tcPr marT="91425" marB="91425" marR="91425" marL="91425">
                    <a:solidFill>
                      <a:srgbClr val="D9D9D9"/>
                    </a:solidFill>
                  </a:tcPr>
                </a:tc>
                <a:tc>
                  <a:txBody>
                    <a:bodyPr/>
                    <a:lstStyle/>
                    <a:p>
                      <a:pPr indent="0" lvl="0" marL="0" rtl="0" algn="ctr">
                        <a:spcBef>
                          <a:spcPts val="0"/>
                        </a:spcBef>
                        <a:spcAft>
                          <a:spcPts val="0"/>
                        </a:spcAft>
                        <a:buNone/>
                      </a:pPr>
                      <a:r>
                        <a:rPr lang="en-US"/>
                        <a:t>6th Month</a:t>
                      </a:r>
                      <a:endParaRPr/>
                    </a:p>
                  </a:txBody>
                  <a:tcPr marT="91425" marB="91425" marR="91425" marL="91425">
                    <a:solidFill>
                      <a:srgbClr val="D9D9D9"/>
                    </a:solidFill>
                  </a:tcPr>
                </a:tc>
              </a:tr>
              <a:tr h="381000">
                <a:tc>
                  <a:txBody>
                    <a:bodyPr/>
                    <a:lstStyle/>
                    <a:p>
                      <a:pPr indent="0" lvl="0" marL="0" rtl="0" algn="l">
                        <a:spcBef>
                          <a:spcPts val="0"/>
                        </a:spcBef>
                        <a:spcAft>
                          <a:spcPts val="0"/>
                        </a:spcAft>
                        <a:buNone/>
                      </a:pPr>
                      <a:r>
                        <a:rPr lang="en-US"/>
                        <a:t>Objective</a:t>
                      </a:r>
                      <a:endParaRPr/>
                    </a:p>
                  </a:txBody>
                  <a:tcPr marT="91425" marB="91425" marR="91425" marL="91425">
                    <a:solidFill>
                      <a:srgbClr val="F3F3F3"/>
                    </a:solidFill>
                  </a:tcPr>
                </a:tc>
                <a:tc>
                  <a:txBody>
                    <a:bodyPr/>
                    <a:lstStyle/>
                    <a:p>
                      <a:pPr indent="0" lvl="0" marL="0" rtl="0" algn="ctr">
                        <a:spcBef>
                          <a:spcPts val="0"/>
                        </a:spcBef>
                        <a:spcAft>
                          <a:spcPts val="0"/>
                        </a:spcAft>
                        <a:buNone/>
                      </a:pPr>
                      <a:r>
                        <a:rPr lang="en-US"/>
                        <a:t>Welcome!</a:t>
                      </a:r>
                      <a:endParaRPr/>
                    </a:p>
                  </a:txBody>
                  <a:tcPr marT="91425" marB="91425" marR="91425" marL="91425"/>
                </a:tc>
                <a:tc>
                  <a:txBody>
                    <a:bodyPr/>
                    <a:lstStyle/>
                    <a:p>
                      <a:pPr indent="0" lvl="0" marL="0" rtl="0" algn="ctr">
                        <a:spcBef>
                          <a:spcPts val="0"/>
                        </a:spcBef>
                        <a:spcAft>
                          <a:spcPts val="0"/>
                        </a:spcAft>
                        <a:buNone/>
                      </a:pPr>
                      <a:r>
                        <a:rPr lang="en-US"/>
                        <a:t>Thank you &amp; receipt</a:t>
                      </a:r>
                      <a:endParaRPr/>
                    </a:p>
                  </a:txBody>
                  <a:tcPr marT="91425" marB="91425" marR="91425" marL="91425"/>
                </a:tc>
                <a:tc>
                  <a:txBody>
                    <a:bodyPr/>
                    <a:lstStyle/>
                    <a:p>
                      <a:pPr indent="0" lvl="0" marL="0" rtl="0" algn="ctr">
                        <a:spcBef>
                          <a:spcPts val="0"/>
                        </a:spcBef>
                        <a:spcAft>
                          <a:spcPts val="0"/>
                        </a:spcAft>
                        <a:buNone/>
                      </a:pPr>
                      <a:r>
                        <a:rPr lang="en-US"/>
                        <a:t>Getting to know each other</a:t>
                      </a:r>
                      <a:endParaRPr/>
                    </a:p>
                  </a:txBody>
                  <a:tcPr marT="91425" marB="91425" marR="91425" marL="91425"/>
                </a:tc>
                <a:tc>
                  <a:txBody>
                    <a:bodyPr/>
                    <a:lstStyle/>
                    <a:p>
                      <a:pPr indent="0" lvl="0" marL="0" rtl="0" algn="ctr">
                        <a:spcBef>
                          <a:spcPts val="0"/>
                        </a:spcBef>
                        <a:spcAft>
                          <a:spcPts val="0"/>
                        </a:spcAft>
                        <a:buNone/>
                      </a:pPr>
                      <a:r>
                        <a:rPr lang="en-US"/>
                        <a:t>Surprise</a:t>
                      </a:r>
                      <a:r>
                        <a:rPr lang="en-US"/>
                        <a:t> and delight</a:t>
                      </a:r>
                      <a:endParaRPr/>
                    </a:p>
                  </a:txBody>
                  <a:tcPr marT="91425" marB="91425" marR="91425" marL="91425"/>
                </a:tc>
                <a:tc>
                  <a:txBody>
                    <a:bodyPr/>
                    <a:lstStyle/>
                    <a:p>
                      <a:pPr indent="0" lvl="0" marL="0" rtl="0" algn="ctr">
                        <a:spcBef>
                          <a:spcPts val="0"/>
                        </a:spcBef>
                        <a:spcAft>
                          <a:spcPts val="0"/>
                        </a:spcAft>
                        <a:buNone/>
                      </a:pPr>
                      <a:r>
                        <a:rPr lang="en-US"/>
                        <a:t>Ask, highly variable</a:t>
                      </a:r>
                      <a:endParaRPr/>
                    </a:p>
                  </a:txBody>
                  <a:tcPr marT="91425" marB="91425" marR="91425" marL="91425"/>
                </a:tc>
                <a:tc>
                  <a:txBody>
                    <a:bodyPr/>
                    <a:lstStyle/>
                    <a:p>
                      <a:pPr indent="0" lvl="0" marL="0" rtl="0" algn="ctr">
                        <a:spcBef>
                          <a:spcPts val="0"/>
                        </a:spcBef>
                        <a:spcAft>
                          <a:spcPts val="0"/>
                        </a:spcAft>
                        <a:buNone/>
                      </a:pPr>
                      <a:r>
                        <a:rPr lang="en-US"/>
                        <a:t>Action</a:t>
                      </a:r>
                      <a:endParaRPr/>
                    </a:p>
                  </a:txBody>
                  <a:tcPr marT="91425" marB="91425" marR="91425" marL="91425"/>
                </a:tc>
                <a:tc>
                  <a:txBody>
                    <a:bodyPr/>
                    <a:lstStyle/>
                    <a:p>
                      <a:pPr indent="0" lvl="0" marL="0" rtl="0" algn="ctr">
                        <a:spcBef>
                          <a:spcPts val="0"/>
                        </a:spcBef>
                        <a:spcAft>
                          <a:spcPts val="0"/>
                        </a:spcAft>
                        <a:buNone/>
                      </a:pPr>
                      <a:r>
                        <a:rPr lang="en-US"/>
                        <a:t>Surprise and delight</a:t>
                      </a:r>
                      <a:endParaRPr/>
                    </a:p>
                  </a:txBody>
                  <a:tcPr marT="91425" marB="91425" marR="91425" marL="91425"/>
                </a:tc>
                <a:tc>
                  <a:txBody>
                    <a:bodyPr/>
                    <a:lstStyle/>
                    <a:p>
                      <a:pPr indent="0" lvl="0" marL="0" rtl="0" algn="ctr">
                        <a:spcBef>
                          <a:spcPts val="0"/>
                        </a:spcBef>
                        <a:spcAft>
                          <a:spcPts val="0"/>
                        </a:spcAft>
                        <a:buNone/>
                      </a:pPr>
                      <a:r>
                        <a:rPr lang="en-US"/>
                        <a:t>Demonstrate impact</a:t>
                      </a:r>
                      <a:r>
                        <a:rPr lang="en-US"/>
                        <a:t> </a:t>
                      </a:r>
                      <a:endParaRPr/>
                    </a:p>
                  </a:txBody>
                  <a:tcPr marT="91425" marB="91425" marR="91425" marL="91425"/>
                </a:tc>
              </a:tr>
              <a:tr h="381000">
                <a:tc>
                  <a:txBody>
                    <a:bodyPr/>
                    <a:lstStyle/>
                    <a:p>
                      <a:pPr indent="0" lvl="0" marL="0" rtl="0" algn="l">
                        <a:spcBef>
                          <a:spcPts val="0"/>
                        </a:spcBef>
                        <a:spcAft>
                          <a:spcPts val="0"/>
                        </a:spcAft>
                        <a:buNone/>
                      </a:pPr>
                      <a:r>
                        <a:rPr lang="en-US"/>
                        <a:t>What is it?</a:t>
                      </a:r>
                      <a:endParaRPr/>
                    </a:p>
                  </a:txBody>
                  <a:tcPr marT="91425" marB="91425" marR="91425" marL="91425">
                    <a:solidFill>
                      <a:srgbClr val="F3F3F3"/>
                    </a:solidFill>
                  </a:tcPr>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US"/>
                        <a:t>Feeling</a:t>
                      </a:r>
                      <a:endParaRPr/>
                    </a:p>
                  </a:txBody>
                  <a:tcPr marT="91425" marB="91425" marR="91425" marL="91425">
                    <a:solidFill>
                      <a:srgbClr val="F3F3F3"/>
                    </a:solidFill>
                  </a:tcPr>
                </a:tc>
                <a:tc>
                  <a:txBody>
                    <a:bodyPr/>
                    <a:lstStyle/>
                    <a:p>
                      <a:pPr indent="0" lvl="0" marL="0" rtl="0" algn="ctr">
                        <a:spcBef>
                          <a:spcPts val="0"/>
                        </a:spcBef>
                        <a:spcAft>
                          <a:spcPts val="0"/>
                        </a:spcAft>
                        <a:buNone/>
                      </a:pPr>
                      <a:r>
                        <a:rPr lang="en-US"/>
                        <a:t>Sincere, happy, friendly</a:t>
                      </a:r>
                      <a:endParaRPr/>
                    </a:p>
                  </a:txBody>
                  <a:tcPr marT="91425" marB="91425" marR="91425" marL="91425"/>
                </a:tc>
                <a:tc>
                  <a:txBody>
                    <a:bodyPr/>
                    <a:lstStyle/>
                    <a:p>
                      <a:pPr indent="0" lvl="0" marL="0" rtl="0" algn="ctr">
                        <a:spcBef>
                          <a:spcPts val="0"/>
                        </a:spcBef>
                        <a:spcAft>
                          <a:spcPts val="0"/>
                        </a:spcAft>
                        <a:buNone/>
                      </a:pPr>
                      <a:r>
                        <a:rPr lang="en-US"/>
                        <a:t>Transparent accountable</a:t>
                      </a:r>
                      <a:endParaRPr/>
                    </a:p>
                  </a:txBody>
                  <a:tcPr marT="91425" marB="91425" marR="91425" marL="91425"/>
                </a:tc>
                <a:tc>
                  <a:txBody>
                    <a:bodyPr/>
                    <a:lstStyle/>
                    <a:p>
                      <a:pPr indent="0" lvl="0" marL="0" rtl="0" algn="ctr">
                        <a:spcBef>
                          <a:spcPts val="0"/>
                        </a:spcBef>
                        <a:spcAft>
                          <a:spcPts val="0"/>
                        </a:spcAft>
                        <a:buNone/>
                      </a:pPr>
                      <a:r>
                        <a:rPr lang="en-US"/>
                        <a:t>This is a dialogue, a relationship</a:t>
                      </a:r>
                      <a:endParaRPr/>
                    </a:p>
                  </a:txBody>
                  <a:tcPr marT="91425" marB="91425" marR="91425" marL="91425"/>
                </a:tc>
                <a:tc>
                  <a:txBody>
                    <a:bodyPr/>
                    <a:lstStyle/>
                    <a:p>
                      <a:pPr indent="0" lvl="0" marL="0" rtl="0" algn="ctr">
                        <a:spcBef>
                          <a:spcPts val="0"/>
                        </a:spcBef>
                        <a:spcAft>
                          <a:spcPts val="0"/>
                        </a:spcAft>
                        <a:buNone/>
                      </a:pPr>
                      <a:r>
                        <a:rPr lang="en-US"/>
                        <a:t>Wow! Amazing!</a:t>
                      </a:r>
                      <a:endParaRPr/>
                    </a:p>
                  </a:txBody>
                  <a:tcPr marT="91425" marB="91425" marR="91425" marL="91425"/>
                </a:tc>
                <a:tc>
                  <a:txBody>
                    <a:bodyPr/>
                    <a:lstStyle/>
                    <a:p>
                      <a:pPr indent="0" lvl="0" marL="0" rtl="0" algn="ctr">
                        <a:spcBef>
                          <a:spcPts val="0"/>
                        </a:spcBef>
                        <a:spcAft>
                          <a:spcPts val="0"/>
                        </a:spcAft>
                        <a:buNone/>
                      </a:pPr>
                      <a:r>
                        <a:rPr lang="en-US"/>
                        <a:t>I can see how my gift will make a difference</a:t>
                      </a:r>
                      <a:endParaRPr/>
                    </a:p>
                  </a:txBody>
                  <a:tcPr marT="91425" marB="91425" marR="91425" marL="91425"/>
                </a:tc>
                <a:tc>
                  <a:txBody>
                    <a:bodyPr/>
                    <a:lstStyle/>
                    <a:p>
                      <a:pPr indent="0" lvl="0" marL="0" rtl="0" algn="ctr">
                        <a:spcBef>
                          <a:spcPts val="0"/>
                        </a:spcBef>
                        <a:spcAft>
                          <a:spcPts val="0"/>
                        </a:spcAft>
                        <a:buNone/>
                      </a:pPr>
                      <a:r>
                        <a:rPr lang="en-US"/>
                        <a:t>This is great! I can do more than just give.</a:t>
                      </a:r>
                      <a:endParaRPr/>
                    </a:p>
                  </a:txBody>
                  <a:tcPr marT="91425" marB="91425" marR="91425" marL="91425"/>
                </a:tc>
                <a:tc>
                  <a:txBody>
                    <a:bodyPr/>
                    <a:lstStyle/>
                    <a:p>
                      <a:pPr indent="0" lvl="0" marL="0" rtl="0" algn="ctr">
                        <a:spcBef>
                          <a:spcPts val="0"/>
                        </a:spcBef>
                        <a:spcAft>
                          <a:spcPts val="0"/>
                        </a:spcAft>
                        <a:buNone/>
                      </a:pPr>
                      <a:r>
                        <a:rPr lang="en-US"/>
                        <a:t>Wow! Amazing!</a:t>
                      </a:r>
                      <a:endParaRPr/>
                    </a:p>
                  </a:txBody>
                  <a:tcPr marT="91425" marB="91425" marR="91425" marL="91425"/>
                </a:tc>
                <a:tc>
                  <a:txBody>
                    <a:bodyPr/>
                    <a:lstStyle/>
                    <a:p>
                      <a:pPr indent="0" lvl="0" marL="0" rtl="0" algn="ctr">
                        <a:spcBef>
                          <a:spcPts val="0"/>
                        </a:spcBef>
                        <a:spcAft>
                          <a:spcPts val="0"/>
                        </a:spcAft>
                        <a:buNone/>
                      </a:pPr>
                      <a:r>
                        <a:rPr lang="en-US"/>
                        <a:t>Proud to be part of this.</a:t>
                      </a:r>
                      <a:endParaRPr/>
                    </a:p>
                  </a:txBody>
                  <a:tcPr marT="91425" marB="91425" marR="91425" marL="91425"/>
                </a:tc>
              </a:tr>
              <a:tr h="381000">
                <a:tc>
                  <a:txBody>
                    <a:bodyPr/>
                    <a:lstStyle/>
                    <a:p>
                      <a:pPr indent="0" lvl="0" marL="0" rtl="0" algn="l">
                        <a:spcBef>
                          <a:spcPts val="0"/>
                        </a:spcBef>
                        <a:spcAft>
                          <a:spcPts val="0"/>
                        </a:spcAft>
                        <a:buNone/>
                      </a:pPr>
                      <a:r>
                        <a:rPr lang="en-US"/>
                        <a:t>Metrics</a:t>
                      </a:r>
                      <a:endParaRPr/>
                    </a:p>
                  </a:txBody>
                  <a:tcPr marT="91425" marB="91425" marR="91425" marL="91425">
                    <a:solidFill>
                      <a:srgbClr val="F3F3F3"/>
                    </a:solidFill>
                  </a:tcPr>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c>
                  <a:txBody>
                    <a:bodyPr/>
                    <a:lstStyle/>
                    <a:p>
                      <a:pPr indent="0" lvl="0" marL="0" rtl="0" algn="ctr">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1"/>
          <p:cNvSpPr txBox="1"/>
          <p:nvPr/>
        </p:nvSpPr>
        <p:spPr>
          <a:xfrm>
            <a:off x="3804746" y="4818994"/>
            <a:ext cx="693682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Showcase Of Fundraising Innovation and Inspiration</a:t>
            </a:r>
            <a:endParaRPr/>
          </a:p>
        </p:txBody>
      </p:sp>
      <p:pic>
        <p:nvPicPr>
          <p:cNvPr id="284" name="Google Shape;284;p31"/>
          <p:cNvPicPr preferRelativeResize="0"/>
          <p:nvPr/>
        </p:nvPicPr>
        <p:blipFill rotWithShape="1">
          <a:blip r:embed="rId3">
            <a:alphaModFix/>
          </a:blip>
          <a:srcRect b="0" l="0" r="0" t="0"/>
          <a:stretch/>
        </p:blipFill>
        <p:spPr>
          <a:xfrm>
            <a:off x="4337050" y="2305050"/>
            <a:ext cx="3517900" cy="22479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2"/>
          <p:cNvSpPr txBox="1"/>
          <p:nvPr>
            <p:ph type="title"/>
          </p:nvPr>
        </p:nvSpPr>
        <p:spPr>
          <a:xfrm>
            <a:off x="731838" y="106616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Homework #4</a:t>
            </a:r>
            <a:endParaRPr/>
          </a:p>
        </p:txBody>
      </p:sp>
      <p:sp>
        <p:nvSpPr>
          <p:cNvPr id="290" name="Google Shape;290;p32"/>
          <p:cNvSpPr txBox="1"/>
          <p:nvPr>
            <p:ph idx="1" type="body"/>
          </p:nvPr>
        </p:nvSpPr>
        <p:spPr>
          <a:xfrm>
            <a:off x="731838" y="1571363"/>
            <a:ext cx="10587804" cy="5039643"/>
          </a:xfrm>
          <a:prstGeom prst="rect">
            <a:avLst/>
          </a:prstGeom>
          <a:noFill/>
          <a:ln>
            <a:noFill/>
          </a:ln>
        </p:spPr>
        <p:txBody>
          <a:bodyPr anchorCtr="0" anchor="t" bIns="0" lIns="0" spcFirstLastPara="1" rIns="0" wrap="square" tIns="0">
            <a:noAutofit/>
          </a:bodyPr>
          <a:lstStyle/>
          <a:p>
            <a:pPr indent="-342900" lvl="0" marL="457200" rtl="0" algn="l">
              <a:lnSpc>
                <a:spcPct val="100000"/>
              </a:lnSpc>
              <a:spcBef>
                <a:spcPts val="0"/>
              </a:spcBef>
              <a:spcAft>
                <a:spcPts val="0"/>
              </a:spcAft>
              <a:buClr>
                <a:srgbClr val="000099"/>
              </a:buClr>
              <a:buSzPts val="1800"/>
              <a:buChar char="■"/>
            </a:pPr>
            <a:r>
              <a:rPr b="1" lang="en-US" sz="2000">
                <a:solidFill>
                  <a:srgbClr val="000099"/>
                </a:solidFill>
                <a:highlight>
                  <a:srgbClr val="FFFFFF"/>
                </a:highlight>
              </a:rPr>
              <a:t>Track a supporter journey. Build on that over time.</a:t>
            </a:r>
            <a:endParaRPr b="1">
              <a:solidFill>
                <a:srgbClr val="000099"/>
              </a:solidFill>
            </a:endParaRPr>
          </a:p>
          <a:p>
            <a:pPr indent="-228600" lvl="0" marL="457200" rtl="0" algn="l">
              <a:lnSpc>
                <a:spcPct val="100000"/>
              </a:lnSpc>
              <a:spcBef>
                <a:spcPts val="0"/>
              </a:spcBef>
              <a:spcAft>
                <a:spcPts val="0"/>
              </a:spcAft>
              <a:buClr>
                <a:srgbClr val="C9122B"/>
              </a:buClr>
              <a:buSzPts val="1800"/>
              <a:buFont typeface="Merriweather Sans"/>
              <a:buNone/>
            </a:pPr>
            <a:r>
              <a:t/>
            </a:r>
            <a:endParaRPr sz="2000">
              <a:highlight>
                <a:srgbClr val="FFFFFF"/>
              </a:highlight>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What data and information do you have that will help? (Google Analytics etc).</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Start by ’mocking up’ your idea of a typical supporter journey.</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Test your idea with real supporters and other stakeholders.</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Create ’types’ or ‘personas’ to help create future journeys.</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Use personas in your marketing and communication planning.</a:t>
            </a:r>
            <a:endParaRPr/>
          </a:p>
          <a:p>
            <a:pPr indent="0" lvl="1" marL="580962" rtl="0" algn="l">
              <a:lnSpc>
                <a:spcPct val="100000"/>
              </a:lnSpc>
              <a:spcBef>
                <a:spcPts val="0"/>
              </a:spcBef>
              <a:spcAft>
                <a:spcPts val="0"/>
              </a:spcAft>
              <a:buSzPts val="1651"/>
              <a:buNone/>
            </a:pPr>
            <a:r>
              <a:t/>
            </a:r>
            <a:endParaRPr sz="1851">
              <a:highlight>
                <a:srgbClr val="FFFFFF"/>
              </a:highlight>
            </a:endParaRPr>
          </a:p>
          <a:p>
            <a:pPr indent="0" lvl="1" marL="580962" rtl="0" algn="l">
              <a:lnSpc>
                <a:spcPct val="100000"/>
              </a:lnSpc>
              <a:spcBef>
                <a:spcPts val="0"/>
              </a:spcBef>
              <a:spcAft>
                <a:spcPts val="0"/>
              </a:spcAft>
              <a:buSzPts val="1651"/>
              <a:buNone/>
            </a:pPr>
            <a:r>
              <a:t/>
            </a:r>
            <a:endParaRPr b="1">
              <a:solidFill>
                <a:schemeClr val="accent1"/>
              </a:solidFill>
              <a:highlight>
                <a:srgbClr val="FFFFFF"/>
              </a:highlight>
            </a:endParaRPr>
          </a:p>
          <a:p>
            <a:pPr indent="0" lvl="0" marL="114300" rtl="0" algn="l">
              <a:lnSpc>
                <a:spcPct val="100000"/>
              </a:lnSpc>
              <a:spcBef>
                <a:spcPts val="0"/>
              </a:spcBef>
              <a:spcAft>
                <a:spcPts val="0"/>
              </a:spcAft>
              <a:buSzPts val="1800"/>
              <a:buNone/>
            </a:pPr>
            <a:r>
              <a:t/>
            </a:r>
            <a:endParaRPr b="1" i="1">
              <a:solidFill>
                <a:srgbClr val="222222"/>
              </a:solidFill>
              <a:highlight>
                <a:srgbClr val="FFFFFF"/>
              </a:highlight>
            </a:endParaRPr>
          </a:p>
          <a:p>
            <a:pPr indent="0" lvl="0" marL="114300" rtl="0" algn="l">
              <a:lnSpc>
                <a:spcPct val="100000"/>
              </a:lnSpc>
              <a:spcBef>
                <a:spcPts val="0"/>
              </a:spcBef>
              <a:spcAft>
                <a:spcPts val="0"/>
              </a:spcAft>
              <a:buSzPts val="1800"/>
              <a:buNone/>
            </a:pPr>
            <a:r>
              <a:t/>
            </a:r>
            <a:endParaRPr>
              <a:highlight>
                <a:srgbClr val="FFFFFF"/>
              </a:highlight>
            </a:endParaRPr>
          </a:p>
          <a:p>
            <a:pPr indent="-20232" lvl="0" marL="134533"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12b0ee0048f_0_12"/>
          <p:cNvSpPr txBox="1"/>
          <p:nvPr>
            <p:ph type="title"/>
          </p:nvPr>
        </p:nvSpPr>
        <p:spPr>
          <a:xfrm>
            <a:off x="401400" y="2924950"/>
            <a:ext cx="4966500" cy="10080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en-US"/>
              <a:t>Develop new stories and case studies</a:t>
            </a:r>
            <a:endParaRPr/>
          </a:p>
        </p:txBody>
      </p:sp>
      <p:sp>
        <p:nvSpPr>
          <p:cNvPr id="296" name="Google Shape;296;g12b0ee0048f_0_12"/>
          <p:cNvSpPr txBox="1"/>
          <p:nvPr>
            <p:ph idx="2" type="body"/>
          </p:nvPr>
        </p:nvSpPr>
        <p:spPr>
          <a:xfrm>
            <a:off x="0" y="6381549"/>
            <a:ext cx="5769300" cy="311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r>
              <a:rPr lang="en-US"/>
              <a:t>Bayes Business School (formerly Cass)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g12b1940098a_1_35"/>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Develop new stories and case studies</a:t>
            </a:r>
            <a:endParaRPr/>
          </a:p>
        </p:txBody>
      </p:sp>
      <p:sp>
        <p:nvSpPr>
          <p:cNvPr id="302" name="Google Shape;302;g12b1940098a_1_35"/>
          <p:cNvSpPr txBox="1"/>
          <p:nvPr>
            <p:ph idx="1" type="body"/>
          </p:nvPr>
        </p:nvSpPr>
        <p:spPr>
          <a:xfrm>
            <a:off x="437550" y="1760550"/>
            <a:ext cx="9978000" cy="4640400"/>
          </a:xfrm>
          <a:prstGeom prst="rect">
            <a:avLst/>
          </a:prstGeom>
          <a:noFill/>
          <a:ln>
            <a:noFill/>
          </a:ln>
        </p:spPr>
        <p:txBody>
          <a:bodyPr anchorCtr="0" anchor="t" bIns="0" lIns="0" spcFirstLastPara="1" rIns="0" wrap="square" tIns="0">
            <a:noAutofit/>
          </a:bodyPr>
          <a:lstStyle/>
          <a:p>
            <a:pPr indent="0" lvl="0" marL="0" rtl="0" algn="l">
              <a:lnSpc>
                <a:spcPct val="101931"/>
              </a:lnSpc>
              <a:spcBef>
                <a:spcPts val="800"/>
              </a:spcBef>
              <a:spcAft>
                <a:spcPts val="0"/>
              </a:spcAft>
              <a:buClr>
                <a:schemeClr val="dk1"/>
              </a:buClr>
              <a:buSzPts val="1100"/>
              <a:buFont typeface="Arial"/>
              <a:buNone/>
            </a:pPr>
            <a:r>
              <a:rPr lang="en-US" sz="1600"/>
              <a:t>My recommended key headers for a case study:</a:t>
            </a:r>
            <a:endParaRPr sz="1600"/>
          </a:p>
          <a:p>
            <a:pPr indent="0" lvl="0" marL="0" rtl="0" algn="l">
              <a:lnSpc>
                <a:spcPct val="101931"/>
              </a:lnSpc>
              <a:spcBef>
                <a:spcPts val="800"/>
              </a:spcBef>
              <a:spcAft>
                <a:spcPts val="0"/>
              </a:spcAft>
              <a:buClr>
                <a:schemeClr val="dk1"/>
              </a:buClr>
              <a:buSzPts val="1100"/>
              <a:buFont typeface="Arial"/>
              <a:buNone/>
            </a:pPr>
            <a:r>
              <a:t/>
            </a:r>
            <a:endParaRPr b="1" sz="1600">
              <a:solidFill>
                <a:srgbClr val="000099"/>
              </a:solidFill>
            </a:endParaRPr>
          </a:p>
          <a:p>
            <a:pPr indent="0" lvl="0" marL="0" rtl="0" algn="l">
              <a:lnSpc>
                <a:spcPct val="101931"/>
              </a:lnSpc>
              <a:spcBef>
                <a:spcPts val="800"/>
              </a:spcBef>
              <a:spcAft>
                <a:spcPts val="0"/>
              </a:spcAft>
              <a:buClr>
                <a:schemeClr val="dk1"/>
              </a:buClr>
              <a:buSzPts val="1100"/>
              <a:buFont typeface="Arial"/>
              <a:buNone/>
            </a:pPr>
            <a:r>
              <a:rPr b="1" lang="en-US" sz="2400">
                <a:solidFill>
                  <a:srgbClr val="000099"/>
                </a:solidFill>
              </a:rPr>
              <a:t>	Background</a:t>
            </a:r>
            <a:endParaRPr b="1" sz="2400">
              <a:solidFill>
                <a:srgbClr val="000099"/>
              </a:solidFill>
            </a:endParaRPr>
          </a:p>
          <a:p>
            <a:pPr indent="0" lvl="0" marL="0" rtl="0" algn="l">
              <a:lnSpc>
                <a:spcPct val="101931"/>
              </a:lnSpc>
              <a:spcBef>
                <a:spcPts val="800"/>
              </a:spcBef>
              <a:spcAft>
                <a:spcPts val="0"/>
              </a:spcAft>
              <a:buClr>
                <a:schemeClr val="dk1"/>
              </a:buClr>
              <a:buSzPts val="1100"/>
              <a:buFont typeface="Arial"/>
              <a:buNone/>
            </a:pPr>
            <a:r>
              <a:t/>
            </a:r>
            <a:endParaRPr b="1" sz="2400">
              <a:solidFill>
                <a:srgbClr val="000099"/>
              </a:solidFill>
            </a:endParaRPr>
          </a:p>
          <a:p>
            <a:pPr indent="0" lvl="0" marL="0" rtl="0" algn="l">
              <a:lnSpc>
                <a:spcPct val="101931"/>
              </a:lnSpc>
              <a:spcBef>
                <a:spcPts val="800"/>
              </a:spcBef>
              <a:spcAft>
                <a:spcPts val="0"/>
              </a:spcAft>
              <a:buClr>
                <a:schemeClr val="dk1"/>
              </a:buClr>
              <a:buSzPts val="1100"/>
              <a:buFont typeface="Arial"/>
              <a:buNone/>
            </a:pPr>
            <a:r>
              <a:rPr b="1" lang="en-US" sz="2400">
                <a:solidFill>
                  <a:srgbClr val="000099"/>
                </a:solidFill>
              </a:rPr>
              <a:t>	Challenge</a:t>
            </a:r>
            <a:endParaRPr b="1" sz="2400">
              <a:solidFill>
                <a:srgbClr val="000099"/>
              </a:solidFill>
            </a:endParaRPr>
          </a:p>
          <a:p>
            <a:pPr indent="0" lvl="0" marL="0" rtl="0" algn="l">
              <a:lnSpc>
                <a:spcPct val="101931"/>
              </a:lnSpc>
              <a:spcBef>
                <a:spcPts val="800"/>
              </a:spcBef>
              <a:spcAft>
                <a:spcPts val="0"/>
              </a:spcAft>
              <a:buClr>
                <a:schemeClr val="dk1"/>
              </a:buClr>
              <a:buSzPts val="1100"/>
              <a:buFont typeface="Arial"/>
              <a:buNone/>
            </a:pPr>
            <a:r>
              <a:t/>
            </a:r>
            <a:endParaRPr b="1" sz="2400">
              <a:solidFill>
                <a:srgbClr val="000099"/>
              </a:solidFill>
            </a:endParaRPr>
          </a:p>
          <a:p>
            <a:pPr indent="0" lvl="0" marL="0" rtl="0" algn="l">
              <a:lnSpc>
                <a:spcPct val="101931"/>
              </a:lnSpc>
              <a:spcBef>
                <a:spcPts val="800"/>
              </a:spcBef>
              <a:spcAft>
                <a:spcPts val="0"/>
              </a:spcAft>
              <a:buClr>
                <a:schemeClr val="dk1"/>
              </a:buClr>
              <a:buSzPts val="1100"/>
              <a:buFont typeface="Arial"/>
              <a:buNone/>
            </a:pPr>
            <a:r>
              <a:rPr b="1" lang="en-US" sz="2400">
                <a:solidFill>
                  <a:srgbClr val="000099"/>
                </a:solidFill>
              </a:rPr>
              <a:t>	Solution</a:t>
            </a:r>
            <a:endParaRPr b="1" sz="2400">
              <a:solidFill>
                <a:srgbClr val="000099"/>
              </a:solidFill>
            </a:endParaRPr>
          </a:p>
          <a:p>
            <a:pPr indent="0" lvl="0" marL="0" rtl="0" algn="l">
              <a:lnSpc>
                <a:spcPct val="101931"/>
              </a:lnSpc>
              <a:spcBef>
                <a:spcPts val="800"/>
              </a:spcBef>
              <a:spcAft>
                <a:spcPts val="0"/>
              </a:spcAft>
              <a:buClr>
                <a:schemeClr val="dk1"/>
              </a:buClr>
              <a:buSzPts val="1100"/>
              <a:buFont typeface="Arial"/>
              <a:buNone/>
            </a:pPr>
            <a:r>
              <a:t/>
            </a:r>
            <a:endParaRPr b="1" sz="2400">
              <a:solidFill>
                <a:srgbClr val="000099"/>
              </a:solidFill>
            </a:endParaRPr>
          </a:p>
          <a:p>
            <a:pPr indent="0" lvl="0" marL="0" rtl="0" algn="l">
              <a:lnSpc>
                <a:spcPct val="101931"/>
              </a:lnSpc>
              <a:spcBef>
                <a:spcPts val="800"/>
              </a:spcBef>
              <a:spcAft>
                <a:spcPts val="0"/>
              </a:spcAft>
              <a:buClr>
                <a:schemeClr val="dk1"/>
              </a:buClr>
              <a:buSzPts val="1100"/>
              <a:buFont typeface="Arial"/>
              <a:buNone/>
            </a:pPr>
            <a:r>
              <a:rPr b="1" lang="en-US" sz="2400">
                <a:solidFill>
                  <a:srgbClr val="000099"/>
                </a:solidFill>
              </a:rPr>
              <a:t>	Impact</a:t>
            </a:r>
            <a:endParaRPr b="1" sz="2400">
              <a:solidFill>
                <a:srgbClr val="000099"/>
              </a:solidFill>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0" lvl="0" marL="0" rtl="0" algn="l">
              <a:lnSpc>
                <a:spcPct val="100000"/>
              </a:lnSpc>
              <a:spcBef>
                <a:spcPts val="0"/>
              </a:spcBef>
              <a:spcAft>
                <a:spcPts val="0"/>
              </a:spcAft>
              <a:buClr>
                <a:srgbClr val="C9122B"/>
              </a:buClr>
              <a:buSzPts val="1800"/>
              <a:buFont typeface="Merriweather Sans"/>
              <a:buNone/>
            </a:pPr>
            <a:r>
              <a:t/>
            </a:r>
            <a:endParaRPr/>
          </a:p>
          <a:p>
            <a:pPr indent="0" lvl="0" marL="0" rtl="0" algn="l">
              <a:lnSpc>
                <a:spcPct val="100000"/>
              </a:lnSpc>
              <a:spcBef>
                <a:spcPts val="0"/>
              </a:spcBef>
              <a:spcAft>
                <a:spcPts val="0"/>
              </a:spcAft>
              <a:buClr>
                <a:srgbClr val="C9122B"/>
              </a:buClr>
              <a:buSzPts val="1800"/>
              <a:buFont typeface="Merriweather Sans"/>
              <a:buNone/>
            </a:pPr>
            <a:r>
              <a:rPr lang="en-US" sz="1600"/>
              <a:t>Examples: https://www.hodwell.co.uk/clients</a:t>
            </a:r>
            <a:endParaRPr sz="1600"/>
          </a:p>
        </p:txBody>
      </p:sp>
      <p:pic>
        <p:nvPicPr>
          <p:cNvPr id="303" name="Google Shape;303;g12b1940098a_1_35"/>
          <p:cNvPicPr preferRelativeResize="0"/>
          <p:nvPr/>
        </p:nvPicPr>
        <p:blipFill rotWithShape="1">
          <a:blip r:embed="rId3">
            <a:alphaModFix/>
          </a:blip>
          <a:srcRect b="0" l="0" r="0" t="0"/>
          <a:stretch/>
        </p:blipFill>
        <p:spPr>
          <a:xfrm>
            <a:off x="4468852" y="2217052"/>
            <a:ext cx="5946696" cy="351378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13191e0e482_0_48"/>
          <p:cNvSpPr txBox="1"/>
          <p:nvPr>
            <p:ph type="title"/>
          </p:nvPr>
        </p:nvSpPr>
        <p:spPr>
          <a:xfrm>
            <a:off x="76336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Develop new stories and case studies (example)</a:t>
            </a:r>
            <a:endParaRPr/>
          </a:p>
        </p:txBody>
      </p:sp>
      <p:sp>
        <p:nvSpPr>
          <p:cNvPr id="309" name="Google Shape;309;g13191e0e482_0_48"/>
          <p:cNvSpPr txBox="1"/>
          <p:nvPr>
            <p:ph idx="1" type="body"/>
          </p:nvPr>
        </p:nvSpPr>
        <p:spPr>
          <a:xfrm>
            <a:off x="763368" y="1771060"/>
            <a:ext cx="9978000" cy="4640400"/>
          </a:xfrm>
          <a:prstGeom prst="rect">
            <a:avLst/>
          </a:prstGeom>
          <a:noFill/>
          <a:ln>
            <a:noFill/>
          </a:ln>
        </p:spPr>
        <p:txBody>
          <a:bodyPr anchorCtr="0" anchor="t" bIns="0" lIns="0" spcFirstLastPara="1" rIns="0" wrap="square" tIns="0">
            <a:noAutofit/>
          </a:bodyPr>
          <a:lstStyle/>
          <a:p>
            <a:pPr indent="0" lvl="0" marL="0" rtl="0" algn="l">
              <a:lnSpc>
                <a:spcPct val="101931"/>
              </a:lnSpc>
              <a:spcBef>
                <a:spcPts val="800"/>
              </a:spcBef>
              <a:spcAft>
                <a:spcPts val="0"/>
              </a:spcAft>
              <a:buClr>
                <a:schemeClr val="dk1"/>
              </a:buClr>
              <a:buSzPts val="1100"/>
              <a:buFont typeface="Arial"/>
              <a:buNone/>
            </a:pPr>
            <a:r>
              <a:rPr lang="en-US" sz="1600"/>
              <a:t>Beyond: Launch preparation for a new high-profile UK mental health charity</a:t>
            </a:r>
            <a:endParaRPr sz="1600"/>
          </a:p>
          <a:p>
            <a:pPr indent="0" lvl="0" marL="0" rtl="0" algn="l">
              <a:lnSpc>
                <a:spcPct val="101931"/>
              </a:lnSpc>
              <a:spcBef>
                <a:spcPts val="800"/>
              </a:spcBef>
              <a:spcAft>
                <a:spcPts val="0"/>
              </a:spcAft>
              <a:buClr>
                <a:schemeClr val="dk1"/>
              </a:buClr>
              <a:buSzPts val="1100"/>
              <a:buFont typeface="Arial"/>
              <a:buNone/>
            </a:pPr>
            <a:r>
              <a:t/>
            </a:r>
            <a:endParaRPr b="1" sz="1600">
              <a:solidFill>
                <a:srgbClr val="000099"/>
              </a:solidFill>
            </a:endParaRPr>
          </a:p>
          <a:p>
            <a:pPr indent="0" lvl="0" marL="0" rtl="0" algn="l">
              <a:lnSpc>
                <a:spcPct val="101931"/>
              </a:lnSpc>
              <a:spcBef>
                <a:spcPts val="800"/>
              </a:spcBef>
              <a:spcAft>
                <a:spcPts val="0"/>
              </a:spcAft>
              <a:buClr>
                <a:schemeClr val="dk1"/>
              </a:buClr>
              <a:buSzPts val="1100"/>
              <a:buFont typeface="Arial"/>
              <a:buNone/>
            </a:pPr>
            <a:r>
              <a:rPr b="1" lang="en-US" sz="1600">
                <a:solidFill>
                  <a:srgbClr val="000099"/>
                </a:solidFill>
              </a:rPr>
              <a:t>Background: </a:t>
            </a:r>
            <a:r>
              <a:rPr lang="en-US" sz="1600"/>
              <a:t>Jonny Benjamin MBE is a British mental health campaigner, author and vlogger. In January 2014 he launched a social media campaign called Find 'Mike' to search for a stranger who had talked him out of taking his own life in 2008. The purpose of the campaign was to raise awareness of suicide and mental illness and was successful in finding Neil Laybourn who was the ‘stranger’. Jonny and Neil decided to launch a new mental health charity together based on the campaign and their subsequent friendship. Hodwell Associates was approached by the launch Director to support her, the founders, and potential Trustees of this new high-profile organisation in preparation for a planned launch.</a:t>
            </a:r>
            <a:endParaRPr sz="1600"/>
          </a:p>
          <a:p>
            <a:pPr indent="0" lvl="0" marL="0" rtl="0" algn="l">
              <a:lnSpc>
                <a:spcPct val="101931"/>
              </a:lnSpc>
              <a:spcBef>
                <a:spcPts val="1000"/>
              </a:spcBef>
              <a:spcAft>
                <a:spcPts val="0"/>
              </a:spcAft>
              <a:buClr>
                <a:schemeClr val="dk1"/>
              </a:buClr>
              <a:buSzPts val="1100"/>
              <a:buFont typeface="Arial"/>
              <a:buNone/>
            </a:pPr>
            <a:r>
              <a:rPr b="1" lang="en-US" sz="1600">
                <a:solidFill>
                  <a:srgbClr val="000099"/>
                </a:solidFill>
              </a:rPr>
              <a:t>Challenge: </a:t>
            </a:r>
            <a:r>
              <a:rPr lang="en-US" sz="1600"/>
              <a:t>The Director of the charity had already brought together some key structural documents including the safeguarding policy, constitution, business plan and mental health collective charter. However, there were some leading questions that needed answering as to the mission, vision and Theory of Change at the heart of the new operation. For example, why it was felt that the new charity was needed, and what it could do that others were not doing currently. What activity would the founders and Trustee like to see the charity delivering, and to whom and how. And what outcomes could the stakeholders envision being delivered in the first year, in five and in twenty years.</a:t>
            </a:r>
            <a:endParaRPr sz="1600"/>
          </a:p>
          <a:p>
            <a:pPr indent="0" lvl="0" marL="0" rtl="0" algn="l">
              <a:lnSpc>
                <a:spcPct val="101931"/>
              </a:lnSpc>
              <a:spcBef>
                <a:spcPts val="1000"/>
              </a:spcBef>
              <a:spcAft>
                <a:spcPts val="0"/>
              </a:spcAft>
              <a:buClr>
                <a:schemeClr val="dk1"/>
              </a:buClr>
              <a:buSzPts val="1100"/>
              <a:buFont typeface="Arial"/>
              <a:buNone/>
            </a:pPr>
            <a:r>
              <a:t/>
            </a:r>
            <a:endParaRPr b="1" sz="1600">
              <a:solidFill>
                <a:srgbClr val="000099"/>
              </a:solidFill>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0" lvl="0" marL="0" rtl="0" algn="l">
              <a:lnSpc>
                <a:spcPct val="100000"/>
              </a:lnSpc>
              <a:spcBef>
                <a:spcPts val="0"/>
              </a:spcBef>
              <a:spcAft>
                <a:spcPts val="0"/>
              </a:spcAft>
              <a:buClr>
                <a:srgbClr val="C9122B"/>
              </a:buClr>
              <a:buSzPts val="1800"/>
              <a:buFont typeface="Merriweather Sans"/>
              <a:buNone/>
            </a:pPr>
            <a:r>
              <a:t/>
            </a:r>
            <a:endParaRPr/>
          </a:p>
          <a:p>
            <a:pPr indent="0" lvl="0" marL="0" rtl="0" algn="l">
              <a:lnSpc>
                <a:spcPct val="100000"/>
              </a:lnSpc>
              <a:spcBef>
                <a:spcPts val="0"/>
              </a:spcBef>
              <a:spcAft>
                <a:spcPts val="0"/>
              </a:spcAft>
              <a:buClr>
                <a:srgbClr val="C9122B"/>
              </a:buClr>
              <a:buSzPts val="1800"/>
              <a:buFont typeface="Merriweather Sans"/>
              <a:buNone/>
            </a:pPr>
            <a:r>
              <a:t/>
            </a:r>
            <a:endParaRPr sz="16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g13191e0e482_0_69"/>
          <p:cNvSpPr txBox="1"/>
          <p:nvPr>
            <p:ph type="title"/>
          </p:nvPr>
        </p:nvSpPr>
        <p:spPr>
          <a:xfrm>
            <a:off x="731837"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Develop new stories and case studies (example)</a:t>
            </a:r>
            <a:endParaRPr/>
          </a:p>
        </p:txBody>
      </p:sp>
      <p:sp>
        <p:nvSpPr>
          <p:cNvPr id="315" name="Google Shape;315;g13191e0e482_0_69"/>
          <p:cNvSpPr txBox="1"/>
          <p:nvPr>
            <p:ph idx="1" type="body"/>
          </p:nvPr>
        </p:nvSpPr>
        <p:spPr>
          <a:xfrm>
            <a:off x="731837" y="1739529"/>
            <a:ext cx="9978000" cy="4640400"/>
          </a:xfrm>
          <a:prstGeom prst="rect">
            <a:avLst/>
          </a:prstGeom>
          <a:noFill/>
          <a:ln>
            <a:noFill/>
          </a:ln>
        </p:spPr>
        <p:txBody>
          <a:bodyPr anchorCtr="0" anchor="t" bIns="0" lIns="0" spcFirstLastPara="1" rIns="0" wrap="square" tIns="0">
            <a:noAutofit/>
          </a:bodyPr>
          <a:lstStyle/>
          <a:p>
            <a:pPr indent="0" lvl="0" marL="0" rtl="0" algn="l">
              <a:lnSpc>
                <a:spcPct val="101931"/>
              </a:lnSpc>
              <a:spcBef>
                <a:spcPts val="800"/>
              </a:spcBef>
              <a:spcAft>
                <a:spcPts val="0"/>
              </a:spcAft>
              <a:buClr>
                <a:schemeClr val="dk1"/>
              </a:buClr>
              <a:buSzPts val="1100"/>
              <a:buFont typeface="Arial"/>
              <a:buNone/>
            </a:pPr>
            <a:r>
              <a:t/>
            </a:r>
            <a:endParaRPr b="1" sz="1600">
              <a:solidFill>
                <a:srgbClr val="000099"/>
              </a:solidFill>
            </a:endParaRPr>
          </a:p>
          <a:p>
            <a:pPr indent="0" lvl="0" marL="0" rtl="0" algn="l">
              <a:lnSpc>
                <a:spcPct val="101931"/>
              </a:lnSpc>
              <a:spcBef>
                <a:spcPts val="800"/>
              </a:spcBef>
              <a:spcAft>
                <a:spcPts val="0"/>
              </a:spcAft>
              <a:buClr>
                <a:schemeClr val="dk1"/>
              </a:buClr>
              <a:buSzPts val="1100"/>
              <a:buFont typeface="Arial"/>
              <a:buNone/>
            </a:pPr>
            <a:r>
              <a:rPr b="1" lang="en-US" sz="1600">
                <a:solidFill>
                  <a:srgbClr val="000099"/>
                </a:solidFill>
              </a:rPr>
              <a:t>Solution: </a:t>
            </a:r>
            <a:r>
              <a:rPr lang="en-US" sz="1600"/>
              <a:t>Hodwell Associates facilitated a pre-launch Board meeting where we discussed issues of governance, management and then workshopped a Theory of Change model. This led to a further debate about how the resultant outcomes pathway would facilitate the creation of the Case for Support and Development Strategy. Hodwell Associates worked with the charity team at all levels to explore an initial fundraising strategy, advising on team structure and developing key areas of initial focus. We provided ongoing support and consultancy for the Director of the charity advising on issues including strategy, governance and structure.</a:t>
            </a:r>
            <a:endParaRPr sz="1600"/>
          </a:p>
          <a:p>
            <a:pPr indent="0" lvl="0" marL="0" rtl="0" algn="l">
              <a:lnSpc>
                <a:spcPct val="101931"/>
              </a:lnSpc>
              <a:spcBef>
                <a:spcPts val="1000"/>
              </a:spcBef>
              <a:spcAft>
                <a:spcPts val="0"/>
              </a:spcAft>
              <a:buClr>
                <a:schemeClr val="dk1"/>
              </a:buClr>
              <a:buSzPts val="1100"/>
              <a:buFont typeface="Arial"/>
              <a:buNone/>
            </a:pPr>
            <a:r>
              <a:rPr b="1" lang="en-US" sz="1600">
                <a:solidFill>
                  <a:srgbClr val="000099"/>
                </a:solidFill>
              </a:rPr>
              <a:t>Impact: </a:t>
            </a:r>
            <a:r>
              <a:rPr lang="en-US" sz="1600"/>
              <a:t>Following the Board meeting the Director wrote “Thanks so much for all your help on the charity and for us personally. Really appreciate all your wise counsel and your involvement is really vital in helping us move on”. The charity had a successful launch and has recently announced the creation of the UK’s first directory for children and young people’s mental health and wellness providers. For more information about https://wearebeyond.org.uk/.</a:t>
            </a:r>
            <a:endParaRPr sz="1600"/>
          </a:p>
          <a:p>
            <a:pPr indent="0" lvl="0" marL="0" rtl="0" algn="l">
              <a:lnSpc>
                <a:spcPct val="101931"/>
              </a:lnSpc>
              <a:spcBef>
                <a:spcPts val="1000"/>
              </a:spcBef>
              <a:spcAft>
                <a:spcPts val="0"/>
              </a:spcAft>
              <a:buClr>
                <a:schemeClr val="dk1"/>
              </a:buClr>
              <a:buSzPts val="1100"/>
              <a:buFont typeface="Arial"/>
              <a:buNone/>
            </a:pPr>
            <a:r>
              <a:t/>
            </a:r>
            <a:endParaRPr b="1" sz="1600">
              <a:solidFill>
                <a:srgbClr val="000099"/>
              </a:solidFill>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0" lvl="0" marL="0" rtl="0" algn="l">
              <a:lnSpc>
                <a:spcPct val="100000"/>
              </a:lnSpc>
              <a:spcBef>
                <a:spcPts val="0"/>
              </a:spcBef>
              <a:spcAft>
                <a:spcPts val="0"/>
              </a:spcAft>
              <a:buClr>
                <a:srgbClr val="C9122B"/>
              </a:buClr>
              <a:buSzPts val="1800"/>
              <a:buFont typeface="Merriweather Sans"/>
              <a:buNone/>
            </a:pPr>
            <a:r>
              <a:t/>
            </a:r>
            <a:endParaRPr/>
          </a:p>
          <a:p>
            <a:pPr indent="0" lvl="0" marL="0" rtl="0" algn="l">
              <a:lnSpc>
                <a:spcPct val="100000"/>
              </a:lnSpc>
              <a:spcBef>
                <a:spcPts val="0"/>
              </a:spcBef>
              <a:spcAft>
                <a:spcPts val="0"/>
              </a:spcAft>
              <a:buClr>
                <a:srgbClr val="C9122B"/>
              </a:buClr>
              <a:buSzPts val="1800"/>
              <a:buFont typeface="Merriweather Sans"/>
              <a:buNone/>
            </a:pPr>
            <a:r>
              <a:t/>
            </a:r>
            <a:endParaRPr sz="16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g12b1940098a_1_314"/>
          <p:cNvSpPr txBox="1"/>
          <p:nvPr>
            <p:ph type="title"/>
          </p:nvPr>
        </p:nvSpPr>
        <p:spPr>
          <a:xfrm>
            <a:off x="770375" y="104886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400"/>
              <a:buFont typeface="Arial"/>
              <a:buNone/>
            </a:pPr>
            <a:r>
              <a:rPr lang="en-US"/>
              <a:t>Develop new stories and case studies</a:t>
            </a:r>
            <a:endParaRPr/>
          </a:p>
          <a:p>
            <a:pPr indent="0" lvl="0" marL="0" rtl="0" algn="l">
              <a:lnSpc>
                <a:spcPct val="100000"/>
              </a:lnSpc>
              <a:spcBef>
                <a:spcPts val="0"/>
              </a:spcBef>
              <a:spcAft>
                <a:spcPts val="0"/>
              </a:spcAft>
              <a:buClr>
                <a:srgbClr val="000000"/>
              </a:buClr>
              <a:buSzPts val="1400"/>
              <a:buFont typeface="Arial"/>
              <a:buNone/>
            </a:pPr>
            <a:r>
              <a:rPr b="0" lang="en-US" sz="1600"/>
              <a:t>Create supporter experiences to stand out from the crowd</a:t>
            </a:r>
            <a:endParaRPr b="0" sz="1600"/>
          </a:p>
        </p:txBody>
      </p:sp>
      <p:pic>
        <p:nvPicPr>
          <p:cNvPr descr="The Data-Backed Guide to Nonprofit Marketing | Campaign Monitor" id="321" name="Google Shape;321;g12b1940098a_1_314"/>
          <p:cNvPicPr preferRelativeResize="0"/>
          <p:nvPr/>
        </p:nvPicPr>
        <p:blipFill rotWithShape="1">
          <a:blip r:embed="rId3">
            <a:alphaModFix/>
          </a:blip>
          <a:srcRect b="13696" l="0" r="0" t="0"/>
          <a:stretch/>
        </p:blipFill>
        <p:spPr>
          <a:xfrm>
            <a:off x="770375" y="1672600"/>
            <a:ext cx="9583252" cy="4652325"/>
          </a:xfrm>
          <a:prstGeom prst="rect">
            <a:avLst/>
          </a:prstGeom>
          <a:noFill/>
          <a:ln>
            <a:noFill/>
          </a:ln>
        </p:spPr>
      </p:pic>
      <p:sp>
        <p:nvSpPr>
          <p:cNvPr id="322" name="Google Shape;322;g12b1940098a_1_314"/>
          <p:cNvSpPr/>
          <p:nvPr/>
        </p:nvSpPr>
        <p:spPr>
          <a:xfrm>
            <a:off x="2121975" y="2737050"/>
            <a:ext cx="256200" cy="2829300"/>
          </a:xfrm>
          <a:prstGeom prst="rect">
            <a:avLst/>
          </a:prstGeom>
          <a:solidFill>
            <a:srgbClr val="C9122B"/>
          </a:solidFill>
          <a:ln cap="flat" cmpd="sng" w="9525">
            <a:solidFill>
              <a:srgbClr val="C9122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C9122B"/>
              </a:solidFill>
              <a:latin typeface="Arial"/>
              <a:ea typeface="Arial"/>
              <a:cs typeface="Arial"/>
              <a:sym typeface="Arial"/>
            </a:endParaRPr>
          </a:p>
        </p:txBody>
      </p:sp>
      <p:sp>
        <p:nvSpPr>
          <p:cNvPr id="323" name="Google Shape;323;g12b1940098a_1_314"/>
          <p:cNvSpPr/>
          <p:nvPr/>
        </p:nvSpPr>
        <p:spPr>
          <a:xfrm>
            <a:off x="2879175" y="2880575"/>
            <a:ext cx="256200" cy="2685900"/>
          </a:xfrm>
          <a:prstGeom prst="rect">
            <a:avLst/>
          </a:prstGeom>
          <a:solidFill>
            <a:srgbClr val="C9122B"/>
          </a:solidFill>
          <a:ln cap="flat" cmpd="sng" w="9525">
            <a:solidFill>
              <a:srgbClr val="C9122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C9122B"/>
              </a:solidFill>
              <a:latin typeface="Arial"/>
              <a:ea typeface="Arial"/>
              <a:cs typeface="Arial"/>
              <a:sym typeface="Arial"/>
            </a:endParaRPr>
          </a:p>
        </p:txBody>
      </p:sp>
      <p:sp>
        <p:nvSpPr>
          <p:cNvPr id="324" name="Google Shape;324;g12b1940098a_1_314"/>
          <p:cNvSpPr/>
          <p:nvPr/>
        </p:nvSpPr>
        <p:spPr>
          <a:xfrm>
            <a:off x="3636375" y="3300850"/>
            <a:ext cx="256200" cy="2265900"/>
          </a:xfrm>
          <a:prstGeom prst="rect">
            <a:avLst/>
          </a:prstGeom>
          <a:solidFill>
            <a:srgbClr val="C9122B"/>
          </a:solidFill>
          <a:ln cap="flat" cmpd="sng" w="9525">
            <a:solidFill>
              <a:srgbClr val="C9122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C9122B"/>
              </a:solidFill>
              <a:latin typeface="Arial"/>
              <a:ea typeface="Arial"/>
              <a:cs typeface="Arial"/>
              <a:sym typeface="Arial"/>
            </a:endParaRPr>
          </a:p>
        </p:txBody>
      </p:sp>
      <p:sp>
        <p:nvSpPr>
          <p:cNvPr id="325" name="Google Shape;325;g12b1940098a_1_314"/>
          <p:cNvSpPr/>
          <p:nvPr/>
        </p:nvSpPr>
        <p:spPr>
          <a:xfrm>
            <a:off x="4417375" y="3490925"/>
            <a:ext cx="256200" cy="2076000"/>
          </a:xfrm>
          <a:prstGeom prst="rect">
            <a:avLst/>
          </a:prstGeom>
          <a:solidFill>
            <a:srgbClr val="C9122B"/>
          </a:solidFill>
          <a:ln cap="flat" cmpd="sng" w="9525">
            <a:solidFill>
              <a:srgbClr val="C9122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C9122B"/>
              </a:solidFill>
              <a:latin typeface="Arial"/>
              <a:ea typeface="Arial"/>
              <a:cs typeface="Arial"/>
              <a:sym typeface="Arial"/>
            </a:endParaRPr>
          </a:p>
        </p:txBody>
      </p:sp>
      <p:sp>
        <p:nvSpPr>
          <p:cNvPr id="326" name="Google Shape;326;g12b1940098a_1_314"/>
          <p:cNvSpPr/>
          <p:nvPr/>
        </p:nvSpPr>
        <p:spPr>
          <a:xfrm>
            <a:off x="5198375" y="3681425"/>
            <a:ext cx="256200" cy="1885500"/>
          </a:xfrm>
          <a:prstGeom prst="rect">
            <a:avLst/>
          </a:prstGeom>
          <a:solidFill>
            <a:srgbClr val="C9122B"/>
          </a:solidFill>
          <a:ln cap="flat" cmpd="sng" w="9525">
            <a:solidFill>
              <a:srgbClr val="C9122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C9122B"/>
              </a:solidFill>
              <a:latin typeface="Arial"/>
              <a:ea typeface="Arial"/>
              <a:cs typeface="Arial"/>
              <a:sym typeface="Arial"/>
            </a:endParaRPr>
          </a:p>
        </p:txBody>
      </p:sp>
      <p:sp>
        <p:nvSpPr>
          <p:cNvPr id="327" name="Google Shape;327;g12b1940098a_1_314"/>
          <p:cNvSpPr/>
          <p:nvPr/>
        </p:nvSpPr>
        <p:spPr>
          <a:xfrm>
            <a:off x="5955575" y="3719525"/>
            <a:ext cx="256200" cy="1847700"/>
          </a:xfrm>
          <a:prstGeom prst="rect">
            <a:avLst/>
          </a:prstGeom>
          <a:solidFill>
            <a:srgbClr val="C9122B"/>
          </a:solidFill>
          <a:ln cap="flat" cmpd="sng" w="9525">
            <a:solidFill>
              <a:srgbClr val="C9122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C9122B"/>
              </a:solidFill>
              <a:latin typeface="Arial"/>
              <a:ea typeface="Arial"/>
              <a:cs typeface="Arial"/>
              <a:sym typeface="Arial"/>
            </a:endParaRPr>
          </a:p>
        </p:txBody>
      </p:sp>
      <p:sp>
        <p:nvSpPr>
          <p:cNvPr id="328" name="Google Shape;328;g12b1940098a_1_314"/>
          <p:cNvSpPr/>
          <p:nvPr/>
        </p:nvSpPr>
        <p:spPr>
          <a:xfrm>
            <a:off x="6712775" y="4024325"/>
            <a:ext cx="256200" cy="1542900"/>
          </a:xfrm>
          <a:prstGeom prst="rect">
            <a:avLst/>
          </a:prstGeom>
          <a:solidFill>
            <a:srgbClr val="C9122B"/>
          </a:solidFill>
          <a:ln cap="flat" cmpd="sng" w="9525">
            <a:solidFill>
              <a:srgbClr val="C9122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C9122B"/>
              </a:solidFill>
              <a:latin typeface="Arial"/>
              <a:ea typeface="Arial"/>
              <a:cs typeface="Arial"/>
              <a:sym typeface="Arial"/>
            </a:endParaRPr>
          </a:p>
        </p:txBody>
      </p:sp>
      <p:sp>
        <p:nvSpPr>
          <p:cNvPr id="329" name="Google Shape;329;g12b1940098a_1_314"/>
          <p:cNvSpPr/>
          <p:nvPr/>
        </p:nvSpPr>
        <p:spPr>
          <a:xfrm>
            <a:off x="7493775" y="4200525"/>
            <a:ext cx="256200" cy="1366800"/>
          </a:xfrm>
          <a:prstGeom prst="rect">
            <a:avLst/>
          </a:prstGeom>
          <a:solidFill>
            <a:srgbClr val="C9122B"/>
          </a:solidFill>
          <a:ln cap="flat" cmpd="sng" w="9525">
            <a:solidFill>
              <a:srgbClr val="C9122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C9122B"/>
              </a:solidFill>
              <a:latin typeface="Arial"/>
              <a:ea typeface="Arial"/>
              <a:cs typeface="Arial"/>
              <a:sym typeface="Arial"/>
            </a:endParaRPr>
          </a:p>
        </p:txBody>
      </p:sp>
      <p:sp>
        <p:nvSpPr>
          <p:cNvPr id="330" name="Google Shape;330;g12b1940098a_1_314"/>
          <p:cNvSpPr/>
          <p:nvPr/>
        </p:nvSpPr>
        <p:spPr>
          <a:xfrm>
            <a:off x="8274775" y="4291025"/>
            <a:ext cx="256200" cy="1276500"/>
          </a:xfrm>
          <a:prstGeom prst="rect">
            <a:avLst/>
          </a:prstGeom>
          <a:solidFill>
            <a:srgbClr val="C9122B"/>
          </a:solidFill>
          <a:ln cap="flat" cmpd="sng" w="9525">
            <a:solidFill>
              <a:srgbClr val="C9122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C9122B"/>
              </a:solidFill>
              <a:latin typeface="Arial"/>
              <a:ea typeface="Arial"/>
              <a:cs typeface="Arial"/>
              <a:sym typeface="Arial"/>
            </a:endParaRPr>
          </a:p>
        </p:txBody>
      </p:sp>
      <p:sp>
        <p:nvSpPr>
          <p:cNvPr id="331" name="Google Shape;331;g12b1940098a_1_314"/>
          <p:cNvSpPr/>
          <p:nvPr/>
        </p:nvSpPr>
        <p:spPr>
          <a:xfrm>
            <a:off x="9031975" y="4319600"/>
            <a:ext cx="256200" cy="1248000"/>
          </a:xfrm>
          <a:prstGeom prst="rect">
            <a:avLst/>
          </a:prstGeom>
          <a:solidFill>
            <a:srgbClr val="C9122B"/>
          </a:solidFill>
          <a:ln cap="flat" cmpd="sng" w="9525">
            <a:solidFill>
              <a:srgbClr val="C9122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C9122B"/>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g12b1940098a_1_411"/>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Develop new stories and case studies</a:t>
            </a:r>
            <a:endParaRPr/>
          </a:p>
          <a:p>
            <a:pPr indent="0" lvl="0" marL="0" rtl="0" algn="l">
              <a:lnSpc>
                <a:spcPct val="100000"/>
              </a:lnSpc>
              <a:spcBef>
                <a:spcPts val="0"/>
              </a:spcBef>
              <a:spcAft>
                <a:spcPts val="0"/>
              </a:spcAft>
              <a:buClr>
                <a:srgbClr val="000000"/>
              </a:buClr>
              <a:buSzPts val="1400"/>
              <a:buFont typeface="Arial"/>
              <a:buNone/>
            </a:pPr>
            <a:r>
              <a:rPr b="0" lang="en-US" sz="1600"/>
              <a:t>Create supporter experiences to stand out from the crowd</a:t>
            </a:r>
            <a:endParaRPr b="0" sz="1600"/>
          </a:p>
        </p:txBody>
      </p:sp>
      <p:pic>
        <p:nvPicPr>
          <p:cNvPr id="337" name="Google Shape;337;g12b1940098a_1_411"/>
          <p:cNvPicPr preferRelativeResize="0"/>
          <p:nvPr/>
        </p:nvPicPr>
        <p:blipFill rotWithShape="1">
          <a:blip r:embed="rId3">
            <a:alphaModFix/>
          </a:blip>
          <a:srcRect b="0" l="0" r="0" t="0"/>
          <a:stretch/>
        </p:blipFill>
        <p:spPr>
          <a:xfrm>
            <a:off x="4886350" y="2054388"/>
            <a:ext cx="5539050" cy="3692700"/>
          </a:xfrm>
          <a:prstGeom prst="rect">
            <a:avLst/>
          </a:prstGeom>
          <a:noFill/>
          <a:ln>
            <a:noFill/>
          </a:ln>
        </p:spPr>
      </p:pic>
      <p:pic>
        <p:nvPicPr>
          <p:cNvPr id="338" name="Google Shape;338;g12b1940098a_1_411"/>
          <p:cNvPicPr preferRelativeResize="0"/>
          <p:nvPr/>
        </p:nvPicPr>
        <p:blipFill rotWithShape="1">
          <a:blip r:embed="rId4">
            <a:alphaModFix/>
          </a:blip>
          <a:srcRect b="0" l="0" r="0" t="0"/>
          <a:stretch/>
        </p:blipFill>
        <p:spPr>
          <a:xfrm>
            <a:off x="1004625" y="1788525"/>
            <a:ext cx="3125800" cy="437682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g12b1940098a_1_428"/>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Develop new stories and case studies</a:t>
            </a:r>
            <a:endParaRPr/>
          </a:p>
          <a:p>
            <a:pPr indent="0" lvl="0" marL="0" rtl="0" algn="l">
              <a:lnSpc>
                <a:spcPct val="100000"/>
              </a:lnSpc>
              <a:spcBef>
                <a:spcPts val="0"/>
              </a:spcBef>
              <a:spcAft>
                <a:spcPts val="0"/>
              </a:spcAft>
              <a:buClr>
                <a:srgbClr val="000000"/>
              </a:buClr>
              <a:buSzPts val="1400"/>
              <a:buFont typeface="Arial"/>
              <a:buNone/>
            </a:pPr>
            <a:r>
              <a:rPr b="0" lang="en-US" sz="1600"/>
              <a:t>Create supporter experiences to stand out from the crowd</a:t>
            </a:r>
            <a:endParaRPr b="0" sz="1600"/>
          </a:p>
        </p:txBody>
      </p:sp>
      <p:pic>
        <p:nvPicPr>
          <p:cNvPr id="344" name="Google Shape;344;g12b1940098a_1_428"/>
          <p:cNvPicPr preferRelativeResize="0"/>
          <p:nvPr/>
        </p:nvPicPr>
        <p:blipFill rotWithShape="1">
          <a:blip r:embed="rId3">
            <a:alphaModFix/>
          </a:blip>
          <a:srcRect b="0" l="0" r="0" t="0"/>
          <a:stretch/>
        </p:blipFill>
        <p:spPr>
          <a:xfrm>
            <a:off x="5190425" y="2708450"/>
            <a:ext cx="6096000" cy="2181225"/>
          </a:xfrm>
          <a:prstGeom prst="rect">
            <a:avLst/>
          </a:prstGeom>
          <a:noFill/>
          <a:ln>
            <a:noFill/>
          </a:ln>
        </p:spPr>
      </p:pic>
      <p:pic>
        <p:nvPicPr>
          <p:cNvPr id="345" name="Google Shape;345;g12b1940098a_1_428"/>
          <p:cNvPicPr preferRelativeResize="0"/>
          <p:nvPr/>
        </p:nvPicPr>
        <p:blipFill rotWithShape="1">
          <a:blip r:embed="rId4">
            <a:alphaModFix/>
          </a:blip>
          <a:srcRect b="0" l="0" r="0" t="0"/>
          <a:stretch/>
        </p:blipFill>
        <p:spPr>
          <a:xfrm>
            <a:off x="1016000" y="2484325"/>
            <a:ext cx="3514527" cy="225295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3"/>
          <p:cNvSpPr txBox="1"/>
          <p:nvPr>
            <p:ph type="title"/>
          </p:nvPr>
        </p:nvSpPr>
        <p:spPr>
          <a:xfrm>
            <a:off x="731838" y="106616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Homework #5</a:t>
            </a:r>
            <a:endParaRPr/>
          </a:p>
        </p:txBody>
      </p:sp>
      <p:sp>
        <p:nvSpPr>
          <p:cNvPr id="351" name="Google Shape;351;p33"/>
          <p:cNvSpPr txBox="1"/>
          <p:nvPr>
            <p:ph idx="1" type="body"/>
          </p:nvPr>
        </p:nvSpPr>
        <p:spPr>
          <a:xfrm>
            <a:off x="731838" y="1571363"/>
            <a:ext cx="10587804" cy="5039643"/>
          </a:xfrm>
          <a:prstGeom prst="rect">
            <a:avLst/>
          </a:prstGeom>
          <a:noFill/>
          <a:ln>
            <a:noFill/>
          </a:ln>
        </p:spPr>
        <p:txBody>
          <a:bodyPr anchorCtr="0" anchor="t" bIns="0" lIns="0" spcFirstLastPara="1" rIns="0" wrap="square" tIns="0">
            <a:noAutofit/>
          </a:bodyPr>
          <a:lstStyle/>
          <a:p>
            <a:pPr indent="-342900" lvl="0" marL="457200" rtl="0" algn="l">
              <a:lnSpc>
                <a:spcPct val="100000"/>
              </a:lnSpc>
              <a:spcBef>
                <a:spcPts val="0"/>
              </a:spcBef>
              <a:spcAft>
                <a:spcPts val="0"/>
              </a:spcAft>
              <a:buClr>
                <a:srgbClr val="000099"/>
              </a:buClr>
              <a:buSzPts val="1800"/>
              <a:buChar char="■"/>
            </a:pPr>
            <a:r>
              <a:rPr b="1" lang="en-US" sz="2000">
                <a:solidFill>
                  <a:srgbClr val="000099"/>
                </a:solidFill>
                <a:highlight>
                  <a:srgbClr val="FFFFFF"/>
                </a:highlight>
              </a:rPr>
              <a:t>Create a couple of new Stories and Case Studies.</a:t>
            </a:r>
            <a:endParaRPr b="1">
              <a:solidFill>
                <a:srgbClr val="000099"/>
              </a:solidFill>
            </a:endParaRPr>
          </a:p>
          <a:p>
            <a:pPr indent="-228600" lvl="0" marL="457200" rtl="0" algn="l">
              <a:lnSpc>
                <a:spcPct val="100000"/>
              </a:lnSpc>
              <a:spcBef>
                <a:spcPts val="0"/>
              </a:spcBef>
              <a:spcAft>
                <a:spcPts val="0"/>
              </a:spcAft>
              <a:buClr>
                <a:srgbClr val="C9122B"/>
              </a:buClr>
              <a:buSzPts val="1800"/>
              <a:buFont typeface="Merriweather Sans"/>
              <a:buNone/>
            </a:pPr>
            <a:r>
              <a:t/>
            </a:r>
            <a:endParaRPr b="1" sz="2000">
              <a:solidFill>
                <a:srgbClr val="000099"/>
              </a:solidFill>
              <a:highlight>
                <a:srgbClr val="FFFFFF"/>
              </a:highlight>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Talk to everyone in your organisation – are there stories and case studies that have never been captured?</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Use the Case for Support to help figure which stories and case studies would inspire future supporters?</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Think about your media – many will be most enthused through photography and video.</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Use free resources for inspiration (</a:t>
            </a:r>
            <a:r>
              <a:rPr lang="en-US">
                <a:solidFill>
                  <a:srgbClr val="000000"/>
                </a:solidFill>
              </a:rPr>
              <a:t>www.cafonline.org/charities/fundraising/charity-stories).</a:t>
            </a:r>
            <a:endParaRPr>
              <a:solidFill>
                <a:srgbClr val="000000"/>
              </a:solidFill>
              <a:highlight>
                <a:srgbClr val="FFFFFF"/>
              </a:highlight>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Use your Support Journey planning to plot when and where to deploy these resources?</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Set up an ‘Identify, Capture and Share’ process.  Respect privacy.  Celebrate and Thank people.</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Measure the response.  This is easiest to do in the digital space (Views, Likes, Shares etc).</a:t>
            </a:r>
            <a:endParaRPr/>
          </a:p>
          <a:p>
            <a:pPr indent="-228599" lvl="1" marL="914400" rtl="0" algn="l">
              <a:lnSpc>
                <a:spcPct val="130000"/>
              </a:lnSpc>
              <a:spcBef>
                <a:spcPts val="0"/>
              </a:spcBef>
              <a:spcAft>
                <a:spcPts val="0"/>
              </a:spcAft>
              <a:buSzPts val="1651"/>
              <a:buNone/>
            </a:pPr>
            <a:r>
              <a:t/>
            </a:r>
            <a:endParaRPr>
              <a:solidFill>
                <a:srgbClr val="000000"/>
              </a:solidFill>
              <a:highlight>
                <a:srgbClr val="FFFFFF"/>
              </a:highlight>
            </a:endParaRPr>
          </a:p>
          <a:p>
            <a:pPr indent="0" lvl="1" marL="580962" rtl="0" algn="l">
              <a:lnSpc>
                <a:spcPct val="100000"/>
              </a:lnSpc>
              <a:spcBef>
                <a:spcPts val="0"/>
              </a:spcBef>
              <a:spcAft>
                <a:spcPts val="0"/>
              </a:spcAft>
              <a:buSzPts val="1651"/>
              <a:buNone/>
            </a:pPr>
            <a:r>
              <a:t/>
            </a:r>
            <a:endParaRPr sz="1851">
              <a:highlight>
                <a:srgbClr val="FFFFFF"/>
              </a:highlight>
            </a:endParaRPr>
          </a:p>
          <a:p>
            <a:pPr indent="0" lvl="1" marL="580962" rtl="0" algn="l">
              <a:lnSpc>
                <a:spcPct val="100000"/>
              </a:lnSpc>
              <a:spcBef>
                <a:spcPts val="0"/>
              </a:spcBef>
              <a:spcAft>
                <a:spcPts val="0"/>
              </a:spcAft>
              <a:buSzPts val="1651"/>
              <a:buNone/>
            </a:pPr>
            <a:r>
              <a:t/>
            </a:r>
            <a:endParaRPr b="1">
              <a:solidFill>
                <a:schemeClr val="accent1"/>
              </a:solidFill>
              <a:highlight>
                <a:srgbClr val="FFFFFF"/>
              </a:highlight>
            </a:endParaRPr>
          </a:p>
          <a:p>
            <a:pPr indent="0" lvl="0" marL="114300" rtl="0" algn="l">
              <a:lnSpc>
                <a:spcPct val="100000"/>
              </a:lnSpc>
              <a:spcBef>
                <a:spcPts val="0"/>
              </a:spcBef>
              <a:spcAft>
                <a:spcPts val="0"/>
              </a:spcAft>
              <a:buSzPts val="1800"/>
              <a:buNone/>
            </a:pPr>
            <a:r>
              <a:t/>
            </a:r>
            <a:endParaRPr b="1" i="1">
              <a:solidFill>
                <a:srgbClr val="222222"/>
              </a:solidFill>
              <a:highlight>
                <a:srgbClr val="FFFFFF"/>
              </a:highlight>
            </a:endParaRPr>
          </a:p>
          <a:p>
            <a:pPr indent="0" lvl="0" marL="114300" rtl="0" algn="l">
              <a:lnSpc>
                <a:spcPct val="100000"/>
              </a:lnSpc>
              <a:spcBef>
                <a:spcPts val="0"/>
              </a:spcBef>
              <a:spcAft>
                <a:spcPts val="0"/>
              </a:spcAft>
              <a:buSzPts val="1800"/>
              <a:buNone/>
            </a:pPr>
            <a:r>
              <a:t/>
            </a:r>
            <a:endParaRPr>
              <a:highlight>
                <a:srgbClr val="FFFFFF"/>
              </a:highlight>
            </a:endParaRPr>
          </a:p>
          <a:p>
            <a:pPr indent="-20232" lvl="0" marL="134533"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g12b0ee0048f_0_17"/>
          <p:cNvSpPr txBox="1"/>
          <p:nvPr>
            <p:ph type="title"/>
          </p:nvPr>
        </p:nvSpPr>
        <p:spPr>
          <a:xfrm>
            <a:off x="401400" y="2924950"/>
            <a:ext cx="4966500" cy="10080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en-US"/>
              <a:t>Provide a framework for marketing, fundraising and comms plans</a:t>
            </a:r>
            <a:endParaRPr/>
          </a:p>
        </p:txBody>
      </p:sp>
      <p:sp>
        <p:nvSpPr>
          <p:cNvPr id="357" name="Google Shape;357;g12b0ee0048f_0_17"/>
          <p:cNvSpPr txBox="1"/>
          <p:nvPr>
            <p:ph idx="2" type="body"/>
          </p:nvPr>
        </p:nvSpPr>
        <p:spPr>
          <a:xfrm>
            <a:off x="0" y="6381549"/>
            <a:ext cx="5769300" cy="311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r>
              <a:rPr lang="en-US"/>
              <a:t>Bayes Business School (formerly Cass)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g12b1940098a_1_30"/>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Provide a framework for marketing, fundraising and comms plans</a:t>
            </a:r>
            <a:endParaRPr/>
          </a:p>
        </p:txBody>
      </p:sp>
      <p:pic>
        <p:nvPicPr>
          <p:cNvPr id="363" name="Google Shape;363;g12b1940098a_1_30"/>
          <p:cNvPicPr preferRelativeResize="0"/>
          <p:nvPr/>
        </p:nvPicPr>
        <p:blipFill rotWithShape="1">
          <a:blip r:embed="rId3">
            <a:alphaModFix/>
          </a:blip>
          <a:srcRect b="7621" l="0" r="0" t="0"/>
          <a:stretch/>
        </p:blipFill>
        <p:spPr>
          <a:xfrm>
            <a:off x="4076425" y="1980100"/>
            <a:ext cx="4242676" cy="4098423"/>
          </a:xfrm>
          <a:prstGeom prst="rect">
            <a:avLst/>
          </a:prstGeom>
          <a:noFill/>
          <a:ln>
            <a:noFill/>
          </a:ln>
        </p:spPr>
      </p:pic>
      <p:sp>
        <p:nvSpPr>
          <p:cNvPr id="364" name="Google Shape;364;g12b1940098a_1_30"/>
          <p:cNvSpPr/>
          <p:nvPr/>
        </p:nvSpPr>
        <p:spPr>
          <a:xfrm>
            <a:off x="4440350" y="3618650"/>
            <a:ext cx="123000" cy="123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g12b1940098a_1_30"/>
          <p:cNvSpPr/>
          <p:nvPr/>
        </p:nvSpPr>
        <p:spPr>
          <a:xfrm>
            <a:off x="5007925" y="5288200"/>
            <a:ext cx="123000" cy="123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g12b1940098a_1_30"/>
          <p:cNvSpPr/>
          <p:nvPr/>
        </p:nvSpPr>
        <p:spPr>
          <a:xfrm>
            <a:off x="6769750" y="5614900"/>
            <a:ext cx="123000" cy="123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g12b1940098a_1_30"/>
          <p:cNvSpPr/>
          <p:nvPr/>
        </p:nvSpPr>
        <p:spPr>
          <a:xfrm>
            <a:off x="7916500" y="4265500"/>
            <a:ext cx="123000" cy="123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g12b1940098a_1_30"/>
          <p:cNvSpPr/>
          <p:nvPr/>
        </p:nvSpPr>
        <p:spPr>
          <a:xfrm>
            <a:off x="7351300" y="2608575"/>
            <a:ext cx="123000" cy="123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g12b1940098a_1_30"/>
          <p:cNvSpPr/>
          <p:nvPr/>
        </p:nvSpPr>
        <p:spPr>
          <a:xfrm>
            <a:off x="5602150" y="2289425"/>
            <a:ext cx="123000" cy="1230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0" name="Google Shape;370;g12b1940098a_1_30"/>
          <p:cNvCxnSpPr>
            <a:stCxn id="369" idx="0"/>
          </p:cNvCxnSpPr>
          <p:nvPr/>
        </p:nvCxnSpPr>
        <p:spPr>
          <a:xfrm rot="10800000">
            <a:off x="5663650" y="1865825"/>
            <a:ext cx="0" cy="423600"/>
          </a:xfrm>
          <a:prstGeom prst="straightConnector1">
            <a:avLst/>
          </a:prstGeom>
          <a:noFill/>
          <a:ln cap="flat" cmpd="sng" w="9525">
            <a:solidFill>
              <a:schemeClr val="dk1"/>
            </a:solidFill>
            <a:prstDash val="solid"/>
            <a:round/>
            <a:headEnd len="sm" w="sm" type="none"/>
            <a:tailEnd len="sm" w="sm" type="none"/>
          </a:ln>
        </p:spPr>
      </p:cxnSp>
      <p:cxnSp>
        <p:nvCxnSpPr>
          <p:cNvPr id="371" name="Google Shape;371;g12b1940098a_1_30"/>
          <p:cNvCxnSpPr>
            <a:stCxn id="368" idx="6"/>
          </p:cNvCxnSpPr>
          <p:nvPr/>
        </p:nvCxnSpPr>
        <p:spPr>
          <a:xfrm>
            <a:off x="7474300" y="2670075"/>
            <a:ext cx="1133100" cy="0"/>
          </a:xfrm>
          <a:prstGeom prst="straightConnector1">
            <a:avLst/>
          </a:prstGeom>
          <a:noFill/>
          <a:ln cap="flat" cmpd="sng" w="9525">
            <a:solidFill>
              <a:schemeClr val="dk1"/>
            </a:solidFill>
            <a:prstDash val="solid"/>
            <a:round/>
            <a:headEnd len="sm" w="sm" type="none"/>
            <a:tailEnd len="sm" w="sm" type="none"/>
          </a:ln>
        </p:spPr>
      </p:cxnSp>
      <p:cxnSp>
        <p:nvCxnSpPr>
          <p:cNvPr id="372" name="Google Shape;372;g12b1940098a_1_30"/>
          <p:cNvCxnSpPr>
            <a:stCxn id="367" idx="6"/>
          </p:cNvCxnSpPr>
          <p:nvPr/>
        </p:nvCxnSpPr>
        <p:spPr>
          <a:xfrm>
            <a:off x="8039500" y="4327000"/>
            <a:ext cx="767700" cy="0"/>
          </a:xfrm>
          <a:prstGeom prst="straightConnector1">
            <a:avLst/>
          </a:prstGeom>
          <a:noFill/>
          <a:ln cap="flat" cmpd="sng" w="9525">
            <a:solidFill>
              <a:schemeClr val="dk1"/>
            </a:solidFill>
            <a:prstDash val="solid"/>
            <a:round/>
            <a:headEnd len="sm" w="sm" type="none"/>
            <a:tailEnd len="sm" w="sm" type="none"/>
          </a:ln>
        </p:spPr>
      </p:cxnSp>
      <p:cxnSp>
        <p:nvCxnSpPr>
          <p:cNvPr id="373" name="Google Shape;373;g12b1940098a_1_30"/>
          <p:cNvCxnSpPr>
            <a:stCxn id="366" idx="4"/>
          </p:cNvCxnSpPr>
          <p:nvPr/>
        </p:nvCxnSpPr>
        <p:spPr>
          <a:xfrm>
            <a:off x="6831250" y="5737900"/>
            <a:ext cx="0" cy="433200"/>
          </a:xfrm>
          <a:prstGeom prst="straightConnector1">
            <a:avLst/>
          </a:prstGeom>
          <a:noFill/>
          <a:ln cap="flat" cmpd="sng" w="9525">
            <a:solidFill>
              <a:schemeClr val="dk1"/>
            </a:solidFill>
            <a:prstDash val="solid"/>
            <a:round/>
            <a:headEnd len="sm" w="sm" type="none"/>
            <a:tailEnd len="sm" w="sm" type="none"/>
          </a:ln>
        </p:spPr>
      </p:cxnSp>
      <p:cxnSp>
        <p:nvCxnSpPr>
          <p:cNvPr id="374" name="Google Shape;374;g12b1940098a_1_30"/>
          <p:cNvCxnSpPr>
            <a:stCxn id="365" idx="2"/>
          </p:cNvCxnSpPr>
          <p:nvPr/>
        </p:nvCxnSpPr>
        <p:spPr>
          <a:xfrm rot="10800000">
            <a:off x="3984325" y="5349700"/>
            <a:ext cx="1023600" cy="0"/>
          </a:xfrm>
          <a:prstGeom prst="straightConnector1">
            <a:avLst/>
          </a:prstGeom>
          <a:noFill/>
          <a:ln cap="flat" cmpd="sng" w="9525">
            <a:solidFill>
              <a:schemeClr val="dk1"/>
            </a:solidFill>
            <a:prstDash val="solid"/>
            <a:round/>
            <a:headEnd len="sm" w="sm" type="none"/>
            <a:tailEnd len="sm" w="sm" type="none"/>
          </a:ln>
        </p:spPr>
      </p:cxnSp>
      <p:cxnSp>
        <p:nvCxnSpPr>
          <p:cNvPr id="375" name="Google Shape;375;g12b1940098a_1_30"/>
          <p:cNvCxnSpPr>
            <a:stCxn id="364" idx="2"/>
          </p:cNvCxnSpPr>
          <p:nvPr/>
        </p:nvCxnSpPr>
        <p:spPr>
          <a:xfrm rot="10800000">
            <a:off x="3774050" y="3680150"/>
            <a:ext cx="666300" cy="0"/>
          </a:xfrm>
          <a:prstGeom prst="straightConnector1">
            <a:avLst/>
          </a:prstGeom>
          <a:noFill/>
          <a:ln cap="flat" cmpd="sng" w="9525">
            <a:solidFill>
              <a:schemeClr val="dk1"/>
            </a:solidFill>
            <a:prstDash val="solid"/>
            <a:round/>
            <a:headEnd len="sm" w="sm" type="none"/>
            <a:tailEnd len="sm" w="sm" type="none"/>
          </a:ln>
        </p:spPr>
      </p:cxnSp>
      <p:sp>
        <p:nvSpPr>
          <p:cNvPr id="376" name="Google Shape;376;g12b1940098a_1_30"/>
          <p:cNvSpPr txBox="1"/>
          <p:nvPr/>
        </p:nvSpPr>
        <p:spPr>
          <a:xfrm>
            <a:off x="4507300" y="1450325"/>
            <a:ext cx="23127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600"/>
              </a:spcAft>
              <a:buClr>
                <a:srgbClr val="000000"/>
              </a:buClr>
              <a:buSzPts val="1500"/>
              <a:buFont typeface="Arial"/>
              <a:buNone/>
            </a:pPr>
            <a:r>
              <a:rPr b="0" i="0" lang="en-US" sz="1500" u="none" cap="none" strike="noStrike">
                <a:solidFill>
                  <a:srgbClr val="595959"/>
                </a:solidFill>
                <a:latin typeface="Arial"/>
                <a:ea typeface="Arial"/>
                <a:cs typeface="Arial"/>
                <a:sym typeface="Arial"/>
              </a:rPr>
              <a:t>Where are we now?</a:t>
            </a:r>
            <a:endParaRPr b="1" i="1" sz="1400" u="none" cap="none" strike="noStrike">
              <a:solidFill>
                <a:srgbClr val="000000"/>
              </a:solidFill>
              <a:latin typeface="Arial"/>
              <a:ea typeface="Arial"/>
              <a:cs typeface="Arial"/>
              <a:sym typeface="Arial"/>
            </a:endParaRPr>
          </a:p>
        </p:txBody>
      </p:sp>
      <p:sp>
        <p:nvSpPr>
          <p:cNvPr id="377" name="Google Shape;377;g12b1940098a_1_30"/>
          <p:cNvSpPr txBox="1"/>
          <p:nvPr/>
        </p:nvSpPr>
        <p:spPr>
          <a:xfrm>
            <a:off x="8562550" y="2462325"/>
            <a:ext cx="25527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600"/>
              </a:spcAft>
              <a:buClr>
                <a:srgbClr val="000000"/>
              </a:buClr>
              <a:buSzPts val="1500"/>
              <a:buFont typeface="Arial"/>
              <a:buNone/>
            </a:pPr>
            <a:r>
              <a:rPr b="0" i="0" lang="en-US" sz="1500" u="none" cap="none" strike="noStrike">
                <a:solidFill>
                  <a:srgbClr val="595959"/>
                </a:solidFill>
                <a:latin typeface="Arial"/>
                <a:ea typeface="Arial"/>
                <a:cs typeface="Arial"/>
                <a:sym typeface="Arial"/>
              </a:rPr>
              <a:t>Where do we want to be?</a:t>
            </a:r>
            <a:endParaRPr b="1" i="1" sz="1400" u="none" cap="none" strike="noStrike">
              <a:solidFill>
                <a:srgbClr val="000000"/>
              </a:solidFill>
              <a:latin typeface="Arial"/>
              <a:ea typeface="Arial"/>
              <a:cs typeface="Arial"/>
              <a:sym typeface="Arial"/>
            </a:endParaRPr>
          </a:p>
        </p:txBody>
      </p:sp>
      <p:sp>
        <p:nvSpPr>
          <p:cNvPr id="378" name="Google Shape;378;g12b1940098a_1_30"/>
          <p:cNvSpPr txBox="1"/>
          <p:nvPr/>
        </p:nvSpPr>
        <p:spPr>
          <a:xfrm>
            <a:off x="8654800" y="4119250"/>
            <a:ext cx="25527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600"/>
              </a:spcAft>
              <a:buClr>
                <a:srgbClr val="000000"/>
              </a:buClr>
              <a:buSzPts val="1500"/>
              <a:buFont typeface="Arial"/>
              <a:buNone/>
            </a:pPr>
            <a:r>
              <a:rPr b="0" i="0" lang="en-US" sz="1500" u="none" cap="none" strike="noStrike">
                <a:solidFill>
                  <a:srgbClr val="595959"/>
                </a:solidFill>
                <a:latin typeface="Arial"/>
                <a:ea typeface="Arial"/>
                <a:cs typeface="Arial"/>
                <a:sym typeface="Arial"/>
              </a:rPr>
              <a:t>How do we get there?</a:t>
            </a:r>
            <a:endParaRPr b="1" i="1" sz="1400" u="none" cap="none" strike="noStrike">
              <a:solidFill>
                <a:srgbClr val="000000"/>
              </a:solidFill>
              <a:latin typeface="Arial"/>
              <a:ea typeface="Arial"/>
              <a:cs typeface="Arial"/>
              <a:sym typeface="Arial"/>
            </a:endParaRPr>
          </a:p>
        </p:txBody>
      </p:sp>
      <p:sp>
        <p:nvSpPr>
          <p:cNvPr id="379" name="Google Shape;379;g12b1940098a_1_30"/>
          <p:cNvSpPr txBox="1"/>
          <p:nvPr/>
        </p:nvSpPr>
        <p:spPr>
          <a:xfrm>
            <a:off x="5180050" y="6211475"/>
            <a:ext cx="33024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600"/>
              </a:spcAft>
              <a:buClr>
                <a:srgbClr val="000000"/>
              </a:buClr>
              <a:buSzPts val="1500"/>
              <a:buFont typeface="Arial"/>
              <a:buNone/>
            </a:pPr>
            <a:r>
              <a:rPr b="0" i="0" lang="en-US" sz="1500" u="none" cap="none" strike="noStrike">
                <a:solidFill>
                  <a:srgbClr val="595959"/>
                </a:solidFill>
                <a:latin typeface="Arial"/>
                <a:ea typeface="Arial"/>
                <a:cs typeface="Arial"/>
                <a:sym typeface="Arial"/>
              </a:rPr>
              <a:t>How exactly do we get there?</a:t>
            </a:r>
            <a:endParaRPr b="1" i="1" sz="1400" u="none" cap="none" strike="noStrike">
              <a:solidFill>
                <a:srgbClr val="000000"/>
              </a:solidFill>
              <a:latin typeface="Arial"/>
              <a:ea typeface="Arial"/>
              <a:cs typeface="Arial"/>
              <a:sym typeface="Arial"/>
            </a:endParaRPr>
          </a:p>
        </p:txBody>
      </p:sp>
      <p:sp>
        <p:nvSpPr>
          <p:cNvPr id="380" name="Google Shape;380;g12b1940098a_1_30"/>
          <p:cNvSpPr txBox="1"/>
          <p:nvPr/>
        </p:nvSpPr>
        <p:spPr>
          <a:xfrm>
            <a:off x="1137950" y="5141950"/>
            <a:ext cx="33024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600"/>
              </a:spcAft>
              <a:buClr>
                <a:srgbClr val="000000"/>
              </a:buClr>
              <a:buSzPts val="1500"/>
              <a:buFont typeface="Arial"/>
              <a:buNone/>
            </a:pPr>
            <a:r>
              <a:rPr b="0" i="0" lang="en-US" sz="1500" u="none" cap="none" strike="noStrike">
                <a:solidFill>
                  <a:srgbClr val="595959"/>
                </a:solidFill>
                <a:latin typeface="Arial"/>
                <a:ea typeface="Arial"/>
                <a:cs typeface="Arial"/>
                <a:sym typeface="Arial"/>
              </a:rPr>
              <a:t>The details of the tactics</a:t>
            </a:r>
            <a:endParaRPr b="1" i="1" sz="1400" u="none" cap="none" strike="noStrike">
              <a:solidFill>
                <a:srgbClr val="000000"/>
              </a:solidFill>
              <a:latin typeface="Arial"/>
              <a:ea typeface="Arial"/>
              <a:cs typeface="Arial"/>
              <a:sym typeface="Arial"/>
            </a:endParaRPr>
          </a:p>
        </p:txBody>
      </p:sp>
      <p:sp>
        <p:nvSpPr>
          <p:cNvPr id="381" name="Google Shape;381;g12b1940098a_1_30"/>
          <p:cNvSpPr txBox="1"/>
          <p:nvPr/>
        </p:nvSpPr>
        <p:spPr>
          <a:xfrm>
            <a:off x="554050" y="3466250"/>
            <a:ext cx="33024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600"/>
              </a:spcAft>
              <a:buClr>
                <a:srgbClr val="000000"/>
              </a:buClr>
              <a:buSzPts val="1500"/>
              <a:buFont typeface="Arial"/>
              <a:buNone/>
            </a:pPr>
            <a:r>
              <a:rPr b="0" i="0" lang="en-US" sz="1500" u="none" cap="none" strike="noStrike">
                <a:solidFill>
                  <a:srgbClr val="595959"/>
                </a:solidFill>
                <a:latin typeface="Arial"/>
                <a:ea typeface="Arial"/>
                <a:cs typeface="Arial"/>
                <a:sym typeface="Arial"/>
              </a:rPr>
              <a:t>How do we monitor performance?</a:t>
            </a:r>
            <a:endParaRPr b="1" i="1" sz="14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4"/>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Provide a framework for marketing, fundraising and comms plans</a:t>
            </a:r>
            <a:endParaRPr/>
          </a:p>
        </p:txBody>
      </p:sp>
      <p:sp>
        <p:nvSpPr>
          <p:cNvPr id="387" name="Google Shape;387;p34"/>
          <p:cNvSpPr txBox="1"/>
          <p:nvPr>
            <p:ph idx="1" type="body"/>
          </p:nvPr>
        </p:nvSpPr>
        <p:spPr>
          <a:xfrm>
            <a:off x="437548" y="1602894"/>
            <a:ext cx="9978000" cy="4871478"/>
          </a:xfrm>
          <a:prstGeom prst="rect">
            <a:avLst/>
          </a:prstGeom>
          <a:noFill/>
          <a:ln>
            <a:noFill/>
          </a:ln>
        </p:spPr>
        <p:txBody>
          <a:bodyPr anchorCtr="0" anchor="t" bIns="0" lIns="0" spcFirstLastPara="1" rIns="0" wrap="square" tIns="0">
            <a:noAutofit/>
          </a:bodyPr>
          <a:lstStyle/>
          <a:p>
            <a:pPr indent="0" lvl="0" marL="0" rtl="0" algn="l">
              <a:lnSpc>
                <a:spcPct val="101931"/>
              </a:lnSpc>
              <a:spcBef>
                <a:spcPts val="800"/>
              </a:spcBef>
              <a:spcAft>
                <a:spcPts val="0"/>
              </a:spcAft>
              <a:buClr>
                <a:schemeClr val="dk1"/>
              </a:buClr>
              <a:buSzPts val="1100"/>
              <a:buFont typeface="Arial"/>
              <a:buNone/>
            </a:pPr>
            <a:r>
              <a:rPr lang="en-US" sz="1600"/>
              <a:t>Key headers for a great marketing, fundraising and comms plan, ideally set over three years:</a:t>
            </a:r>
            <a:endParaRPr sz="1600"/>
          </a:p>
          <a:p>
            <a:pPr indent="0" lvl="0" marL="0" rtl="0" algn="l">
              <a:lnSpc>
                <a:spcPct val="101931"/>
              </a:lnSpc>
              <a:spcBef>
                <a:spcPts val="800"/>
              </a:spcBef>
              <a:spcAft>
                <a:spcPts val="0"/>
              </a:spcAft>
              <a:buClr>
                <a:schemeClr val="dk1"/>
              </a:buClr>
              <a:buSzPts val="1100"/>
              <a:buFont typeface="Arial"/>
              <a:buNone/>
            </a:pPr>
            <a:r>
              <a:t/>
            </a:r>
            <a:endParaRPr sz="800"/>
          </a:p>
          <a:p>
            <a:pPr indent="-330200" lvl="0" marL="457200" rtl="0" algn="l">
              <a:lnSpc>
                <a:spcPct val="101931"/>
              </a:lnSpc>
              <a:spcBef>
                <a:spcPts val="800"/>
              </a:spcBef>
              <a:spcAft>
                <a:spcPts val="0"/>
              </a:spcAft>
              <a:buClr>
                <a:srgbClr val="000099"/>
              </a:buClr>
              <a:buSzPts val="1600"/>
              <a:buChar char="■"/>
            </a:pPr>
            <a:r>
              <a:rPr b="1" lang="en-US" sz="1600">
                <a:solidFill>
                  <a:srgbClr val="000099"/>
                </a:solidFill>
              </a:rPr>
              <a:t>Goals </a:t>
            </a:r>
            <a:r>
              <a:rPr lang="en-US" sz="1600"/>
              <a:t>(marketing goals, fundraising goals, communications goals)</a:t>
            </a:r>
            <a:endParaRPr sz="1600"/>
          </a:p>
          <a:p>
            <a:pPr indent="0" lvl="0" marL="457200" rtl="0" algn="l">
              <a:lnSpc>
                <a:spcPct val="101931"/>
              </a:lnSpc>
              <a:spcBef>
                <a:spcPts val="800"/>
              </a:spcBef>
              <a:spcAft>
                <a:spcPts val="0"/>
              </a:spcAft>
              <a:buSzPts val="1800"/>
              <a:buNone/>
            </a:pPr>
            <a:r>
              <a:t/>
            </a:r>
            <a:endParaRPr b="1" sz="500">
              <a:solidFill>
                <a:srgbClr val="000099"/>
              </a:solidFill>
            </a:endParaRPr>
          </a:p>
          <a:p>
            <a:pPr indent="-330200" lvl="0" marL="457200" rtl="0" algn="l">
              <a:lnSpc>
                <a:spcPct val="101931"/>
              </a:lnSpc>
              <a:spcBef>
                <a:spcPts val="800"/>
              </a:spcBef>
              <a:spcAft>
                <a:spcPts val="0"/>
              </a:spcAft>
              <a:buClr>
                <a:srgbClr val="000099"/>
              </a:buClr>
              <a:buSzPts val="1600"/>
              <a:buChar char="■"/>
            </a:pPr>
            <a:r>
              <a:rPr b="1" lang="en-US" sz="1600">
                <a:solidFill>
                  <a:srgbClr val="000099"/>
                </a:solidFill>
              </a:rPr>
              <a:t>Messaging </a:t>
            </a:r>
            <a:r>
              <a:rPr lang="en-US" sz="1600"/>
              <a:t>(Key Messaging, Case for Support)</a:t>
            </a:r>
            <a:endParaRPr sz="1600"/>
          </a:p>
          <a:p>
            <a:pPr indent="0" lvl="0" marL="457200" rtl="0" algn="l">
              <a:lnSpc>
                <a:spcPct val="101931"/>
              </a:lnSpc>
              <a:spcBef>
                <a:spcPts val="800"/>
              </a:spcBef>
              <a:spcAft>
                <a:spcPts val="0"/>
              </a:spcAft>
              <a:buSzPts val="1800"/>
              <a:buNone/>
            </a:pPr>
            <a:r>
              <a:t/>
            </a:r>
            <a:endParaRPr b="1" sz="500">
              <a:solidFill>
                <a:srgbClr val="000099"/>
              </a:solidFill>
            </a:endParaRPr>
          </a:p>
          <a:p>
            <a:pPr indent="-330200" lvl="0" marL="457200" rtl="0" algn="l">
              <a:lnSpc>
                <a:spcPct val="101931"/>
              </a:lnSpc>
              <a:spcBef>
                <a:spcPts val="800"/>
              </a:spcBef>
              <a:spcAft>
                <a:spcPts val="0"/>
              </a:spcAft>
              <a:buClr>
                <a:srgbClr val="000099"/>
              </a:buClr>
              <a:buSzPts val="1600"/>
              <a:buChar char="■"/>
            </a:pPr>
            <a:r>
              <a:rPr b="1" lang="en-US" sz="1600">
                <a:solidFill>
                  <a:srgbClr val="000099"/>
                </a:solidFill>
              </a:rPr>
              <a:t>Audiences </a:t>
            </a:r>
            <a:r>
              <a:rPr lang="en-US" sz="1600"/>
              <a:t>(segmenting the charity’s stakeholders - personas)</a:t>
            </a:r>
            <a:endParaRPr/>
          </a:p>
          <a:p>
            <a:pPr indent="0" lvl="0" marL="127000" rtl="0" algn="l">
              <a:lnSpc>
                <a:spcPct val="101931"/>
              </a:lnSpc>
              <a:spcBef>
                <a:spcPts val="800"/>
              </a:spcBef>
              <a:spcAft>
                <a:spcPts val="0"/>
              </a:spcAft>
              <a:buClr>
                <a:srgbClr val="000099"/>
              </a:buClr>
              <a:buSzPts val="1600"/>
              <a:buNone/>
            </a:pPr>
            <a:r>
              <a:t/>
            </a:r>
            <a:endParaRPr b="1" sz="500">
              <a:solidFill>
                <a:srgbClr val="000099"/>
              </a:solidFill>
            </a:endParaRPr>
          </a:p>
          <a:p>
            <a:pPr indent="-330200" lvl="0" marL="457200" rtl="0" algn="l">
              <a:lnSpc>
                <a:spcPct val="101931"/>
              </a:lnSpc>
              <a:spcBef>
                <a:spcPts val="800"/>
              </a:spcBef>
              <a:spcAft>
                <a:spcPts val="0"/>
              </a:spcAft>
              <a:buClr>
                <a:srgbClr val="000099"/>
              </a:buClr>
              <a:buSzPts val="1600"/>
              <a:buChar char="■"/>
            </a:pPr>
            <a:r>
              <a:rPr b="1" lang="en-US" sz="1600">
                <a:solidFill>
                  <a:srgbClr val="000099"/>
                </a:solidFill>
              </a:rPr>
              <a:t>Channels </a:t>
            </a:r>
            <a:r>
              <a:rPr lang="en-US" sz="1600"/>
              <a:t>(Existing, New, include Digital (social media &amp; website)</a:t>
            </a:r>
            <a:endParaRPr/>
          </a:p>
          <a:p>
            <a:pPr indent="-228600" lvl="0" marL="457200" rtl="0" algn="l">
              <a:lnSpc>
                <a:spcPct val="101931"/>
              </a:lnSpc>
              <a:spcBef>
                <a:spcPts val="800"/>
              </a:spcBef>
              <a:spcAft>
                <a:spcPts val="0"/>
              </a:spcAft>
              <a:buClr>
                <a:srgbClr val="000099"/>
              </a:buClr>
              <a:buSzPts val="1600"/>
              <a:buNone/>
            </a:pPr>
            <a:r>
              <a:t/>
            </a:r>
            <a:endParaRPr sz="500"/>
          </a:p>
          <a:p>
            <a:pPr indent="-330200" lvl="0" marL="457200" rtl="0" algn="l">
              <a:lnSpc>
                <a:spcPct val="101931"/>
              </a:lnSpc>
              <a:spcBef>
                <a:spcPts val="800"/>
              </a:spcBef>
              <a:spcAft>
                <a:spcPts val="0"/>
              </a:spcAft>
              <a:buClr>
                <a:srgbClr val="000099"/>
              </a:buClr>
              <a:buSzPts val="1600"/>
              <a:buChar char="■"/>
            </a:pPr>
            <a:r>
              <a:rPr b="1" lang="en-US" sz="1600">
                <a:solidFill>
                  <a:srgbClr val="000099"/>
                </a:solidFill>
              </a:rPr>
              <a:t>Resources </a:t>
            </a:r>
            <a:r>
              <a:rPr lang="en-US" sz="1600"/>
              <a:t>(Timing, People, Budget)</a:t>
            </a:r>
            <a:endParaRPr/>
          </a:p>
          <a:p>
            <a:pPr indent="0" lvl="0" marL="457200" rtl="0" algn="l">
              <a:lnSpc>
                <a:spcPct val="101931"/>
              </a:lnSpc>
              <a:spcBef>
                <a:spcPts val="800"/>
              </a:spcBef>
              <a:spcAft>
                <a:spcPts val="0"/>
              </a:spcAft>
              <a:buSzPts val="1800"/>
              <a:buNone/>
            </a:pPr>
            <a:r>
              <a:t/>
            </a:r>
            <a:endParaRPr b="1" sz="500">
              <a:solidFill>
                <a:srgbClr val="000099"/>
              </a:solidFill>
            </a:endParaRPr>
          </a:p>
          <a:p>
            <a:pPr indent="-330200" lvl="0" marL="457200" rtl="0" algn="l">
              <a:lnSpc>
                <a:spcPct val="101931"/>
              </a:lnSpc>
              <a:spcBef>
                <a:spcPts val="800"/>
              </a:spcBef>
              <a:spcAft>
                <a:spcPts val="0"/>
              </a:spcAft>
              <a:buClr>
                <a:srgbClr val="000099"/>
              </a:buClr>
              <a:buSzPts val="1600"/>
              <a:buChar char="■"/>
            </a:pPr>
            <a:r>
              <a:rPr b="1" lang="en-US" sz="1600">
                <a:solidFill>
                  <a:srgbClr val="000099"/>
                </a:solidFill>
              </a:rPr>
              <a:t>Actions </a:t>
            </a:r>
            <a:r>
              <a:rPr lang="en-US" sz="1600"/>
              <a:t>(prioritise, set critical paths, use Excel, Gantt, MS Project, Monday.com or Asana planning tools)</a:t>
            </a:r>
            <a:endParaRPr/>
          </a:p>
          <a:p>
            <a:pPr indent="0" lvl="0" marL="127000" rtl="0" algn="l">
              <a:lnSpc>
                <a:spcPct val="101931"/>
              </a:lnSpc>
              <a:spcBef>
                <a:spcPts val="800"/>
              </a:spcBef>
              <a:spcAft>
                <a:spcPts val="0"/>
              </a:spcAft>
              <a:buClr>
                <a:srgbClr val="000099"/>
              </a:buClr>
              <a:buSzPts val="1600"/>
              <a:buNone/>
            </a:pPr>
            <a:r>
              <a:t/>
            </a:r>
            <a:endParaRPr sz="500"/>
          </a:p>
          <a:p>
            <a:pPr indent="-330200" lvl="0" marL="457200" rtl="0" algn="l">
              <a:lnSpc>
                <a:spcPct val="101931"/>
              </a:lnSpc>
              <a:spcBef>
                <a:spcPts val="800"/>
              </a:spcBef>
              <a:spcAft>
                <a:spcPts val="0"/>
              </a:spcAft>
              <a:buClr>
                <a:srgbClr val="000099"/>
              </a:buClr>
              <a:buSzPts val="1600"/>
              <a:buChar char="■"/>
            </a:pPr>
            <a:r>
              <a:rPr b="1" lang="en-US" sz="1600">
                <a:solidFill>
                  <a:srgbClr val="000099"/>
                </a:solidFill>
              </a:rPr>
              <a:t>Resources </a:t>
            </a:r>
            <a:r>
              <a:rPr lang="en-US" sz="1600"/>
              <a:t>(Timing, People, Budget)</a:t>
            </a:r>
            <a:endParaRPr/>
          </a:p>
          <a:p>
            <a:pPr indent="0" lvl="0" marL="127000" rtl="0" algn="l">
              <a:lnSpc>
                <a:spcPct val="101931"/>
              </a:lnSpc>
              <a:spcBef>
                <a:spcPts val="800"/>
              </a:spcBef>
              <a:spcAft>
                <a:spcPts val="0"/>
              </a:spcAft>
              <a:buClr>
                <a:srgbClr val="000099"/>
              </a:buClr>
              <a:buSzPts val="1600"/>
              <a:buNone/>
            </a:pPr>
            <a:r>
              <a:t/>
            </a:r>
            <a:endParaRPr sz="800"/>
          </a:p>
          <a:p>
            <a:pPr indent="-330200" lvl="0" marL="457200" rtl="0" algn="l">
              <a:lnSpc>
                <a:spcPct val="101931"/>
              </a:lnSpc>
              <a:spcBef>
                <a:spcPts val="800"/>
              </a:spcBef>
              <a:spcAft>
                <a:spcPts val="0"/>
              </a:spcAft>
              <a:buClr>
                <a:srgbClr val="000099"/>
              </a:buClr>
              <a:buSzPts val="1600"/>
              <a:buChar char="■"/>
            </a:pPr>
            <a:r>
              <a:rPr b="1" lang="en-US" sz="1600">
                <a:solidFill>
                  <a:srgbClr val="000099"/>
                </a:solidFill>
              </a:rPr>
              <a:t>Control </a:t>
            </a:r>
            <a:r>
              <a:rPr lang="en-US" sz="1600"/>
              <a:t>(measuring achievement against Goals)</a:t>
            </a:r>
            <a:endParaRPr sz="1600"/>
          </a:p>
          <a:p>
            <a:pPr indent="0" lvl="0" marL="0" rtl="0" algn="l">
              <a:lnSpc>
                <a:spcPct val="101931"/>
              </a:lnSpc>
              <a:spcBef>
                <a:spcPts val="800"/>
              </a:spcBef>
              <a:spcAft>
                <a:spcPts val="0"/>
              </a:spcAft>
              <a:buClr>
                <a:schemeClr val="dk1"/>
              </a:buClr>
              <a:buSzPts val="1100"/>
              <a:buFont typeface="Arial"/>
              <a:buNone/>
            </a:pPr>
            <a:r>
              <a:t/>
            </a:r>
            <a:endParaRPr b="1" sz="1600">
              <a:solidFill>
                <a:srgbClr val="000099"/>
              </a:solidFill>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0" lvl="0" marL="0" rtl="0" algn="l">
              <a:lnSpc>
                <a:spcPct val="100000"/>
              </a:lnSpc>
              <a:spcBef>
                <a:spcPts val="0"/>
              </a:spcBef>
              <a:spcAft>
                <a:spcPts val="0"/>
              </a:spcAft>
              <a:buClr>
                <a:srgbClr val="C9122B"/>
              </a:buClr>
              <a:buSzPts val="1800"/>
              <a:buFont typeface="Merriweather Sans"/>
              <a:buNone/>
            </a:pPr>
            <a:r>
              <a:t/>
            </a:r>
            <a:endParaRPr sz="16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pic>
        <p:nvPicPr>
          <p:cNvPr id="392" name="Google Shape;392;g12b1940098a_1_113"/>
          <p:cNvPicPr preferRelativeResize="0"/>
          <p:nvPr/>
        </p:nvPicPr>
        <p:blipFill rotWithShape="1">
          <a:blip r:embed="rId3">
            <a:alphaModFix/>
          </a:blip>
          <a:srcRect b="0" l="0" r="0" t="0"/>
          <a:stretch/>
        </p:blipFill>
        <p:spPr>
          <a:xfrm>
            <a:off x="949063" y="561950"/>
            <a:ext cx="8312674" cy="586162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35"/>
          <p:cNvSpPr txBox="1"/>
          <p:nvPr>
            <p:ph type="title"/>
          </p:nvPr>
        </p:nvSpPr>
        <p:spPr>
          <a:xfrm>
            <a:off x="731838" y="106616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Homework #6</a:t>
            </a:r>
            <a:endParaRPr/>
          </a:p>
        </p:txBody>
      </p:sp>
      <p:sp>
        <p:nvSpPr>
          <p:cNvPr id="398" name="Google Shape;398;p35"/>
          <p:cNvSpPr txBox="1"/>
          <p:nvPr>
            <p:ph idx="1" type="body"/>
          </p:nvPr>
        </p:nvSpPr>
        <p:spPr>
          <a:xfrm>
            <a:off x="731838" y="1571363"/>
            <a:ext cx="10587804" cy="5039643"/>
          </a:xfrm>
          <a:prstGeom prst="rect">
            <a:avLst/>
          </a:prstGeom>
          <a:noFill/>
          <a:ln>
            <a:noFill/>
          </a:ln>
        </p:spPr>
        <p:txBody>
          <a:bodyPr anchorCtr="0" anchor="t" bIns="0" lIns="0" spcFirstLastPara="1" rIns="0" wrap="square" tIns="0">
            <a:noAutofit/>
          </a:bodyPr>
          <a:lstStyle/>
          <a:p>
            <a:pPr indent="-342900" lvl="0" marL="457200" rtl="0" algn="l">
              <a:lnSpc>
                <a:spcPct val="100000"/>
              </a:lnSpc>
              <a:spcBef>
                <a:spcPts val="0"/>
              </a:spcBef>
              <a:spcAft>
                <a:spcPts val="0"/>
              </a:spcAft>
              <a:buClr>
                <a:srgbClr val="000099"/>
              </a:buClr>
              <a:buSzPts val="1800"/>
              <a:buChar char="■"/>
            </a:pPr>
            <a:r>
              <a:rPr b="1" lang="en-US" sz="2000">
                <a:solidFill>
                  <a:srgbClr val="000099"/>
                </a:solidFill>
                <a:highlight>
                  <a:srgbClr val="FFFFFF"/>
                </a:highlight>
              </a:rPr>
              <a:t>Write a simple fundraising, marketing and communications plan</a:t>
            </a:r>
            <a:endParaRPr b="1">
              <a:solidFill>
                <a:srgbClr val="000099"/>
              </a:solidFill>
            </a:endParaRPr>
          </a:p>
          <a:p>
            <a:pPr indent="-228600" lvl="0" marL="457200" rtl="0" algn="l">
              <a:lnSpc>
                <a:spcPct val="100000"/>
              </a:lnSpc>
              <a:spcBef>
                <a:spcPts val="0"/>
              </a:spcBef>
              <a:spcAft>
                <a:spcPts val="0"/>
              </a:spcAft>
              <a:buClr>
                <a:srgbClr val="C9122B"/>
              </a:buClr>
              <a:buSzPts val="1800"/>
              <a:buFont typeface="Merriweather Sans"/>
              <a:buNone/>
            </a:pPr>
            <a:r>
              <a:t/>
            </a:r>
            <a:endParaRPr sz="2000">
              <a:highlight>
                <a:srgbClr val="FFFFFF"/>
              </a:highlight>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Don’t overcomplicate it. </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Start with the eight chapter headers provided.</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Use the data and information that you already have to get things started (baseline).</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Identify in the plan the data, information, knowledge and research you’ll need in future.</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Think about who may be able to help you – voluntary, paid or subsided resource.  Perhaps a local and/or connected corporate could assist with a placement, secondment or internship?</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Use free frameworks, tools and templates.</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Ask if a non-competitive charity, perhaps someone in your network, would share there's with you.</a:t>
            </a:r>
            <a:endParaRPr/>
          </a:p>
          <a:p>
            <a:pPr indent="-333437" lvl="1" marL="914400" rtl="0" algn="l">
              <a:lnSpc>
                <a:spcPct val="130000"/>
              </a:lnSpc>
              <a:spcBef>
                <a:spcPts val="0"/>
              </a:spcBef>
              <a:spcAft>
                <a:spcPts val="0"/>
              </a:spcAft>
              <a:buSzPts val="1651"/>
              <a:buChar char="■"/>
            </a:pPr>
            <a:r>
              <a:rPr lang="en-US">
                <a:solidFill>
                  <a:srgbClr val="000000"/>
                </a:solidFill>
                <a:highlight>
                  <a:srgbClr val="FFFFFF"/>
                </a:highlight>
              </a:rPr>
              <a:t>Drop in your work on supporter journeys, case for support, story capture and fundraising ideas into the plan.</a:t>
            </a:r>
            <a:endParaRPr/>
          </a:p>
          <a:p>
            <a:pPr indent="0" lvl="1" marL="580962" rtl="0" algn="l">
              <a:lnSpc>
                <a:spcPct val="130000"/>
              </a:lnSpc>
              <a:spcBef>
                <a:spcPts val="0"/>
              </a:spcBef>
              <a:spcAft>
                <a:spcPts val="0"/>
              </a:spcAft>
              <a:buSzPts val="1651"/>
              <a:buNone/>
            </a:pPr>
            <a:r>
              <a:t/>
            </a:r>
            <a:endParaRPr>
              <a:solidFill>
                <a:srgbClr val="000000"/>
              </a:solidFill>
              <a:highlight>
                <a:srgbClr val="FFFFFF"/>
              </a:highlight>
            </a:endParaRPr>
          </a:p>
          <a:p>
            <a:pPr indent="0" lvl="1" marL="580962" rtl="0" algn="l">
              <a:lnSpc>
                <a:spcPct val="130000"/>
              </a:lnSpc>
              <a:spcBef>
                <a:spcPts val="0"/>
              </a:spcBef>
              <a:spcAft>
                <a:spcPts val="0"/>
              </a:spcAft>
              <a:buSzPts val="1651"/>
              <a:buNone/>
            </a:pPr>
            <a:r>
              <a:t/>
            </a:r>
            <a:endParaRPr>
              <a:solidFill>
                <a:srgbClr val="000000"/>
              </a:solidFill>
              <a:highlight>
                <a:srgbClr val="FFFFFF"/>
              </a:highlight>
            </a:endParaRPr>
          </a:p>
          <a:p>
            <a:pPr indent="0" lvl="1" marL="580962" rtl="0" algn="l">
              <a:lnSpc>
                <a:spcPct val="100000"/>
              </a:lnSpc>
              <a:spcBef>
                <a:spcPts val="0"/>
              </a:spcBef>
              <a:spcAft>
                <a:spcPts val="0"/>
              </a:spcAft>
              <a:buSzPts val="1651"/>
              <a:buNone/>
            </a:pPr>
            <a:r>
              <a:t/>
            </a:r>
            <a:endParaRPr sz="1851">
              <a:highlight>
                <a:srgbClr val="FFFFFF"/>
              </a:highlight>
            </a:endParaRPr>
          </a:p>
          <a:p>
            <a:pPr indent="0" lvl="1" marL="580962" rtl="0" algn="l">
              <a:lnSpc>
                <a:spcPct val="100000"/>
              </a:lnSpc>
              <a:spcBef>
                <a:spcPts val="0"/>
              </a:spcBef>
              <a:spcAft>
                <a:spcPts val="0"/>
              </a:spcAft>
              <a:buSzPts val="1651"/>
              <a:buNone/>
            </a:pPr>
            <a:r>
              <a:t/>
            </a:r>
            <a:endParaRPr b="1">
              <a:solidFill>
                <a:schemeClr val="accent1"/>
              </a:solidFill>
              <a:highlight>
                <a:srgbClr val="FFFFFF"/>
              </a:highlight>
            </a:endParaRPr>
          </a:p>
          <a:p>
            <a:pPr indent="0" lvl="0" marL="114300" rtl="0" algn="l">
              <a:lnSpc>
                <a:spcPct val="100000"/>
              </a:lnSpc>
              <a:spcBef>
                <a:spcPts val="0"/>
              </a:spcBef>
              <a:spcAft>
                <a:spcPts val="0"/>
              </a:spcAft>
              <a:buSzPts val="1800"/>
              <a:buNone/>
            </a:pPr>
            <a:r>
              <a:t/>
            </a:r>
            <a:endParaRPr b="1" i="1">
              <a:solidFill>
                <a:srgbClr val="222222"/>
              </a:solidFill>
              <a:highlight>
                <a:srgbClr val="FFFFFF"/>
              </a:highlight>
            </a:endParaRPr>
          </a:p>
          <a:p>
            <a:pPr indent="0" lvl="0" marL="114300" rtl="0" algn="l">
              <a:lnSpc>
                <a:spcPct val="100000"/>
              </a:lnSpc>
              <a:spcBef>
                <a:spcPts val="0"/>
              </a:spcBef>
              <a:spcAft>
                <a:spcPts val="0"/>
              </a:spcAft>
              <a:buSzPts val="1800"/>
              <a:buNone/>
            </a:pPr>
            <a:r>
              <a:t/>
            </a:r>
            <a:endParaRPr>
              <a:highlight>
                <a:srgbClr val="FFFFFF"/>
              </a:highlight>
            </a:endParaRPr>
          </a:p>
          <a:p>
            <a:pPr indent="-20232" lvl="0" marL="134533" rtl="0" algn="l">
              <a:lnSpc>
                <a:spcPct val="100000"/>
              </a:lnSpc>
              <a:spcBef>
                <a:spcPts val="0"/>
              </a:spcBef>
              <a:spcAft>
                <a:spcPts val="0"/>
              </a:spcAft>
              <a:buClr>
                <a:srgbClr val="C9122B"/>
              </a:buClr>
              <a:buSzPts val="1800"/>
              <a:buFont typeface="Merriweather Sans"/>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6"/>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Did we cover all the issues and questions?</a:t>
            </a:r>
            <a:endParaRPr/>
          </a:p>
        </p:txBody>
      </p:sp>
      <p:sp>
        <p:nvSpPr>
          <p:cNvPr id="404" name="Google Shape;404;p36"/>
          <p:cNvSpPr txBox="1"/>
          <p:nvPr>
            <p:ph idx="1" type="body"/>
          </p:nvPr>
        </p:nvSpPr>
        <p:spPr>
          <a:xfrm>
            <a:off x="437548" y="1602894"/>
            <a:ext cx="9978000" cy="4871478"/>
          </a:xfrm>
          <a:prstGeom prst="rect">
            <a:avLst/>
          </a:prstGeom>
          <a:noFill/>
          <a:ln>
            <a:noFill/>
          </a:ln>
        </p:spPr>
        <p:txBody>
          <a:bodyPr anchorCtr="0" anchor="t" bIns="0" lIns="0" spcFirstLastPara="1" rIns="0" wrap="square" tIns="0">
            <a:noAutofit/>
          </a:bodyPr>
          <a:lstStyle/>
          <a:p>
            <a:pPr indent="0" lvl="0" marL="0" rtl="0" algn="l">
              <a:lnSpc>
                <a:spcPct val="101931"/>
              </a:lnSpc>
              <a:spcBef>
                <a:spcPts val="800"/>
              </a:spcBef>
              <a:spcAft>
                <a:spcPts val="0"/>
              </a:spcAft>
              <a:buClr>
                <a:schemeClr val="dk1"/>
              </a:buClr>
              <a:buSzPts val="1100"/>
              <a:buFont typeface="Arial"/>
              <a:buNone/>
            </a:pPr>
            <a:r>
              <a:t/>
            </a:r>
            <a:endParaRPr b="1" sz="1600">
              <a:solidFill>
                <a:srgbClr val="000099"/>
              </a:solidFill>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0" lvl="0" marL="0" rtl="0" algn="l">
              <a:lnSpc>
                <a:spcPct val="100000"/>
              </a:lnSpc>
              <a:spcBef>
                <a:spcPts val="0"/>
              </a:spcBef>
              <a:spcAft>
                <a:spcPts val="0"/>
              </a:spcAft>
              <a:buClr>
                <a:srgbClr val="C9122B"/>
              </a:buClr>
              <a:buSzPts val="1800"/>
              <a:buFont typeface="Merriweather Sans"/>
              <a:buNone/>
            </a:pPr>
            <a:r>
              <a:t/>
            </a:r>
            <a:endParaRPr sz="1600"/>
          </a:p>
        </p:txBody>
      </p:sp>
      <p:sp>
        <p:nvSpPr>
          <p:cNvPr id="405" name="Google Shape;405;p36"/>
          <p:cNvSpPr txBox="1"/>
          <p:nvPr/>
        </p:nvSpPr>
        <p:spPr>
          <a:xfrm>
            <a:off x="589948" y="1602894"/>
            <a:ext cx="10855818" cy="4871478"/>
          </a:xfrm>
          <a:prstGeom prst="rect">
            <a:avLst/>
          </a:prstGeom>
          <a:noFill/>
          <a:ln>
            <a:noFill/>
          </a:ln>
        </p:spPr>
        <p:txBody>
          <a:bodyPr anchorCtr="0" anchor="t" bIns="0" lIns="0" spcFirstLastPara="1" rIns="0" wrap="square" tIns="0">
            <a:noAutofit/>
          </a:bodyPr>
          <a:lstStyle/>
          <a:p>
            <a:pPr indent="0" lvl="0" marL="0" marR="0" rtl="0" algn="l">
              <a:lnSpc>
                <a:spcPct val="101931"/>
              </a:lnSpc>
              <a:spcBef>
                <a:spcPts val="800"/>
              </a:spcBef>
              <a:spcAft>
                <a:spcPts val="0"/>
              </a:spcAft>
              <a:buClr>
                <a:schemeClr val="dk1"/>
              </a:buClr>
              <a:buSzPts val="1100"/>
              <a:buFont typeface="Arial"/>
              <a:buNone/>
            </a:pPr>
            <a:r>
              <a:rPr b="0" i="0" lang="en-US" sz="1600" u="none" cap="none" strike="noStrike">
                <a:solidFill>
                  <a:schemeClr val="dk1"/>
                </a:solidFill>
                <a:latin typeface="Arial"/>
                <a:ea typeface="Arial"/>
                <a:cs typeface="Arial"/>
                <a:sym typeface="Arial"/>
              </a:rPr>
              <a:t>Advance questions:</a:t>
            </a:r>
            <a:endParaRPr/>
          </a:p>
          <a:p>
            <a:pPr indent="0" lvl="0" marL="0" marR="0" rtl="0" algn="l">
              <a:lnSpc>
                <a:spcPct val="101931"/>
              </a:lnSpc>
              <a:spcBef>
                <a:spcPts val="800"/>
              </a:spcBef>
              <a:spcAft>
                <a:spcPts val="0"/>
              </a:spcAft>
              <a:buClr>
                <a:schemeClr val="dk1"/>
              </a:buClr>
              <a:buSzPts val="1100"/>
              <a:buFont typeface="Arial"/>
              <a:buNone/>
            </a:pPr>
            <a:r>
              <a:t/>
            </a:r>
            <a:endParaRPr b="0" i="0" sz="800" u="none" cap="none" strike="noStrike">
              <a:solidFill>
                <a:schemeClr val="dk1"/>
              </a:solidFill>
              <a:latin typeface="Arial"/>
              <a:ea typeface="Arial"/>
              <a:cs typeface="Arial"/>
              <a:sym typeface="Arial"/>
            </a:endParaRPr>
          </a:p>
          <a:p>
            <a:pPr indent="-330200" lvl="0" marL="457200" marR="0" rtl="0" algn="l">
              <a:lnSpc>
                <a:spcPct val="101931"/>
              </a:lnSpc>
              <a:spcBef>
                <a:spcPts val="800"/>
              </a:spcBef>
              <a:spcAft>
                <a:spcPts val="0"/>
              </a:spcAft>
              <a:buClr>
                <a:srgbClr val="000099"/>
              </a:buClr>
              <a:buSzPts val="1600"/>
              <a:buFont typeface="Merriweather Sans"/>
              <a:buChar char="■"/>
            </a:pPr>
            <a:r>
              <a:rPr b="1" i="0" lang="en-US" sz="1600" u="none" cap="none" strike="noStrike">
                <a:solidFill>
                  <a:srgbClr val="000099"/>
                </a:solidFill>
                <a:latin typeface="Arial"/>
                <a:ea typeface="Arial"/>
                <a:cs typeface="Arial"/>
                <a:sym typeface="Arial"/>
              </a:rPr>
              <a:t>What makes a (grant application) bid really stand out? </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Match the eligibility criteria </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Use data and information to support your bid </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Incorporate innovation</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Include a strategic partnership if you are able</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Have someone read it from the POV of the funder </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Check it against a sensible checklist (https://www.resourcecentre.org.uk/information/writing-a-funding-application/)</a:t>
            </a:r>
            <a:endParaRPr b="0" i="0" sz="500" u="none" cap="none" strike="noStrike">
              <a:solidFill>
                <a:schemeClr val="dk1"/>
              </a:solidFill>
              <a:latin typeface="Arial"/>
              <a:ea typeface="Arial"/>
              <a:cs typeface="Arial"/>
              <a:sym typeface="Arial"/>
            </a:endParaRPr>
          </a:p>
          <a:p>
            <a:pPr indent="0" lvl="0" marL="127000" marR="0" rtl="0" algn="l">
              <a:lnSpc>
                <a:spcPct val="101931"/>
              </a:lnSpc>
              <a:spcBef>
                <a:spcPts val="800"/>
              </a:spcBef>
              <a:spcAft>
                <a:spcPts val="0"/>
              </a:spcAft>
              <a:buClr>
                <a:srgbClr val="000099"/>
              </a:buClr>
              <a:buSzPts val="1600"/>
              <a:buFont typeface="Merriweather Sans"/>
              <a:buNone/>
            </a:pPr>
            <a:r>
              <a:t/>
            </a:r>
            <a:endParaRPr b="0" i="0" sz="500" u="none" cap="none" strike="noStrike">
              <a:solidFill>
                <a:schemeClr val="dk1"/>
              </a:solidFill>
              <a:latin typeface="Arial"/>
              <a:ea typeface="Arial"/>
              <a:cs typeface="Arial"/>
              <a:sym typeface="Arial"/>
            </a:endParaRPr>
          </a:p>
          <a:p>
            <a:pPr indent="-330200" lvl="0" marL="457200" marR="0" rtl="0" algn="l">
              <a:lnSpc>
                <a:spcPct val="101931"/>
              </a:lnSpc>
              <a:spcBef>
                <a:spcPts val="800"/>
              </a:spcBef>
              <a:spcAft>
                <a:spcPts val="0"/>
              </a:spcAft>
              <a:buClr>
                <a:srgbClr val="000099"/>
              </a:buClr>
              <a:buSzPts val="1600"/>
              <a:buFont typeface="Merriweather Sans"/>
              <a:buChar char="■"/>
            </a:pPr>
            <a:r>
              <a:rPr b="1" i="0" lang="en-US" sz="1600" u="none" cap="none" strike="noStrike">
                <a:solidFill>
                  <a:srgbClr val="000099"/>
                </a:solidFill>
                <a:latin typeface="Arial"/>
                <a:ea typeface="Arial"/>
                <a:cs typeface="Arial"/>
                <a:sym typeface="Arial"/>
              </a:rPr>
              <a:t>Who are the best people to approach re: funding support? </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Existing funders</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Other connected stakeholders</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Those funding similar thematic organisations nationally</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Those funding other local organisations</a:t>
            </a:r>
            <a:endParaRPr/>
          </a:p>
          <a:p>
            <a:pPr indent="-228600" lvl="1" marL="914400" marR="0" rtl="0" algn="l">
              <a:lnSpc>
                <a:spcPct val="101931"/>
              </a:lnSpc>
              <a:spcBef>
                <a:spcPts val="800"/>
              </a:spcBef>
              <a:spcAft>
                <a:spcPts val="0"/>
              </a:spcAft>
              <a:buClr>
                <a:srgbClr val="000099"/>
              </a:buClr>
              <a:buSzPts val="1600"/>
              <a:buFont typeface="Merriweather Sans"/>
              <a:buNone/>
            </a:pPr>
            <a:r>
              <a:t/>
            </a:r>
            <a:endParaRPr b="0" i="0" sz="1451" u="none" cap="none" strike="noStrike">
              <a:solidFill>
                <a:schemeClr val="dk1"/>
              </a:solidFill>
              <a:latin typeface="Arial"/>
              <a:ea typeface="Arial"/>
              <a:cs typeface="Arial"/>
              <a:sym typeface="Arial"/>
            </a:endParaRPr>
          </a:p>
          <a:p>
            <a:pPr indent="0" lvl="0" marL="127000" marR="0" rtl="0" algn="l">
              <a:lnSpc>
                <a:spcPct val="101931"/>
              </a:lnSpc>
              <a:spcBef>
                <a:spcPts val="800"/>
              </a:spcBef>
              <a:spcAft>
                <a:spcPts val="0"/>
              </a:spcAft>
              <a:buClr>
                <a:srgbClr val="000099"/>
              </a:buClr>
              <a:buSzPts val="1600"/>
              <a:buFont typeface="Merriweather Sans"/>
              <a:buNone/>
            </a:pPr>
            <a:r>
              <a:t/>
            </a:r>
            <a:endParaRPr b="0" i="0" sz="800" u="none" cap="none" strike="noStrike">
              <a:solidFill>
                <a:schemeClr val="dk1"/>
              </a:solidFill>
              <a:latin typeface="Arial"/>
              <a:ea typeface="Arial"/>
              <a:cs typeface="Arial"/>
              <a:sym typeface="Arial"/>
            </a:endParaRPr>
          </a:p>
          <a:p>
            <a:pPr indent="0" lvl="0" marL="0" marR="0" rtl="0" algn="l">
              <a:lnSpc>
                <a:spcPct val="101931"/>
              </a:lnSpc>
              <a:spcBef>
                <a:spcPts val="800"/>
              </a:spcBef>
              <a:spcAft>
                <a:spcPts val="0"/>
              </a:spcAft>
              <a:buClr>
                <a:schemeClr val="dk1"/>
              </a:buClr>
              <a:buSzPts val="1100"/>
              <a:buFont typeface="Arial"/>
              <a:buNone/>
            </a:pPr>
            <a:r>
              <a:t/>
            </a:r>
            <a:endParaRPr b="1" i="0" sz="1600" u="none" cap="none" strike="noStrike">
              <a:solidFill>
                <a:srgbClr val="000099"/>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C9122B"/>
              </a:buClr>
              <a:buSzPts val="1800"/>
              <a:buFont typeface="Merriweather Sans"/>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g13191e0e482_0_82"/>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Did we cover all the issues and questions?</a:t>
            </a:r>
            <a:endParaRPr/>
          </a:p>
        </p:txBody>
      </p:sp>
      <p:sp>
        <p:nvSpPr>
          <p:cNvPr id="411" name="Google Shape;411;g13191e0e482_0_82"/>
          <p:cNvSpPr txBox="1"/>
          <p:nvPr>
            <p:ph idx="1" type="body"/>
          </p:nvPr>
        </p:nvSpPr>
        <p:spPr>
          <a:xfrm>
            <a:off x="437548" y="1602894"/>
            <a:ext cx="9978000" cy="4871478"/>
          </a:xfrm>
          <a:prstGeom prst="rect">
            <a:avLst/>
          </a:prstGeom>
          <a:noFill/>
          <a:ln>
            <a:noFill/>
          </a:ln>
        </p:spPr>
        <p:txBody>
          <a:bodyPr anchorCtr="0" anchor="t" bIns="0" lIns="0" spcFirstLastPara="1" rIns="0" wrap="square" tIns="0">
            <a:noAutofit/>
          </a:bodyPr>
          <a:lstStyle/>
          <a:p>
            <a:pPr indent="0" lvl="0" marL="0" rtl="0" algn="l">
              <a:lnSpc>
                <a:spcPct val="101931"/>
              </a:lnSpc>
              <a:spcBef>
                <a:spcPts val="800"/>
              </a:spcBef>
              <a:spcAft>
                <a:spcPts val="0"/>
              </a:spcAft>
              <a:buClr>
                <a:schemeClr val="dk1"/>
              </a:buClr>
              <a:buSzPts val="1100"/>
              <a:buFont typeface="Arial"/>
              <a:buNone/>
            </a:pPr>
            <a:r>
              <a:t/>
            </a:r>
            <a:endParaRPr b="1" sz="1600">
              <a:solidFill>
                <a:srgbClr val="000099"/>
              </a:solidFill>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0" lvl="0" marL="0" rtl="0" algn="l">
              <a:lnSpc>
                <a:spcPct val="100000"/>
              </a:lnSpc>
              <a:spcBef>
                <a:spcPts val="0"/>
              </a:spcBef>
              <a:spcAft>
                <a:spcPts val="0"/>
              </a:spcAft>
              <a:buClr>
                <a:srgbClr val="C9122B"/>
              </a:buClr>
              <a:buSzPts val="1800"/>
              <a:buFont typeface="Merriweather Sans"/>
              <a:buNone/>
            </a:pPr>
            <a:r>
              <a:t/>
            </a:r>
            <a:endParaRPr sz="1600"/>
          </a:p>
        </p:txBody>
      </p:sp>
      <p:sp>
        <p:nvSpPr>
          <p:cNvPr id="412" name="Google Shape;412;g13191e0e482_0_82"/>
          <p:cNvSpPr txBox="1"/>
          <p:nvPr/>
        </p:nvSpPr>
        <p:spPr>
          <a:xfrm>
            <a:off x="589948" y="1755294"/>
            <a:ext cx="10855818" cy="4871478"/>
          </a:xfrm>
          <a:prstGeom prst="rect">
            <a:avLst/>
          </a:prstGeom>
          <a:noFill/>
          <a:ln>
            <a:noFill/>
          </a:ln>
        </p:spPr>
        <p:txBody>
          <a:bodyPr anchorCtr="0" anchor="t" bIns="0" lIns="0" spcFirstLastPara="1" rIns="0" wrap="square" tIns="0">
            <a:noAutofit/>
          </a:bodyPr>
          <a:lstStyle/>
          <a:p>
            <a:pPr indent="0" lvl="0" marL="0" marR="0" rtl="0" algn="l">
              <a:lnSpc>
                <a:spcPct val="101931"/>
              </a:lnSpc>
              <a:spcBef>
                <a:spcPts val="800"/>
              </a:spcBef>
              <a:spcAft>
                <a:spcPts val="0"/>
              </a:spcAft>
              <a:buClr>
                <a:schemeClr val="dk1"/>
              </a:buClr>
              <a:buSzPts val="1100"/>
              <a:buFont typeface="Arial"/>
              <a:buNone/>
            </a:pPr>
            <a:r>
              <a:rPr b="0" i="0" lang="en-US" sz="1600" u="none" cap="none" strike="noStrike">
                <a:solidFill>
                  <a:schemeClr val="dk1"/>
                </a:solidFill>
                <a:latin typeface="Arial"/>
                <a:ea typeface="Arial"/>
                <a:cs typeface="Arial"/>
                <a:sym typeface="Arial"/>
              </a:rPr>
              <a:t>Advance questions:</a:t>
            </a:r>
            <a:endParaRPr/>
          </a:p>
          <a:p>
            <a:pPr indent="0" lvl="0" marL="0" marR="0" rtl="0" algn="l">
              <a:lnSpc>
                <a:spcPct val="101931"/>
              </a:lnSpc>
              <a:spcBef>
                <a:spcPts val="800"/>
              </a:spcBef>
              <a:spcAft>
                <a:spcPts val="0"/>
              </a:spcAft>
              <a:buClr>
                <a:schemeClr val="dk1"/>
              </a:buClr>
              <a:buSzPts val="1100"/>
              <a:buFont typeface="Arial"/>
              <a:buNone/>
            </a:pPr>
            <a:r>
              <a:t/>
            </a:r>
            <a:endParaRPr b="0" i="0" sz="800" u="none" cap="none" strike="noStrike">
              <a:solidFill>
                <a:schemeClr val="dk1"/>
              </a:solidFill>
              <a:latin typeface="Arial"/>
              <a:ea typeface="Arial"/>
              <a:cs typeface="Arial"/>
              <a:sym typeface="Arial"/>
            </a:endParaRPr>
          </a:p>
          <a:p>
            <a:pPr indent="-330200" lvl="0" marL="457200" marR="0" rtl="0" algn="l">
              <a:lnSpc>
                <a:spcPct val="101931"/>
              </a:lnSpc>
              <a:spcBef>
                <a:spcPts val="800"/>
              </a:spcBef>
              <a:spcAft>
                <a:spcPts val="0"/>
              </a:spcAft>
              <a:buClr>
                <a:srgbClr val="000099"/>
              </a:buClr>
              <a:buSzPts val="1600"/>
              <a:buFont typeface="Merriweather Sans"/>
              <a:buChar char="■"/>
            </a:pPr>
            <a:r>
              <a:rPr b="1" i="0" lang="en-US" sz="1600" u="none" cap="none" strike="noStrike">
                <a:solidFill>
                  <a:srgbClr val="000099"/>
                </a:solidFill>
                <a:latin typeface="Arial"/>
                <a:ea typeface="Arial"/>
                <a:cs typeface="Arial"/>
                <a:sym typeface="Arial"/>
              </a:rPr>
              <a:t>How can we effectively write and implement a Comms strategy without a marketing resource within the fundraising team?</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Buy a book (Make It Matter, Joe Barrell) and/or use online resources (CharityComms and NCVO).</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Find a volunteer with a professional comms background.</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Hire a consultant on a short-term contract.</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Use a ‘Funder Plus’ support organisation – Locality, Cranfield Trust, Rocket Science, other Trusts &amp; Foundations.</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Use university-based resource organisations – Enactus etc.</a:t>
            </a:r>
            <a:endParaRPr b="0" i="0" sz="500" u="none" cap="none" strike="noStrike">
              <a:solidFill>
                <a:schemeClr val="dk1"/>
              </a:solidFill>
              <a:latin typeface="Arial"/>
              <a:ea typeface="Arial"/>
              <a:cs typeface="Arial"/>
              <a:sym typeface="Arial"/>
            </a:endParaRPr>
          </a:p>
          <a:p>
            <a:pPr indent="0" lvl="0" marL="127000" marR="0" rtl="0" algn="l">
              <a:lnSpc>
                <a:spcPct val="101931"/>
              </a:lnSpc>
              <a:spcBef>
                <a:spcPts val="800"/>
              </a:spcBef>
              <a:spcAft>
                <a:spcPts val="0"/>
              </a:spcAft>
              <a:buClr>
                <a:srgbClr val="000099"/>
              </a:buClr>
              <a:buSzPts val="1600"/>
              <a:buFont typeface="Merriweather Sans"/>
              <a:buNone/>
            </a:pPr>
            <a:r>
              <a:t/>
            </a:r>
            <a:endParaRPr b="0" i="0" sz="500" u="none" cap="none" strike="noStrike">
              <a:solidFill>
                <a:schemeClr val="dk1"/>
              </a:solidFill>
              <a:latin typeface="Arial"/>
              <a:ea typeface="Arial"/>
              <a:cs typeface="Arial"/>
              <a:sym typeface="Arial"/>
            </a:endParaRPr>
          </a:p>
          <a:p>
            <a:pPr indent="-330200" lvl="0" marL="457200" marR="0" rtl="0" algn="l">
              <a:lnSpc>
                <a:spcPct val="101931"/>
              </a:lnSpc>
              <a:spcBef>
                <a:spcPts val="800"/>
              </a:spcBef>
              <a:spcAft>
                <a:spcPts val="0"/>
              </a:spcAft>
              <a:buClr>
                <a:srgbClr val="000099"/>
              </a:buClr>
              <a:buSzPts val="1600"/>
              <a:buFont typeface="Merriweather Sans"/>
              <a:buChar char="■"/>
            </a:pPr>
            <a:r>
              <a:rPr b="1" i="0" lang="en-US" sz="1600" u="none" cap="none" strike="noStrike">
                <a:solidFill>
                  <a:srgbClr val="000099"/>
                </a:solidFill>
                <a:latin typeface="Arial"/>
                <a:ea typeface="Arial"/>
                <a:cs typeface="Arial"/>
                <a:sym typeface="Arial"/>
              </a:rPr>
              <a:t>What’s the priority income stream biggest Return On Investment? </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00" u="none" cap="none" strike="noStrike">
                <a:solidFill>
                  <a:schemeClr val="dk1"/>
                </a:solidFill>
                <a:latin typeface="Arial"/>
                <a:ea typeface="Arial"/>
                <a:cs typeface="Arial"/>
                <a:sym typeface="Arial"/>
              </a:rPr>
              <a:t>Legacy</a:t>
            </a:r>
            <a:r>
              <a:rPr b="0" i="0" lang="en-US" sz="1302" u="none" cap="none" strike="noStrike">
                <a:solidFill>
                  <a:schemeClr val="dk1"/>
                </a:solidFill>
                <a:latin typeface="Arial"/>
                <a:ea typeface="Arial"/>
                <a:cs typeface="Arial"/>
                <a:sym typeface="Arial"/>
              </a:rPr>
              <a:t> </a:t>
            </a:r>
            <a:endParaRPr/>
          </a:p>
          <a:p>
            <a:pPr indent="0" lvl="1" marL="584200" marR="0" rtl="0" algn="l">
              <a:lnSpc>
                <a:spcPct val="101931"/>
              </a:lnSpc>
              <a:spcBef>
                <a:spcPts val="800"/>
              </a:spcBef>
              <a:spcAft>
                <a:spcPts val="0"/>
              </a:spcAft>
              <a:buClr>
                <a:srgbClr val="000099"/>
              </a:buClr>
              <a:buSzPts val="1600"/>
              <a:buFont typeface="Merriweather Sans"/>
              <a:buNone/>
            </a:pPr>
            <a:r>
              <a:t/>
            </a:r>
            <a:endParaRPr b="1" i="0" sz="1302" u="none" cap="none" strike="noStrike">
              <a:solidFill>
                <a:srgbClr val="000099"/>
              </a:solidFill>
              <a:latin typeface="Arial"/>
              <a:ea typeface="Arial"/>
              <a:cs typeface="Arial"/>
              <a:sym typeface="Arial"/>
            </a:endParaRPr>
          </a:p>
          <a:p>
            <a:pPr indent="0" lvl="0" marL="0" marR="0" rtl="0" algn="l">
              <a:lnSpc>
                <a:spcPct val="101931"/>
              </a:lnSpc>
              <a:spcBef>
                <a:spcPts val="800"/>
              </a:spcBef>
              <a:spcAft>
                <a:spcPts val="0"/>
              </a:spcAft>
              <a:buClr>
                <a:schemeClr val="dk1"/>
              </a:buClr>
              <a:buSzPts val="1100"/>
              <a:buFont typeface="Arial"/>
              <a:buNone/>
            </a:pPr>
            <a:r>
              <a:t/>
            </a:r>
            <a:endParaRPr b="1" i="0" sz="1600" u="none" cap="none" strike="noStrike">
              <a:solidFill>
                <a:srgbClr val="000099"/>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C9122B"/>
              </a:buClr>
              <a:buSzPts val="1800"/>
              <a:buFont typeface="Merriweather Sans"/>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37"/>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Did we cover all the issues and questions?</a:t>
            </a:r>
            <a:endParaRPr/>
          </a:p>
        </p:txBody>
      </p:sp>
      <p:sp>
        <p:nvSpPr>
          <p:cNvPr id="418" name="Google Shape;418;p37"/>
          <p:cNvSpPr txBox="1"/>
          <p:nvPr>
            <p:ph idx="1" type="body"/>
          </p:nvPr>
        </p:nvSpPr>
        <p:spPr>
          <a:xfrm>
            <a:off x="437548" y="1602894"/>
            <a:ext cx="9978000" cy="4871478"/>
          </a:xfrm>
          <a:prstGeom prst="rect">
            <a:avLst/>
          </a:prstGeom>
          <a:noFill/>
          <a:ln>
            <a:noFill/>
          </a:ln>
        </p:spPr>
        <p:txBody>
          <a:bodyPr anchorCtr="0" anchor="t" bIns="0" lIns="0" spcFirstLastPara="1" rIns="0" wrap="square" tIns="0">
            <a:noAutofit/>
          </a:bodyPr>
          <a:lstStyle/>
          <a:p>
            <a:pPr indent="0" lvl="0" marL="0" rtl="0" algn="l">
              <a:lnSpc>
                <a:spcPct val="101931"/>
              </a:lnSpc>
              <a:spcBef>
                <a:spcPts val="800"/>
              </a:spcBef>
              <a:spcAft>
                <a:spcPts val="0"/>
              </a:spcAft>
              <a:buClr>
                <a:schemeClr val="dk1"/>
              </a:buClr>
              <a:buSzPts val="1100"/>
              <a:buFont typeface="Arial"/>
              <a:buNone/>
            </a:pPr>
            <a:r>
              <a:t/>
            </a:r>
            <a:endParaRPr b="1" sz="1600">
              <a:solidFill>
                <a:srgbClr val="000099"/>
              </a:solidFill>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0" lvl="0" marL="0" rtl="0" algn="l">
              <a:lnSpc>
                <a:spcPct val="100000"/>
              </a:lnSpc>
              <a:spcBef>
                <a:spcPts val="0"/>
              </a:spcBef>
              <a:spcAft>
                <a:spcPts val="0"/>
              </a:spcAft>
              <a:buClr>
                <a:srgbClr val="C9122B"/>
              </a:buClr>
              <a:buSzPts val="1800"/>
              <a:buFont typeface="Merriweather Sans"/>
              <a:buNone/>
            </a:pPr>
            <a:r>
              <a:t/>
            </a:r>
            <a:endParaRPr sz="1600"/>
          </a:p>
        </p:txBody>
      </p:sp>
      <p:sp>
        <p:nvSpPr>
          <p:cNvPr id="419" name="Google Shape;419;p37"/>
          <p:cNvSpPr txBox="1"/>
          <p:nvPr/>
        </p:nvSpPr>
        <p:spPr>
          <a:xfrm>
            <a:off x="589948" y="1755294"/>
            <a:ext cx="10855818" cy="4871478"/>
          </a:xfrm>
          <a:prstGeom prst="rect">
            <a:avLst/>
          </a:prstGeom>
          <a:noFill/>
          <a:ln>
            <a:noFill/>
          </a:ln>
        </p:spPr>
        <p:txBody>
          <a:bodyPr anchorCtr="0" anchor="t" bIns="0" lIns="0" spcFirstLastPara="1" rIns="0" wrap="square" tIns="0">
            <a:noAutofit/>
          </a:bodyPr>
          <a:lstStyle/>
          <a:p>
            <a:pPr indent="0" lvl="0" marL="0" marR="0" rtl="0" algn="l">
              <a:lnSpc>
                <a:spcPct val="101931"/>
              </a:lnSpc>
              <a:spcBef>
                <a:spcPts val="800"/>
              </a:spcBef>
              <a:spcAft>
                <a:spcPts val="0"/>
              </a:spcAft>
              <a:buClr>
                <a:schemeClr val="dk1"/>
              </a:buClr>
              <a:buSzPts val="1100"/>
              <a:buFont typeface="Arial"/>
              <a:buNone/>
            </a:pPr>
            <a:r>
              <a:rPr b="0" i="0" lang="en-US" sz="1600" u="none" cap="none" strike="noStrike">
                <a:solidFill>
                  <a:schemeClr val="dk1"/>
                </a:solidFill>
                <a:latin typeface="Arial"/>
                <a:ea typeface="Arial"/>
                <a:cs typeface="Arial"/>
                <a:sym typeface="Arial"/>
              </a:rPr>
              <a:t>Advance questions:</a:t>
            </a:r>
            <a:endParaRPr/>
          </a:p>
          <a:p>
            <a:pPr indent="0" lvl="0" marL="0" marR="0" rtl="0" algn="l">
              <a:lnSpc>
                <a:spcPct val="101931"/>
              </a:lnSpc>
              <a:spcBef>
                <a:spcPts val="800"/>
              </a:spcBef>
              <a:spcAft>
                <a:spcPts val="0"/>
              </a:spcAft>
              <a:buClr>
                <a:schemeClr val="dk1"/>
              </a:buClr>
              <a:buSzPts val="1100"/>
              <a:buFont typeface="Arial"/>
              <a:buNone/>
            </a:pPr>
            <a:r>
              <a:t/>
            </a:r>
            <a:endParaRPr b="0" i="0" sz="800" u="none" cap="none" strike="noStrike">
              <a:solidFill>
                <a:schemeClr val="dk1"/>
              </a:solidFill>
              <a:latin typeface="Arial"/>
              <a:ea typeface="Arial"/>
              <a:cs typeface="Arial"/>
              <a:sym typeface="Arial"/>
            </a:endParaRPr>
          </a:p>
          <a:p>
            <a:pPr indent="-330200" lvl="0" marL="457200" marR="0" rtl="0" algn="l">
              <a:lnSpc>
                <a:spcPct val="101931"/>
              </a:lnSpc>
              <a:spcBef>
                <a:spcPts val="800"/>
              </a:spcBef>
              <a:spcAft>
                <a:spcPts val="0"/>
              </a:spcAft>
              <a:buClr>
                <a:srgbClr val="000099"/>
              </a:buClr>
              <a:buSzPts val="1600"/>
              <a:buFont typeface="Merriweather Sans"/>
              <a:buChar char="■"/>
            </a:pPr>
            <a:r>
              <a:rPr b="1" i="0" lang="en-US" sz="1600" u="none" cap="none" strike="noStrike">
                <a:solidFill>
                  <a:srgbClr val="000099"/>
                </a:solidFill>
                <a:latin typeface="Arial"/>
                <a:ea typeface="Arial"/>
                <a:cs typeface="Arial"/>
                <a:sym typeface="Arial"/>
              </a:rPr>
              <a:t>What is the biggest challenge to hitting, and sustaining, your income targets?  [To spin that question around, how do you hit and sustain your income targets?]</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600" u="none" cap="none" strike="noStrike">
                <a:solidFill>
                  <a:schemeClr val="dk1"/>
                </a:solidFill>
                <a:latin typeface="Arial"/>
                <a:ea typeface="Arial"/>
                <a:cs typeface="Arial"/>
                <a:sym typeface="Arial"/>
              </a:rPr>
              <a:t>Planning, planning and planning.</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600" u="none" cap="none" strike="noStrike">
                <a:solidFill>
                  <a:schemeClr val="dk1"/>
                </a:solidFill>
                <a:latin typeface="Arial"/>
                <a:ea typeface="Arial"/>
                <a:cs typeface="Arial"/>
                <a:sym typeface="Arial"/>
              </a:rPr>
              <a:t>Research.</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Building Resources (including people and knowledge).</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Setting Targets (hard, soft, stretch).</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Making it everyone’s business.</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Weaving it into the business plan.</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1" u="none" cap="none" strike="noStrike">
                <a:solidFill>
                  <a:schemeClr val="dk1"/>
                </a:solidFill>
                <a:latin typeface="Arial"/>
                <a:ea typeface="Arial"/>
                <a:cs typeface="Arial"/>
                <a:sym typeface="Arial"/>
              </a:rPr>
              <a:t>Celebrating success.</a:t>
            </a:r>
            <a:endParaRPr b="0" i="0" sz="500" u="none" cap="none" strike="noStrike">
              <a:solidFill>
                <a:schemeClr val="dk1"/>
              </a:solidFill>
              <a:latin typeface="Arial"/>
              <a:ea typeface="Arial"/>
              <a:cs typeface="Arial"/>
              <a:sym typeface="Arial"/>
            </a:endParaRPr>
          </a:p>
          <a:p>
            <a:pPr indent="0" lvl="0" marL="127000" marR="0" rtl="0" algn="l">
              <a:lnSpc>
                <a:spcPct val="101931"/>
              </a:lnSpc>
              <a:spcBef>
                <a:spcPts val="800"/>
              </a:spcBef>
              <a:spcAft>
                <a:spcPts val="0"/>
              </a:spcAft>
              <a:buClr>
                <a:srgbClr val="000099"/>
              </a:buClr>
              <a:buSzPts val="1600"/>
              <a:buFont typeface="Merriweather Sans"/>
              <a:buNone/>
            </a:pPr>
            <a:r>
              <a:t/>
            </a:r>
            <a:endParaRPr b="0" i="0" sz="500" u="none" cap="none" strike="noStrike">
              <a:solidFill>
                <a:schemeClr val="dk1"/>
              </a:solidFill>
              <a:latin typeface="Arial"/>
              <a:ea typeface="Arial"/>
              <a:cs typeface="Arial"/>
              <a:sym typeface="Arial"/>
            </a:endParaRPr>
          </a:p>
          <a:p>
            <a:pPr indent="-330200" lvl="0" marL="457200" marR="0" rtl="0" algn="l">
              <a:lnSpc>
                <a:spcPct val="101931"/>
              </a:lnSpc>
              <a:spcBef>
                <a:spcPts val="800"/>
              </a:spcBef>
              <a:spcAft>
                <a:spcPts val="0"/>
              </a:spcAft>
              <a:buClr>
                <a:srgbClr val="000099"/>
              </a:buClr>
              <a:buSzPts val="1600"/>
              <a:buFont typeface="Merriweather Sans"/>
              <a:buChar char="■"/>
            </a:pPr>
            <a:r>
              <a:rPr b="1" i="0" lang="en-US" sz="1600" u="none" cap="none" strike="noStrike">
                <a:solidFill>
                  <a:srgbClr val="000099"/>
                </a:solidFill>
                <a:latin typeface="Arial"/>
                <a:ea typeface="Arial"/>
                <a:cs typeface="Arial"/>
                <a:sym typeface="Arial"/>
              </a:rPr>
              <a:t>Building a regular givers strategy sustaining regular givers?</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302" u="none" cap="none" strike="noStrike">
                <a:solidFill>
                  <a:schemeClr val="dk1"/>
                </a:solidFill>
                <a:latin typeface="Arial"/>
                <a:ea typeface="Arial"/>
                <a:cs typeface="Arial"/>
                <a:sym typeface="Arial"/>
              </a:rPr>
              <a:t>https://www.dsc.org.uk/wp-content/uploads/2016/09/Workshop-7-Individual-giving-Case-studies-for-developing-regular-giving.pdf</a:t>
            </a:r>
            <a:endParaRPr b="1" i="0" sz="1302" u="none" cap="none" strike="noStrike">
              <a:solidFill>
                <a:srgbClr val="000099"/>
              </a:solidFill>
              <a:latin typeface="Arial"/>
              <a:ea typeface="Arial"/>
              <a:cs typeface="Arial"/>
              <a:sym typeface="Arial"/>
            </a:endParaRPr>
          </a:p>
          <a:p>
            <a:pPr indent="0" lvl="0" marL="0" marR="0" rtl="0" algn="l">
              <a:lnSpc>
                <a:spcPct val="101931"/>
              </a:lnSpc>
              <a:spcBef>
                <a:spcPts val="800"/>
              </a:spcBef>
              <a:spcAft>
                <a:spcPts val="0"/>
              </a:spcAft>
              <a:buClr>
                <a:schemeClr val="dk1"/>
              </a:buClr>
              <a:buSzPts val="1100"/>
              <a:buFont typeface="Arial"/>
              <a:buNone/>
            </a:pPr>
            <a:r>
              <a:t/>
            </a:r>
            <a:endParaRPr b="1" i="0" sz="1600" u="none" cap="none" strike="noStrike">
              <a:solidFill>
                <a:srgbClr val="000099"/>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C9122B"/>
              </a:buClr>
              <a:buSzPts val="1800"/>
              <a:buFont typeface="Merriweather Sans"/>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8"/>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Did we cover all the issues and questions?</a:t>
            </a:r>
            <a:endParaRPr/>
          </a:p>
        </p:txBody>
      </p:sp>
      <p:sp>
        <p:nvSpPr>
          <p:cNvPr id="425" name="Google Shape;425;p38"/>
          <p:cNvSpPr txBox="1"/>
          <p:nvPr>
            <p:ph idx="1" type="body"/>
          </p:nvPr>
        </p:nvSpPr>
        <p:spPr>
          <a:xfrm>
            <a:off x="437548" y="1602894"/>
            <a:ext cx="9978000" cy="4871478"/>
          </a:xfrm>
          <a:prstGeom prst="rect">
            <a:avLst/>
          </a:prstGeom>
          <a:noFill/>
          <a:ln>
            <a:noFill/>
          </a:ln>
        </p:spPr>
        <p:txBody>
          <a:bodyPr anchorCtr="0" anchor="t" bIns="0" lIns="0" spcFirstLastPara="1" rIns="0" wrap="square" tIns="0">
            <a:noAutofit/>
          </a:bodyPr>
          <a:lstStyle/>
          <a:p>
            <a:pPr indent="0" lvl="0" marL="0" rtl="0" algn="l">
              <a:lnSpc>
                <a:spcPct val="101931"/>
              </a:lnSpc>
              <a:spcBef>
                <a:spcPts val="800"/>
              </a:spcBef>
              <a:spcAft>
                <a:spcPts val="0"/>
              </a:spcAft>
              <a:buClr>
                <a:schemeClr val="dk1"/>
              </a:buClr>
              <a:buSzPts val="1100"/>
              <a:buFont typeface="Arial"/>
              <a:buNone/>
            </a:pPr>
            <a:r>
              <a:t/>
            </a:r>
            <a:endParaRPr b="1" sz="1600">
              <a:solidFill>
                <a:srgbClr val="000099"/>
              </a:solidFill>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0" lvl="0" marL="0" rtl="0" algn="l">
              <a:lnSpc>
                <a:spcPct val="100000"/>
              </a:lnSpc>
              <a:spcBef>
                <a:spcPts val="0"/>
              </a:spcBef>
              <a:spcAft>
                <a:spcPts val="0"/>
              </a:spcAft>
              <a:buClr>
                <a:srgbClr val="C9122B"/>
              </a:buClr>
              <a:buSzPts val="1800"/>
              <a:buFont typeface="Merriweather Sans"/>
              <a:buNone/>
            </a:pPr>
            <a:r>
              <a:t/>
            </a:r>
            <a:endParaRPr sz="1600"/>
          </a:p>
        </p:txBody>
      </p:sp>
      <p:sp>
        <p:nvSpPr>
          <p:cNvPr id="426" name="Google Shape;426;p38"/>
          <p:cNvSpPr txBox="1"/>
          <p:nvPr/>
        </p:nvSpPr>
        <p:spPr>
          <a:xfrm>
            <a:off x="589948" y="1755294"/>
            <a:ext cx="10855818" cy="4871478"/>
          </a:xfrm>
          <a:prstGeom prst="rect">
            <a:avLst/>
          </a:prstGeom>
          <a:noFill/>
          <a:ln>
            <a:noFill/>
          </a:ln>
        </p:spPr>
        <p:txBody>
          <a:bodyPr anchorCtr="0" anchor="t" bIns="0" lIns="0" spcFirstLastPara="1" rIns="0" wrap="square" tIns="0">
            <a:noAutofit/>
          </a:bodyPr>
          <a:lstStyle/>
          <a:p>
            <a:pPr indent="0" lvl="0" marL="0" marR="0" rtl="0" algn="l">
              <a:lnSpc>
                <a:spcPct val="101931"/>
              </a:lnSpc>
              <a:spcBef>
                <a:spcPts val="800"/>
              </a:spcBef>
              <a:spcAft>
                <a:spcPts val="0"/>
              </a:spcAft>
              <a:buClr>
                <a:schemeClr val="dk1"/>
              </a:buClr>
              <a:buSzPts val="1100"/>
              <a:buFont typeface="Arial"/>
              <a:buNone/>
            </a:pPr>
            <a:r>
              <a:rPr b="0" i="0" lang="en-US" sz="1600" u="none" cap="none" strike="noStrike">
                <a:solidFill>
                  <a:schemeClr val="dk1"/>
                </a:solidFill>
                <a:latin typeface="Arial"/>
                <a:ea typeface="Arial"/>
                <a:cs typeface="Arial"/>
                <a:sym typeface="Arial"/>
              </a:rPr>
              <a:t>Advance questions:</a:t>
            </a:r>
            <a:endParaRPr/>
          </a:p>
          <a:p>
            <a:pPr indent="0" lvl="0" marL="0" marR="0" rtl="0" algn="l">
              <a:lnSpc>
                <a:spcPct val="101931"/>
              </a:lnSpc>
              <a:spcBef>
                <a:spcPts val="800"/>
              </a:spcBef>
              <a:spcAft>
                <a:spcPts val="0"/>
              </a:spcAft>
              <a:buClr>
                <a:schemeClr val="dk1"/>
              </a:buClr>
              <a:buSzPts val="1100"/>
              <a:buFont typeface="Arial"/>
              <a:buNone/>
            </a:pPr>
            <a:r>
              <a:t/>
            </a:r>
            <a:endParaRPr b="0" i="0" sz="800" u="none" cap="none" strike="noStrike">
              <a:solidFill>
                <a:schemeClr val="dk1"/>
              </a:solidFill>
              <a:latin typeface="Arial"/>
              <a:ea typeface="Arial"/>
              <a:cs typeface="Arial"/>
              <a:sym typeface="Arial"/>
            </a:endParaRPr>
          </a:p>
          <a:p>
            <a:pPr indent="-330200" lvl="0" marL="457200" marR="0" rtl="0" algn="l">
              <a:lnSpc>
                <a:spcPct val="101931"/>
              </a:lnSpc>
              <a:spcBef>
                <a:spcPts val="800"/>
              </a:spcBef>
              <a:spcAft>
                <a:spcPts val="0"/>
              </a:spcAft>
              <a:buClr>
                <a:srgbClr val="000099"/>
              </a:buClr>
              <a:buSzPts val="1600"/>
              <a:buFont typeface="Merriweather Sans"/>
              <a:buChar char="■"/>
            </a:pPr>
            <a:r>
              <a:rPr b="1" i="0" lang="en-US" sz="1600" u="none" cap="none" strike="noStrike">
                <a:solidFill>
                  <a:srgbClr val="000099"/>
                </a:solidFill>
                <a:latin typeface="Arial"/>
                <a:ea typeface="Arial"/>
                <a:cs typeface="Arial"/>
                <a:sym typeface="Arial"/>
              </a:rPr>
              <a:t>Generating continuous cashflow?</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0" u="none" cap="none" strike="noStrike">
                <a:solidFill>
                  <a:schemeClr val="dk1"/>
                </a:solidFill>
                <a:latin typeface="Arial"/>
                <a:ea typeface="Arial"/>
                <a:cs typeface="Arial"/>
                <a:sym typeface="Arial"/>
              </a:rPr>
              <a:t>See everything discussed today (and keep the flywheel turning).</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0" u="none" cap="none" strike="noStrike">
                <a:solidFill>
                  <a:schemeClr val="dk1"/>
                </a:solidFill>
                <a:latin typeface="Arial"/>
                <a:ea typeface="Arial"/>
                <a:cs typeface="Arial"/>
                <a:sym typeface="Arial"/>
              </a:rPr>
              <a:t>Ensure best-practice financial management (Charity Finance Group)</a:t>
            </a:r>
            <a:endParaRPr/>
          </a:p>
          <a:p>
            <a:pPr indent="0" lvl="0" marL="127000" marR="0" rtl="0" algn="l">
              <a:lnSpc>
                <a:spcPct val="101931"/>
              </a:lnSpc>
              <a:spcBef>
                <a:spcPts val="800"/>
              </a:spcBef>
              <a:spcAft>
                <a:spcPts val="0"/>
              </a:spcAft>
              <a:buClr>
                <a:srgbClr val="000099"/>
              </a:buClr>
              <a:buSzPts val="1600"/>
              <a:buFont typeface="Merriweather Sans"/>
              <a:buNone/>
            </a:pPr>
            <a:r>
              <a:t/>
            </a:r>
            <a:endParaRPr b="0" i="0" sz="500" u="none" cap="none" strike="noStrike">
              <a:solidFill>
                <a:schemeClr val="dk1"/>
              </a:solidFill>
              <a:latin typeface="Arial"/>
              <a:ea typeface="Arial"/>
              <a:cs typeface="Arial"/>
              <a:sym typeface="Arial"/>
            </a:endParaRPr>
          </a:p>
          <a:p>
            <a:pPr indent="-330200" lvl="0" marL="457200" marR="0" rtl="0" algn="l">
              <a:lnSpc>
                <a:spcPct val="101931"/>
              </a:lnSpc>
              <a:spcBef>
                <a:spcPts val="800"/>
              </a:spcBef>
              <a:spcAft>
                <a:spcPts val="0"/>
              </a:spcAft>
              <a:buClr>
                <a:srgbClr val="000099"/>
              </a:buClr>
              <a:buSzPts val="1600"/>
              <a:buFont typeface="Merriweather Sans"/>
              <a:buChar char="■"/>
            </a:pPr>
            <a:r>
              <a:rPr b="1" i="0" lang="en-US" sz="1600" u="none" cap="none" strike="noStrike">
                <a:solidFill>
                  <a:srgbClr val="000099"/>
                </a:solidFill>
                <a:latin typeface="Arial"/>
                <a:ea typeface="Arial"/>
                <a:cs typeface="Arial"/>
                <a:sym typeface="Arial"/>
              </a:rPr>
              <a:t>Is it worth outsourcing some of this work?</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0" u="none" cap="none" strike="noStrike">
                <a:solidFill>
                  <a:schemeClr val="dk1"/>
                </a:solidFill>
                <a:latin typeface="Arial"/>
                <a:ea typeface="Arial"/>
                <a:cs typeface="Arial"/>
                <a:sym typeface="Arial"/>
              </a:rPr>
              <a:t>Possibly.  Develop a clear brief for work that you are finding it hard to resource.  Disseminate that information and see what comes back (social media especially LinkedIn, also Charity Connect, via Trustees, other stakeholders, connections and networks).  </a:t>
            </a:r>
            <a:endParaRPr/>
          </a:p>
          <a:p>
            <a:pPr indent="0" lvl="1" marL="584200" marR="0" rtl="0" algn="l">
              <a:lnSpc>
                <a:spcPct val="101931"/>
              </a:lnSpc>
              <a:spcBef>
                <a:spcPts val="800"/>
              </a:spcBef>
              <a:spcAft>
                <a:spcPts val="0"/>
              </a:spcAft>
              <a:buClr>
                <a:srgbClr val="000099"/>
              </a:buClr>
              <a:buSzPts val="1600"/>
              <a:buFont typeface="Merriweather Sans"/>
              <a:buNone/>
            </a:pPr>
            <a:r>
              <a:t/>
            </a:r>
            <a:endParaRPr b="0" i="0" sz="500" u="none" cap="none" strike="noStrike">
              <a:solidFill>
                <a:schemeClr val="dk1"/>
              </a:solidFill>
              <a:latin typeface="Arial"/>
              <a:ea typeface="Arial"/>
              <a:cs typeface="Arial"/>
              <a:sym typeface="Arial"/>
            </a:endParaRPr>
          </a:p>
          <a:p>
            <a:pPr indent="-330200" lvl="0" marL="457200" marR="0" rtl="0" algn="l">
              <a:lnSpc>
                <a:spcPct val="101931"/>
              </a:lnSpc>
              <a:spcBef>
                <a:spcPts val="800"/>
              </a:spcBef>
              <a:spcAft>
                <a:spcPts val="0"/>
              </a:spcAft>
              <a:buClr>
                <a:srgbClr val="000099"/>
              </a:buClr>
              <a:buSzPts val="1600"/>
              <a:buFont typeface="Merriweather Sans"/>
              <a:buChar char="■"/>
            </a:pPr>
            <a:r>
              <a:rPr b="1" i="0" lang="en-US" sz="1600" u="none" cap="none" strike="noStrike">
                <a:solidFill>
                  <a:srgbClr val="000099"/>
                </a:solidFill>
                <a:latin typeface="Arial"/>
                <a:ea typeface="Arial"/>
                <a:cs typeface="Arial"/>
                <a:sym typeface="Arial"/>
              </a:rPr>
              <a:t>When to invest in a fundraising manger?</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0" u="none" cap="none" strike="noStrike">
                <a:solidFill>
                  <a:schemeClr val="dk1"/>
                </a:solidFill>
                <a:latin typeface="Arial"/>
                <a:ea typeface="Arial"/>
                <a:cs typeface="Arial"/>
                <a:sym typeface="Arial"/>
              </a:rPr>
              <a:t>Can you put a fundraising plan together first?</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0" u="none" cap="none" strike="noStrike">
                <a:solidFill>
                  <a:schemeClr val="dk1"/>
                </a:solidFill>
                <a:latin typeface="Arial"/>
                <a:ea typeface="Arial"/>
                <a:cs typeface="Arial"/>
                <a:sym typeface="Arial"/>
              </a:rPr>
              <a:t>Could you put a brief together for what is expected of a fundraiser?</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0" u="none" cap="none" strike="noStrike">
                <a:solidFill>
                  <a:schemeClr val="dk1"/>
                </a:solidFill>
                <a:latin typeface="Arial"/>
                <a:ea typeface="Arial"/>
                <a:cs typeface="Arial"/>
                <a:sym typeface="Arial"/>
              </a:rPr>
              <a:t>Can you bring in a consultant on a short-term contract to kick things off/ help develop an existing team member?</a:t>
            </a:r>
            <a:endParaRPr/>
          </a:p>
          <a:p>
            <a:pPr indent="-228600" lvl="1" marL="914400" marR="0" rtl="0" algn="l">
              <a:lnSpc>
                <a:spcPct val="101931"/>
              </a:lnSpc>
              <a:spcBef>
                <a:spcPts val="800"/>
              </a:spcBef>
              <a:spcAft>
                <a:spcPts val="0"/>
              </a:spcAft>
              <a:buClr>
                <a:srgbClr val="000099"/>
              </a:buClr>
              <a:buSzPts val="1600"/>
              <a:buFont typeface="Merriweather Sans"/>
              <a:buNone/>
            </a:pPr>
            <a:r>
              <a:t/>
            </a:r>
            <a:endParaRPr b="0" i="0" sz="1302" u="none" cap="none" strike="noStrike">
              <a:solidFill>
                <a:schemeClr val="dk1"/>
              </a:solidFill>
              <a:latin typeface="Arial"/>
              <a:ea typeface="Arial"/>
              <a:cs typeface="Arial"/>
              <a:sym typeface="Arial"/>
            </a:endParaRPr>
          </a:p>
          <a:p>
            <a:pPr indent="-228600" lvl="1" marL="914400" marR="0" rtl="0" algn="l">
              <a:lnSpc>
                <a:spcPct val="101931"/>
              </a:lnSpc>
              <a:spcBef>
                <a:spcPts val="800"/>
              </a:spcBef>
              <a:spcAft>
                <a:spcPts val="0"/>
              </a:spcAft>
              <a:buClr>
                <a:srgbClr val="000099"/>
              </a:buClr>
              <a:buSzPts val="1600"/>
              <a:buFont typeface="Merriweather Sans"/>
              <a:buNone/>
            </a:pPr>
            <a:r>
              <a:t/>
            </a:r>
            <a:endParaRPr b="1" i="0" sz="1302" u="none" cap="none" strike="noStrike">
              <a:solidFill>
                <a:srgbClr val="000099"/>
              </a:solidFill>
              <a:latin typeface="Arial"/>
              <a:ea typeface="Arial"/>
              <a:cs typeface="Arial"/>
              <a:sym typeface="Arial"/>
            </a:endParaRPr>
          </a:p>
          <a:p>
            <a:pPr indent="0" lvl="1" marL="584200" marR="0" rtl="0" algn="l">
              <a:lnSpc>
                <a:spcPct val="101931"/>
              </a:lnSpc>
              <a:spcBef>
                <a:spcPts val="800"/>
              </a:spcBef>
              <a:spcAft>
                <a:spcPts val="0"/>
              </a:spcAft>
              <a:buClr>
                <a:srgbClr val="000099"/>
              </a:buClr>
              <a:buSzPts val="1600"/>
              <a:buFont typeface="Merriweather Sans"/>
              <a:buNone/>
            </a:pPr>
            <a:r>
              <a:t/>
            </a:r>
            <a:endParaRPr b="1" i="0" sz="1302" u="none" cap="none" strike="noStrike">
              <a:solidFill>
                <a:srgbClr val="000099"/>
              </a:solidFill>
              <a:latin typeface="Arial"/>
              <a:ea typeface="Arial"/>
              <a:cs typeface="Arial"/>
              <a:sym typeface="Arial"/>
            </a:endParaRPr>
          </a:p>
          <a:p>
            <a:pPr indent="0" lvl="0" marL="0" marR="0" rtl="0" algn="l">
              <a:lnSpc>
                <a:spcPct val="101931"/>
              </a:lnSpc>
              <a:spcBef>
                <a:spcPts val="800"/>
              </a:spcBef>
              <a:spcAft>
                <a:spcPts val="0"/>
              </a:spcAft>
              <a:buClr>
                <a:schemeClr val="dk1"/>
              </a:buClr>
              <a:buSzPts val="1100"/>
              <a:buFont typeface="Arial"/>
              <a:buNone/>
            </a:pPr>
            <a:r>
              <a:t/>
            </a:r>
            <a:endParaRPr b="1" i="0" sz="1600" u="none" cap="none" strike="noStrike">
              <a:solidFill>
                <a:srgbClr val="000099"/>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C9122B"/>
              </a:buClr>
              <a:buSzPts val="1800"/>
              <a:buFont typeface="Merriweather Sans"/>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9"/>
          <p:cNvSpPr txBox="1"/>
          <p:nvPr>
            <p:ph type="title"/>
          </p:nvPr>
        </p:nvSpPr>
        <p:spPr>
          <a:xfrm>
            <a:off x="437548" y="1076673"/>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Did we cover all the issues and questions?</a:t>
            </a:r>
            <a:endParaRPr/>
          </a:p>
        </p:txBody>
      </p:sp>
      <p:sp>
        <p:nvSpPr>
          <p:cNvPr id="432" name="Google Shape;432;p39"/>
          <p:cNvSpPr txBox="1"/>
          <p:nvPr>
            <p:ph idx="1" type="body"/>
          </p:nvPr>
        </p:nvSpPr>
        <p:spPr>
          <a:xfrm>
            <a:off x="437548" y="1602894"/>
            <a:ext cx="9978000" cy="4871478"/>
          </a:xfrm>
          <a:prstGeom prst="rect">
            <a:avLst/>
          </a:prstGeom>
          <a:noFill/>
          <a:ln>
            <a:noFill/>
          </a:ln>
        </p:spPr>
        <p:txBody>
          <a:bodyPr anchorCtr="0" anchor="t" bIns="0" lIns="0" spcFirstLastPara="1" rIns="0" wrap="square" tIns="0">
            <a:noAutofit/>
          </a:bodyPr>
          <a:lstStyle/>
          <a:p>
            <a:pPr indent="0" lvl="0" marL="0" rtl="0" algn="l">
              <a:lnSpc>
                <a:spcPct val="101931"/>
              </a:lnSpc>
              <a:spcBef>
                <a:spcPts val="800"/>
              </a:spcBef>
              <a:spcAft>
                <a:spcPts val="0"/>
              </a:spcAft>
              <a:buClr>
                <a:schemeClr val="dk1"/>
              </a:buClr>
              <a:buSzPts val="1100"/>
              <a:buFont typeface="Arial"/>
              <a:buNone/>
            </a:pPr>
            <a:r>
              <a:t/>
            </a:r>
            <a:endParaRPr b="1" sz="1600">
              <a:solidFill>
                <a:srgbClr val="000099"/>
              </a:solidFill>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20232" lvl="0" marL="134533" rtl="0" algn="l">
              <a:lnSpc>
                <a:spcPct val="100000"/>
              </a:lnSpc>
              <a:spcBef>
                <a:spcPts val="0"/>
              </a:spcBef>
              <a:spcAft>
                <a:spcPts val="0"/>
              </a:spcAft>
              <a:buClr>
                <a:srgbClr val="C9122B"/>
              </a:buClr>
              <a:buSzPts val="1800"/>
              <a:buFont typeface="Merriweather Sans"/>
              <a:buNone/>
            </a:pPr>
            <a:r>
              <a:t/>
            </a:r>
            <a:endParaRPr/>
          </a:p>
          <a:p>
            <a:pPr indent="0" lvl="0" marL="0" rtl="0" algn="l">
              <a:lnSpc>
                <a:spcPct val="100000"/>
              </a:lnSpc>
              <a:spcBef>
                <a:spcPts val="0"/>
              </a:spcBef>
              <a:spcAft>
                <a:spcPts val="0"/>
              </a:spcAft>
              <a:buClr>
                <a:srgbClr val="C9122B"/>
              </a:buClr>
              <a:buSzPts val="1800"/>
              <a:buFont typeface="Merriweather Sans"/>
              <a:buNone/>
            </a:pPr>
            <a:r>
              <a:t/>
            </a:r>
            <a:endParaRPr sz="1600"/>
          </a:p>
        </p:txBody>
      </p:sp>
      <p:sp>
        <p:nvSpPr>
          <p:cNvPr id="433" name="Google Shape;433;p39"/>
          <p:cNvSpPr txBox="1"/>
          <p:nvPr/>
        </p:nvSpPr>
        <p:spPr>
          <a:xfrm>
            <a:off x="589948" y="1755294"/>
            <a:ext cx="10855818" cy="4871478"/>
          </a:xfrm>
          <a:prstGeom prst="rect">
            <a:avLst/>
          </a:prstGeom>
          <a:noFill/>
          <a:ln>
            <a:noFill/>
          </a:ln>
        </p:spPr>
        <p:txBody>
          <a:bodyPr anchorCtr="0" anchor="t" bIns="0" lIns="0" spcFirstLastPara="1" rIns="0" wrap="square" tIns="0">
            <a:noAutofit/>
          </a:bodyPr>
          <a:lstStyle/>
          <a:p>
            <a:pPr indent="0" lvl="0" marL="0" marR="0" rtl="0" algn="l">
              <a:lnSpc>
                <a:spcPct val="101931"/>
              </a:lnSpc>
              <a:spcBef>
                <a:spcPts val="800"/>
              </a:spcBef>
              <a:spcAft>
                <a:spcPts val="0"/>
              </a:spcAft>
              <a:buClr>
                <a:schemeClr val="dk1"/>
              </a:buClr>
              <a:buSzPts val="1100"/>
              <a:buFont typeface="Arial"/>
              <a:buNone/>
            </a:pPr>
            <a:r>
              <a:rPr b="0" i="0" lang="en-US" sz="1600" u="none" cap="none" strike="noStrike">
                <a:solidFill>
                  <a:schemeClr val="dk1"/>
                </a:solidFill>
                <a:latin typeface="Arial"/>
                <a:ea typeface="Arial"/>
                <a:cs typeface="Arial"/>
                <a:sym typeface="Arial"/>
              </a:rPr>
              <a:t>Advance questions:</a:t>
            </a:r>
            <a:endParaRPr/>
          </a:p>
          <a:p>
            <a:pPr indent="0" lvl="0" marL="0" marR="0" rtl="0" algn="l">
              <a:lnSpc>
                <a:spcPct val="101931"/>
              </a:lnSpc>
              <a:spcBef>
                <a:spcPts val="800"/>
              </a:spcBef>
              <a:spcAft>
                <a:spcPts val="0"/>
              </a:spcAft>
              <a:buClr>
                <a:schemeClr val="dk1"/>
              </a:buClr>
              <a:buSzPts val="1100"/>
              <a:buFont typeface="Arial"/>
              <a:buNone/>
            </a:pPr>
            <a:r>
              <a:t/>
            </a:r>
            <a:endParaRPr b="0" i="0" sz="800" u="none" cap="none" strike="noStrike">
              <a:solidFill>
                <a:schemeClr val="dk1"/>
              </a:solidFill>
              <a:latin typeface="Arial"/>
              <a:ea typeface="Arial"/>
              <a:cs typeface="Arial"/>
              <a:sym typeface="Arial"/>
            </a:endParaRPr>
          </a:p>
          <a:p>
            <a:pPr indent="-330200" lvl="0" marL="457200" marR="0" rtl="0" algn="l">
              <a:lnSpc>
                <a:spcPct val="101931"/>
              </a:lnSpc>
              <a:spcBef>
                <a:spcPts val="800"/>
              </a:spcBef>
              <a:spcAft>
                <a:spcPts val="0"/>
              </a:spcAft>
              <a:buClr>
                <a:srgbClr val="000099"/>
              </a:buClr>
              <a:buSzPts val="1600"/>
              <a:buFont typeface="Merriweather Sans"/>
              <a:buChar char="■"/>
            </a:pPr>
            <a:r>
              <a:rPr b="1" i="0" lang="en-US" sz="1600" u="none" cap="none" strike="noStrike">
                <a:solidFill>
                  <a:srgbClr val="000099"/>
                </a:solidFill>
                <a:latin typeface="Arial"/>
                <a:ea typeface="Arial"/>
                <a:cs typeface="Arial"/>
                <a:sym typeface="Arial"/>
              </a:rPr>
              <a:t>Lack of strategy and knowledge on best practice.</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0" u="none" cap="none" strike="noStrike">
                <a:solidFill>
                  <a:schemeClr val="dk1"/>
                </a:solidFill>
                <a:latin typeface="Arial"/>
                <a:ea typeface="Arial"/>
                <a:cs typeface="Arial"/>
                <a:sym typeface="Arial"/>
              </a:rPr>
              <a:t>Hopefully sessions like today are useful.</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0" u="none" cap="none" strike="noStrike">
                <a:solidFill>
                  <a:schemeClr val="dk1"/>
                </a:solidFill>
                <a:latin typeface="Arial"/>
                <a:ea typeface="Arial"/>
                <a:cs typeface="Arial"/>
                <a:sym typeface="Arial"/>
              </a:rPr>
              <a:t>Sign-up to free resources (Bayes CCE, NCVO, Cranfield Trust etc)</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0" u="none" cap="none" strike="noStrike">
                <a:solidFill>
                  <a:schemeClr val="dk1"/>
                </a:solidFill>
                <a:latin typeface="Arial"/>
                <a:ea typeface="Arial"/>
                <a:cs typeface="Arial"/>
                <a:sym typeface="Arial"/>
              </a:rPr>
              <a:t>Keep reading.  Listen to podcast. Attend events.</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0" u="none" cap="none" strike="noStrike">
                <a:solidFill>
                  <a:schemeClr val="dk1"/>
                </a:solidFill>
                <a:latin typeface="Arial"/>
                <a:ea typeface="Arial"/>
                <a:cs typeface="Arial"/>
                <a:sym typeface="Arial"/>
              </a:rPr>
              <a:t>Recruit Trustees and volunteers with useful professional skills.</a:t>
            </a:r>
            <a:endParaRPr/>
          </a:p>
          <a:p>
            <a:pPr indent="0" lvl="1" marL="584200" marR="0" rtl="0" algn="l">
              <a:lnSpc>
                <a:spcPct val="101931"/>
              </a:lnSpc>
              <a:spcBef>
                <a:spcPts val="800"/>
              </a:spcBef>
              <a:spcAft>
                <a:spcPts val="0"/>
              </a:spcAft>
              <a:buClr>
                <a:srgbClr val="000099"/>
              </a:buClr>
              <a:buSzPts val="1600"/>
              <a:buFont typeface="Merriweather Sans"/>
              <a:buNone/>
            </a:pPr>
            <a:r>
              <a:t/>
            </a:r>
            <a:endParaRPr b="0" i="0" sz="800" u="none" cap="none" strike="noStrike">
              <a:solidFill>
                <a:schemeClr val="dk1"/>
              </a:solidFill>
              <a:latin typeface="Arial"/>
              <a:ea typeface="Arial"/>
              <a:cs typeface="Arial"/>
              <a:sym typeface="Arial"/>
            </a:endParaRPr>
          </a:p>
          <a:p>
            <a:pPr indent="-330200" lvl="0" marL="457200" marR="0" rtl="0" algn="l">
              <a:lnSpc>
                <a:spcPct val="101931"/>
              </a:lnSpc>
              <a:spcBef>
                <a:spcPts val="800"/>
              </a:spcBef>
              <a:spcAft>
                <a:spcPts val="0"/>
              </a:spcAft>
              <a:buClr>
                <a:srgbClr val="000099"/>
              </a:buClr>
              <a:buSzPts val="1600"/>
              <a:buFont typeface="Merriweather Sans"/>
              <a:buChar char="■"/>
            </a:pPr>
            <a:r>
              <a:rPr b="1" i="0" lang="en-US" sz="1600" u="none" cap="none" strike="noStrike">
                <a:solidFill>
                  <a:srgbClr val="000099"/>
                </a:solidFill>
                <a:latin typeface="Arial"/>
                <a:ea typeface="Arial"/>
                <a:cs typeface="Arial"/>
                <a:sym typeface="Arial"/>
              </a:rPr>
              <a:t>Prioritising income streams whilst maintaining interest from those that have less £ value.</a:t>
            </a:r>
            <a:endParaRPr/>
          </a:p>
          <a:p>
            <a:pPr indent="-330200" lvl="1" marL="914400" marR="0" rtl="0" algn="l">
              <a:lnSpc>
                <a:spcPct val="101931"/>
              </a:lnSpc>
              <a:spcBef>
                <a:spcPts val="800"/>
              </a:spcBef>
              <a:spcAft>
                <a:spcPts val="0"/>
              </a:spcAft>
              <a:buClr>
                <a:srgbClr val="000099"/>
              </a:buClr>
              <a:buSzPts val="1600"/>
              <a:buFont typeface="Merriweather Sans"/>
              <a:buChar char="■"/>
            </a:pPr>
            <a:r>
              <a:rPr b="0" i="0" lang="en-US" sz="1450" u="none" cap="none" strike="noStrike">
                <a:solidFill>
                  <a:schemeClr val="dk1"/>
                </a:solidFill>
                <a:latin typeface="Arial"/>
                <a:ea typeface="Arial"/>
                <a:cs typeface="Arial"/>
                <a:sym typeface="Arial"/>
              </a:rPr>
              <a:t>Once the Case for Support and Supporter Journey mapping has been done ask what can be automated/deliver digitally? What can volunteers help manage?  What other activity delivers most value to supporters most efficiently?   Sometimes you will just have to prioritise and a balance must be struck. </a:t>
            </a:r>
            <a:endParaRPr/>
          </a:p>
          <a:p>
            <a:pPr indent="0" lvl="1" marL="584200" marR="0" rtl="0" algn="l">
              <a:lnSpc>
                <a:spcPct val="101931"/>
              </a:lnSpc>
              <a:spcBef>
                <a:spcPts val="800"/>
              </a:spcBef>
              <a:spcAft>
                <a:spcPts val="0"/>
              </a:spcAft>
              <a:buClr>
                <a:srgbClr val="000099"/>
              </a:buClr>
              <a:buSzPts val="1600"/>
              <a:buFont typeface="Merriweather Sans"/>
              <a:buNone/>
            </a:pPr>
            <a:r>
              <a:t/>
            </a:r>
            <a:endParaRPr b="0" i="0" sz="1302" u="none" cap="none" strike="noStrike">
              <a:solidFill>
                <a:schemeClr val="dk1"/>
              </a:solidFill>
              <a:latin typeface="Arial"/>
              <a:ea typeface="Arial"/>
              <a:cs typeface="Arial"/>
              <a:sym typeface="Arial"/>
            </a:endParaRPr>
          </a:p>
          <a:p>
            <a:pPr indent="-228600" lvl="1" marL="914400" marR="0" rtl="0" algn="l">
              <a:lnSpc>
                <a:spcPct val="101931"/>
              </a:lnSpc>
              <a:spcBef>
                <a:spcPts val="800"/>
              </a:spcBef>
              <a:spcAft>
                <a:spcPts val="0"/>
              </a:spcAft>
              <a:buClr>
                <a:srgbClr val="000099"/>
              </a:buClr>
              <a:buSzPts val="1600"/>
              <a:buFont typeface="Merriweather Sans"/>
              <a:buNone/>
            </a:pPr>
            <a:r>
              <a:t/>
            </a:r>
            <a:endParaRPr b="1" i="0" sz="1302" u="none" cap="none" strike="noStrike">
              <a:solidFill>
                <a:srgbClr val="000099"/>
              </a:solidFill>
              <a:latin typeface="Arial"/>
              <a:ea typeface="Arial"/>
              <a:cs typeface="Arial"/>
              <a:sym typeface="Arial"/>
            </a:endParaRPr>
          </a:p>
          <a:p>
            <a:pPr indent="0" lvl="1" marL="584200" marR="0" rtl="0" algn="l">
              <a:lnSpc>
                <a:spcPct val="101931"/>
              </a:lnSpc>
              <a:spcBef>
                <a:spcPts val="800"/>
              </a:spcBef>
              <a:spcAft>
                <a:spcPts val="0"/>
              </a:spcAft>
              <a:buClr>
                <a:srgbClr val="000099"/>
              </a:buClr>
              <a:buSzPts val="1600"/>
              <a:buFont typeface="Merriweather Sans"/>
              <a:buNone/>
            </a:pPr>
            <a:r>
              <a:t/>
            </a:r>
            <a:endParaRPr b="1" i="0" sz="1302" u="none" cap="none" strike="noStrike">
              <a:solidFill>
                <a:srgbClr val="000099"/>
              </a:solidFill>
              <a:latin typeface="Arial"/>
              <a:ea typeface="Arial"/>
              <a:cs typeface="Arial"/>
              <a:sym typeface="Arial"/>
            </a:endParaRPr>
          </a:p>
          <a:p>
            <a:pPr indent="0" lvl="0" marL="0" marR="0" rtl="0" algn="l">
              <a:lnSpc>
                <a:spcPct val="101931"/>
              </a:lnSpc>
              <a:spcBef>
                <a:spcPts val="800"/>
              </a:spcBef>
              <a:spcAft>
                <a:spcPts val="0"/>
              </a:spcAft>
              <a:buClr>
                <a:schemeClr val="dk1"/>
              </a:buClr>
              <a:buSzPts val="1100"/>
              <a:buFont typeface="Arial"/>
              <a:buNone/>
            </a:pPr>
            <a:r>
              <a:t/>
            </a:r>
            <a:endParaRPr b="1" i="0" sz="1600" u="none" cap="none" strike="noStrike">
              <a:solidFill>
                <a:srgbClr val="000099"/>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20232" lvl="0" marL="134533" marR="0" rtl="0" algn="l">
              <a:lnSpc>
                <a:spcPct val="100000"/>
              </a:lnSpc>
              <a:spcBef>
                <a:spcPts val="0"/>
              </a:spcBef>
              <a:spcAft>
                <a:spcPts val="0"/>
              </a:spcAft>
              <a:buClr>
                <a:srgbClr val="C9122B"/>
              </a:buClr>
              <a:buSzPts val="1800"/>
              <a:buFont typeface="Merriweather Sans"/>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C9122B"/>
              </a:buClr>
              <a:buSzPts val="1800"/>
              <a:buFont typeface="Merriweather Sans"/>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40"/>
          <p:cNvSpPr txBox="1"/>
          <p:nvPr>
            <p:ph type="title"/>
          </p:nvPr>
        </p:nvSpPr>
        <p:spPr>
          <a:xfrm>
            <a:off x="258298" y="1001198"/>
            <a:ext cx="11315100" cy="785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400"/>
              <a:buNone/>
            </a:pPr>
            <a:r>
              <a:rPr lang="en-US"/>
              <a:t>Close: </a:t>
            </a:r>
            <a:r>
              <a:rPr b="0" lang="en-US"/>
              <a:t>Thank you</a:t>
            </a:r>
            <a:endParaRPr/>
          </a:p>
        </p:txBody>
      </p:sp>
      <p:sp>
        <p:nvSpPr>
          <p:cNvPr id="439" name="Google Shape;439;p40"/>
          <p:cNvSpPr txBox="1"/>
          <p:nvPr>
            <p:ph idx="1" type="body"/>
          </p:nvPr>
        </p:nvSpPr>
        <p:spPr>
          <a:xfrm>
            <a:off x="1167144" y="1341984"/>
            <a:ext cx="9497400" cy="4363200"/>
          </a:xfrm>
          <a:prstGeom prst="rect">
            <a:avLst/>
          </a:prstGeom>
          <a:noFill/>
          <a:ln>
            <a:noFill/>
          </a:ln>
        </p:spPr>
        <p:txBody>
          <a:bodyPr anchorCtr="0" anchor="ctr" bIns="0" lIns="0" spcFirstLastPara="1" rIns="0" wrap="square" tIns="0">
            <a:noAutofit/>
          </a:bodyPr>
          <a:lstStyle/>
          <a:p>
            <a:pPr indent="-20234" lvl="0" marL="134534" rtl="0" algn="ctr">
              <a:lnSpc>
                <a:spcPct val="100000"/>
              </a:lnSpc>
              <a:spcBef>
                <a:spcPts val="0"/>
              </a:spcBef>
              <a:spcAft>
                <a:spcPts val="0"/>
              </a:spcAft>
              <a:buClr>
                <a:srgbClr val="C9122B"/>
              </a:buClr>
              <a:buSzPts val="1800"/>
              <a:buFont typeface="Merriweather Sans"/>
              <a:buNone/>
            </a:pPr>
            <a:r>
              <a:rPr b="1" lang="en-US" sz="6000"/>
              <a:t>Thanks for coming along to today’s session.</a:t>
            </a:r>
            <a:endParaRPr b="1" sz="60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14"/>
          <p:cNvSpPr txBox="1"/>
          <p:nvPr>
            <p:ph idx="1" type="body"/>
          </p:nvPr>
        </p:nvSpPr>
        <p:spPr>
          <a:xfrm>
            <a:off x="4909459" y="2547717"/>
            <a:ext cx="6498772" cy="1762566"/>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2000"/>
              <a:buNone/>
            </a:pPr>
            <a:r>
              <a:rPr lang="en-US"/>
              <a:t>The Centre for Charity Effectiveness</a:t>
            </a:r>
            <a:endParaRPr/>
          </a:p>
          <a:p>
            <a:pPr indent="0" lvl="0" marL="0" rtl="0" algn="ctr">
              <a:lnSpc>
                <a:spcPct val="100000"/>
              </a:lnSpc>
              <a:spcBef>
                <a:spcPts val="0"/>
              </a:spcBef>
              <a:spcAft>
                <a:spcPts val="0"/>
              </a:spcAft>
              <a:buSzPts val="2000"/>
              <a:buNone/>
            </a:pPr>
            <a:r>
              <a:rPr lang="en-US"/>
              <a:t>Bayes Business School</a:t>
            </a:r>
            <a:endParaRPr/>
          </a:p>
          <a:p>
            <a:pPr indent="0" lvl="0" marL="0" rtl="0" algn="ctr">
              <a:lnSpc>
                <a:spcPct val="100000"/>
              </a:lnSpc>
              <a:spcBef>
                <a:spcPts val="0"/>
              </a:spcBef>
              <a:spcAft>
                <a:spcPts val="0"/>
              </a:spcAft>
              <a:buSzPts val="2000"/>
              <a:buNone/>
            </a:pPr>
            <a:r>
              <a:rPr lang="en-US"/>
              <a:t>(formerly Cass)</a:t>
            </a:r>
            <a:endParaRPr/>
          </a:p>
          <a:p>
            <a:pPr indent="0" lvl="0" marL="0" rtl="0" algn="ctr">
              <a:lnSpc>
                <a:spcPct val="100000"/>
              </a:lnSpc>
              <a:spcBef>
                <a:spcPts val="0"/>
              </a:spcBef>
              <a:spcAft>
                <a:spcPts val="0"/>
              </a:spcAft>
              <a:buSzPts val="2000"/>
              <a:buNone/>
            </a:pPr>
            <a:r>
              <a:rPr lang="en-US"/>
              <a:t>106 Bunhill Row</a:t>
            </a:r>
            <a:endParaRPr/>
          </a:p>
          <a:p>
            <a:pPr indent="0" lvl="0" marL="0" rtl="0" algn="ctr">
              <a:lnSpc>
                <a:spcPct val="100000"/>
              </a:lnSpc>
              <a:spcBef>
                <a:spcPts val="0"/>
              </a:spcBef>
              <a:spcAft>
                <a:spcPts val="0"/>
              </a:spcAft>
              <a:buSzPts val="2000"/>
              <a:buNone/>
            </a:pPr>
            <a:r>
              <a:rPr lang="en-US"/>
              <a:t>London EC1Y 8TZ</a:t>
            </a:r>
            <a:endParaRPr/>
          </a:p>
          <a:p>
            <a:pPr indent="0" lvl="0" marL="0" rtl="0" algn="ctr">
              <a:lnSpc>
                <a:spcPct val="100000"/>
              </a:lnSpc>
              <a:spcBef>
                <a:spcPts val="0"/>
              </a:spcBef>
              <a:spcAft>
                <a:spcPts val="0"/>
              </a:spcAft>
              <a:buSzPts val="2000"/>
              <a:buNone/>
            </a:pPr>
            <a:r>
              <a:rPr lang="en-US"/>
              <a:t>Bayes.city.ac.uk/cce</a:t>
            </a:r>
            <a:endParaRPr/>
          </a:p>
          <a:p>
            <a:pPr indent="0" lvl="0" marL="0" rtl="0" algn="ctr">
              <a:lnSpc>
                <a:spcPct val="100000"/>
              </a:lnSpc>
              <a:spcBef>
                <a:spcPts val="0"/>
              </a:spcBef>
              <a:spcAft>
                <a:spcPts val="0"/>
              </a:spcAft>
              <a:buSzPts val="2000"/>
              <a:buNone/>
            </a:pPr>
            <a:r>
              <a:rPr lang="en-US"/>
              <a:t>@BayesCCE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Grey master final Unlocked">
  <a:themeElements>
    <a:clrScheme name="Custom 5">
      <a:dk1>
        <a:srgbClr val="000000"/>
      </a:dk1>
      <a:lt1>
        <a:srgbClr val="FFFFFF"/>
      </a:lt1>
      <a:dk2>
        <a:srgbClr val="999999"/>
      </a:dk2>
      <a:lt2>
        <a:srgbClr val="DCDCDC"/>
      </a:lt2>
      <a:accent1>
        <a:srgbClr val="006899"/>
      </a:accent1>
      <a:accent2>
        <a:srgbClr val="003366"/>
      </a:accent2>
      <a:accent3>
        <a:srgbClr val="FFFFFF"/>
      </a:accent3>
      <a:accent4>
        <a:srgbClr val="000000"/>
      </a:accent4>
      <a:accent5>
        <a:srgbClr val="CCCC00"/>
      </a:accent5>
      <a:accent6>
        <a:srgbClr val="394A59"/>
      </a:accent6>
      <a:hlink>
        <a:srgbClr val="CC6600"/>
      </a:hlink>
      <a:folHlink>
        <a:srgbClr val="99333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2021-09-15T08:47:05Z</dcterms:created>
  <dc:creator>Sansom, Amy</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6c24981-b6df-48f8-949b-0896357b9b03_Enabled">
    <vt:lpwstr>true</vt:lpwstr>
  </property>
  <property fmtid="{D5CDD505-2E9C-101B-9397-08002B2CF9AE}" pid="3" name="MSIP_Label_06c24981-b6df-48f8-949b-0896357b9b03_SetDate">
    <vt:lpwstr>2021-06-15T14:49:26Z</vt:lpwstr>
  </property>
  <property fmtid="{D5CDD505-2E9C-101B-9397-08002B2CF9AE}" pid="4" name="MSIP_Label_06c24981-b6df-48f8-949b-0896357b9b03_Method">
    <vt:lpwstr>Privileged</vt:lpwstr>
  </property>
  <property fmtid="{D5CDD505-2E9C-101B-9397-08002B2CF9AE}" pid="5" name="MSIP_Label_06c24981-b6df-48f8-949b-0896357b9b03_Name">
    <vt:lpwstr>Official</vt:lpwstr>
  </property>
  <property fmtid="{D5CDD505-2E9C-101B-9397-08002B2CF9AE}" pid="6" name="MSIP_Label_06c24981-b6df-48f8-949b-0896357b9b03_SiteId">
    <vt:lpwstr>dd615949-5bd0-4da0-ac52-28ef8d336373</vt:lpwstr>
  </property>
  <property fmtid="{D5CDD505-2E9C-101B-9397-08002B2CF9AE}" pid="7" name="MSIP_Label_06c24981-b6df-48f8-949b-0896357b9b03_ActionId">
    <vt:lpwstr>648e491b-9794-49ea-b447-4adeb8111375</vt:lpwstr>
  </property>
  <property fmtid="{D5CDD505-2E9C-101B-9397-08002B2CF9AE}" pid="8" name="MSIP_Label_06c24981-b6df-48f8-949b-0896357b9b03_ContentBits">
    <vt:lpwstr>0</vt:lpwstr>
  </property>
</Properties>
</file>