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sldIdLst>
    <p:sldId id="282" r:id="rId5"/>
    <p:sldId id="283" r:id="rId6"/>
    <p:sldId id="296" r:id="rId7"/>
    <p:sldId id="298" r:id="rId8"/>
    <p:sldId id="294" r:id="rId9"/>
    <p:sldId id="285" r:id="rId10"/>
    <p:sldId id="289" r:id="rId11"/>
    <p:sldId id="291" r:id="rId12"/>
    <p:sldId id="290" r:id="rId13"/>
    <p:sldId id="292" r:id="rId14"/>
    <p:sldId id="286" r:id="rId15"/>
    <p:sldId id="299" r:id="rId16"/>
    <p:sldId id="29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DBC9E8-6093-4983-D0D3-E88811C73523}" v="22" dt="2022-04-27T15:20:43.515"/>
    <p1510:client id="{DA1A4494-13CD-256C-C196-70DFE917511D}" v="2" dt="2022-05-03T13:10:08.7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789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2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nessa Middleton" userId="S::vanessa.middleton@mencap.org.uk::dc944d45-486c-4b2c-8297-d02243a0754d" providerId="AD" clId="Web-{D1DBC9E8-6093-4983-D0D3-E88811C73523}"/>
    <pc:docChg chg="modSld">
      <pc:chgData name="Vanessa Middleton" userId="S::vanessa.middleton@mencap.org.uk::dc944d45-486c-4b2c-8297-d02243a0754d" providerId="AD" clId="Web-{D1DBC9E8-6093-4983-D0D3-E88811C73523}" dt="2022-04-27T15:20:43.515" v="18" actId="1076"/>
      <pc:docMkLst>
        <pc:docMk/>
      </pc:docMkLst>
      <pc:sldChg chg="addSp delSp modSp">
        <pc:chgData name="Vanessa Middleton" userId="S::vanessa.middleton@mencap.org.uk::dc944d45-486c-4b2c-8297-d02243a0754d" providerId="AD" clId="Web-{D1DBC9E8-6093-4983-D0D3-E88811C73523}" dt="2022-04-27T15:20:43.515" v="18" actId="1076"/>
        <pc:sldMkLst>
          <pc:docMk/>
          <pc:sldMk cId="3934987698" sldId="296"/>
        </pc:sldMkLst>
        <pc:spChg chg="add del">
          <ac:chgData name="Vanessa Middleton" userId="S::vanessa.middleton@mencap.org.uk::dc944d45-486c-4b2c-8297-d02243a0754d" providerId="AD" clId="Web-{D1DBC9E8-6093-4983-D0D3-E88811C73523}" dt="2022-04-27T15:20:33.499" v="15"/>
          <ac:spMkLst>
            <pc:docMk/>
            <pc:sldMk cId="3934987698" sldId="296"/>
            <ac:spMk id="4" creationId="{4AE4BD97-392A-7D42-84FD-06C9885DDCDD}"/>
          </ac:spMkLst>
        </pc:spChg>
        <pc:spChg chg="mod">
          <ac:chgData name="Vanessa Middleton" userId="S::vanessa.middleton@mencap.org.uk::dc944d45-486c-4b2c-8297-d02243a0754d" providerId="AD" clId="Web-{D1DBC9E8-6093-4983-D0D3-E88811C73523}" dt="2022-04-27T15:19:25.341" v="10" actId="20577"/>
          <ac:spMkLst>
            <pc:docMk/>
            <pc:sldMk cId="3934987698" sldId="296"/>
            <ac:spMk id="5" creationId="{E5EEC6D1-4ECF-7A4D-9509-39CB7F05D079}"/>
          </ac:spMkLst>
        </pc:spChg>
        <pc:spChg chg="del">
          <ac:chgData name="Vanessa Middleton" userId="S::vanessa.middleton@mencap.org.uk::dc944d45-486c-4b2c-8297-d02243a0754d" providerId="AD" clId="Web-{D1DBC9E8-6093-4983-D0D3-E88811C73523}" dt="2022-04-27T15:18:12.276" v="4"/>
          <ac:spMkLst>
            <pc:docMk/>
            <pc:sldMk cId="3934987698" sldId="296"/>
            <ac:spMk id="8" creationId="{66FA2E56-59C0-F041-95F1-397D33030452}"/>
          </ac:spMkLst>
        </pc:spChg>
        <pc:picChg chg="add del mod ord">
          <ac:chgData name="Vanessa Middleton" userId="S::vanessa.middleton@mencap.org.uk::dc944d45-486c-4b2c-8297-d02243a0754d" providerId="AD" clId="Web-{D1DBC9E8-6093-4983-D0D3-E88811C73523}" dt="2022-04-27T15:20:38.046" v="17"/>
          <ac:picMkLst>
            <pc:docMk/>
            <pc:sldMk cId="3934987698" sldId="296"/>
            <ac:picMk id="2" creationId="{6626FD30-C519-9D04-0E26-5B6AAA688409}"/>
          </ac:picMkLst>
        </pc:picChg>
        <pc:picChg chg="mod">
          <ac:chgData name="Vanessa Middleton" userId="S::vanessa.middleton@mencap.org.uk::dc944d45-486c-4b2c-8297-d02243a0754d" providerId="AD" clId="Web-{D1DBC9E8-6093-4983-D0D3-E88811C73523}" dt="2022-04-27T15:18:49.730" v="7" actId="1076"/>
          <ac:picMkLst>
            <pc:docMk/>
            <pc:sldMk cId="3934987698" sldId="296"/>
            <ac:picMk id="3" creationId="{501F29B0-2E98-544A-8B9E-13723DC1A98E}"/>
          </ac:picMkLst>
        </pc:picChg>
        <pc:picChg chg="add mod">
          <ac:chgData name="Vanessa Middleton" userId="S::vanessa.middleton@mencap.org.uk::dc944d45-486c-4b2c-8297-d02243a0754d" providerId="AD" clId="Web-{D1DBC9E8-6093-4983-D0D3-E88811C73523}" dt="2022-04-27T15:20:43.515" v="18" actId="1076"/>
          <ac:picMkLst>
            <pc:docMk/>
            <pc:sldMk cId="3934987698" sldId="296"/>
            <ac:picMk id="10" creationId="{CCEEDCA2-19B1-5459-75E2-E10D56D1A576}"/>
          </ac:picMkLst>
        </pc:picChg>
      </pc:sldChg>
    </pc:docChg>
  </pc:docChgLst>
  <pc:docChgLst>
    <pc:chgData name="Kat Newstead" userId="S::kat.newstead@mencap.org.uk::f7328236-7cad-4070-a7a3-d361042a04a6" providerId="AD" clId="Web-{DA1A4494-13CD-256C-C196-70DFE917511D}"/>
    <pc:docChg chg="modSld">
      <pc:chgData name="Kat Newstead" userId="S::kat.newstead@mencap.org.uk::f7328236-7cad-4070-a7a3-d361042a04a6" providerId="AD" clId="Web-{DA1A4494-13CD-256C-C196-70DFE917511D}" dt="2022-05-03T13:10:08.704" v="1" actId="1076"/>
      <pc:docMkLst>
        <pc:docMk/>
      </pc:docMkLst>
      <pc:sldChg chg="addSp modSp">
        <pc:chgData name="Kat Newstead" userId="S::kat.newstead@mencap.org.uk::f7328236-7cad-4070-a7a3-d361042a04a6" providerId="AD" clId="Web-{DA1A4494-13CD-256C-C196-70DFE917511D}" dt="2022-05-03T13:10:08.704" v="1" actId="1076"/>
        <pc:sldMkLst>
          <pc:docMk/>
          <pc:sldMk cId="3934987698" sldId="296"/>
        </pc:sldMkLst>
        <pc:picChg chg="add mod">
          <ac:chgData name="Kat Newstead" userId="S::kat.newstead@mencap.org.uk::f7328236-7cad-4070-a7a3-d361042a04a6" providerId="AD" clId="Web-{DA1A4494-13CD-256C-C196-70DFE917511D}" dt="2022-05-03T13:10:08.704" v="1" actId="1076"/>
          <ac:picMkLst>
            <pc:docMk/>
            <pc:sldMk cId="3934987698" sldId="296"/>
            <ac:picMk id="2" creationId="{52DC882A-707C-CBDC-4A86-03A2C38EC04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pictur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, background pattern&#10;&#10;Description automatically generated">
            <a:extLst>
              <a:ext uri="{FF2B5EF4-FFF2-40B4-BE49-F238E27FC236}">
                <a16:creationId xmlns:a16="http://schemas.microsoft.com/office/drawing/2014/main" id="{4B2D96BE-4F3B-F04F-A007-62E130741E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6523A03A-9475-1D4F-A3E2-FEC8C181B870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0" y="667265"/>
            <a:ext cx="12192000" cy="569646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564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EBC2E9D-5C74-0D45-A32A-8ED2CCDF1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6835" y="6356350"/>
            <a:ext cx="10836965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b="1" dirty="0"/>
          </a:p>
        </p:txBody>
      </p: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FFC91CA1-961F-6844-9C66-1C06CF65DB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9796" y="506896"/>
            <a:ext cx="5476875" cy="584945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101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F3F41ADC-BD01-2E46-9037-94EDE35388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5204C55-0DF3-BC4A-A6DB-E791B1C94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6835" y="6356350"/>
            <a:ext cx="10836965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b="1" dirty="0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0D677FC3-EDD2-544A-9090-895D01ECD25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11888" y="506896"/>
            <a:ext cx="5476875" cy="584945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803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8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390FC4F-A3B2-C64D-8F8B-199AE7E76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6835" y="6356350"/>
            <a:ext cx="10836965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b="1" dirty="0"/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5659C5D2-7F26-6249-BAA9-B36C486233B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9796" y="506896"/>
            <a:ext cx="5476875" cy="584945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279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pictur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, rectangle&#10;&#10;Description automatically generated with medium confidence">
            <a:extLst>
              <a:ext uri="{FF2B5EF4-FFF2-40B4-BE49-F238E27FC236}">
                <a16:creationId xmlns:a16="http://schemas.microsoft.com/office/drawing/2014/main" id="{62D34A21-852C-494F-AD41-CBA53D5CCD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8E542A32-677A-4640-A885-66661D9FE2C3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0" y="667265"/>
            <a:ext cx="12192000" cy="569646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055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9764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2660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6835" y="6356350"/>
            <a:ext cx="10836965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20241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DC3E19A-F16A-4847-AA37-274E11460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6835" y="6356350"/>
            <a:ext cx="10836965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18384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2202FD2-9004-0A42-B3E5-8F0F3CD51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6835" y="6356350"/>
            <a:ext cx="10836965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04821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334BBF5-C44D-D14D-A3AC-7EEF6C5FD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6835" y="6356350"/>
            <a:ext cx="10836965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63114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FCAD9E52-8067-5841-8D1B-BF7F02BC8B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F2ACA7E-72EB-2C4B-9012-7332F67AF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6835" y="6356350"/>
            <a:ext cx="10836965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b="1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5BA6DBA-6E9A-054E-97AB-6930EAC417B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11888" y="506896"/>
            <a:ext cx="5476875" cy="584945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721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601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jpeg"/><Relationship Id="rId7" Type="http://schemas.openxmlformats.org/officeDocument/2006/relationships/image" Target="../media/image18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NaM7c0iMess?feature=oembed" TargetMode="External"/><Relationship Id="rId6" Type="http://schemas.openxmlformats.org/officeDocument/2006/relationships/image" Target="../media/image29.jpeg"/><Relationship Id="rId5" Type="http://schemas.openxmlformats.org/officeDocument/2006/relationships/image" Target="../media/image20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tree, outdoor, grass, person&#10;&#10;Description automatically generated">
            <a:extLst>
              <a:ext uri="{FF2B5EF4-FFF2-40B4-BE49-F238E27FC236}">
                <a16:creationId xmlns:a16="http://schemas.microsoft.com/office/drawing/2014/main" id="{A8C5AF07-541C-EF4E-AF33-0A66FDFD20E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" t="7691" r="353" b="7691"/>
          <a:stretch/>
        </p:blipFill>
        <p:spPr>
          <a:xfrm>
            <a:off x="0" y="667265"/>
            <a:ext cx="9324000" cy="5696465"/>
          </a:xfr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4F8522EA-AC11-9443-8267-DBD9BDC48867}"/>
              </a:ext>
            </a:extLst>
          </p:cNvPr>
          <p:cNvGrpSpPr/>
          <p:nvPr/>
        </p:nvGrpSpPr>
        <p:grpSpPr>
          <a:xfrm>
            <a:off x="1506174" y="4476345"/>
            <a:ext cx="10685826" cy="1572551"/>
            <a:chOff x="1506174" y="4476345"/>
            <a:chExt cx="10685826" cy="1572551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9C12279-9385-914B-9C36-6748315E74C5}"/>
                </a:ext>
              </a:extLst>
            </p:cNvPr>
            <p:cNvSpPr/>
            <p:nvPr/>
          </p:nvSpPr>
          <p:spPr>
            <a:xfrm>
              <a:off x="1506174" y="4476345"/>
              <a:ext cx="1569660" cy="15696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D9F46DA-EF5A-E941-B66C-B51A97673447}"/>
                </a:ext>
              </a:extLst>
            </p:cNvPr>
            <p:cNvSpPr txBox="1"/>
            <p:nvPr/>
          </p:nvSpPr>
          <p:spPr>
            <a:xfrm>
              <a:off x="2189407" y="4479236"/>
              <a:ext cx="10002593" cy="1569660"/>
            </a:xfrm>
            <a:prstGeom prst="rect">
              <a:avLst/>
            </a:prstGeom>
            <a:solidFill>
              <a:schemeClr val="accent2"/>
            </a:solidFill>
          </p:spPr>
          <p:txBody>
            <a:bodyPr rot="0" spcFirstLastPara="0" vertOverflow="overflow" horzOverflow="overflow" vert="horz" wrap="square" lIns="756000" tIns="45720" rIns="75600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4800" b="1" dirty="0">
                  <a:solidFill>
                    <a:schemeClr val="bg1"/>
                  </a:solidFill>
                  <a:cs typeface="Calibri"/>
                </a:rPr>
                <a:t>JOIN IN THE FUN THIS JUNE WITH LEARNING DISABILITY WEEK</a:t>
              </a:r>
            </a:p>
          </p:txBody>
        </p:sp>
      </p:grpSp>
      <p:pic>
        <p:nvPicPr>
          <p:cNvPr id="5" name="Picture 4" descr="A picture containing arrow&#10;&#10;Description automatically generated">
            <a:extLst>
              <a:ext uri="{FF2B5EF4-FFF2-40B4-BE49-F238E27FC236}">
                <a16:creationId xmlns:a16="http://schemas.microsoft.com/office/drawing/2014/main" id="{0F51BDC6-2BF0-2C47-8D52-06D5A9DDFF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834" y="4786452"/>
            <a:ext cx="1988984" cy="1988984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CF1412C0-B87D-B94E-A5DB-2B7C4F2D6E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063" y="-311637"/>
            <a:ext cx="3135764" cy="3135764"/>
          </a:xfrm>
          <a:prstGeom prst="rect">
            <a:avLst/>
          </a:prstGeom>
        </p:spPr>
      </p:pic>
      <p:pic>
        <p:nvPicPr>
          <p:cNvPr id="11" name="Picture 10" descr="A picture containing text, computer, outdoor object&#10;&#10;Description automatically generated">
            <a:extLst>
              <a:ext uri="{FF2B5EF4-FFF2-40B4-BE49-F238E27FC236}">
                <a16:creationId xmlns:a16="http://schemas.microsoft.com/office/drawing/2014/main" id="{B4BEA616-96A4-1544-A9A0-ED3087F185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624" y="-567381"/>
            <a:ext cx="2469292" cy="2469292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B39F1C46-9C83-ED4C-8601-5D3637EDBF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6983">
            <a:off x="795099" y="4067795"/>
            <a:ext cx="1963458" cy="1963458"/>
          </a:xfrm>
          <a:prstGeom prst="rect">
            <a:avLst/>
          </a:prstGeom>
        </p:spPr>
      </p:pic>
      <p:pic>
        <p:nvPicPr>
          <p:cNvPr id="15" name="Picture 14" descr="A picture containing silhouette, vector graphics&#10;&#10;Description automatically generated">
            <a:extLst>
              <a:ext uri="{FF2B5EF4-FFF2-40B4-BE49-F238E27FC236}">
                <a16:creationId xmlns:a16="http://schemas.microsoft.com/office/drawing/2014/main" id="{64F1DBA7-993D-2142-BFE4-FADEA255CC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548" y="2863295"/>
            <a:ext cx="1997236" cy="199723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CDC3E27-3B9D-8348-9252-A78CB49AF962}"/>
              </a:ext>
            </a:extLst>
          </p:cNvPr>
          <p:cNvGrpSpPr/>
          <p:nvPr/>
        </p:nvGrpSpPr>
        <p:grpSpPr>
          <a:xfrm>
            <a:off x="0" y="255559"/>
            <a:ext cx="1839210" cy="871187"/>
            <a:chOff x="0" y="255559"/>
            <a:chExt cx="1839210" cy="87118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5262EBC-7AF1-E749-8EE8-C154526D64BB}"/>
                </a:ext>
              </a:extLst>
            </p:cNvPr>
            <p:cNvGrpSpPr/>
            <p:nvPr/>
          </p:nvGrpSpPr>
          <p:grpSpPr>
            <a:xfrm>
              <a:off x="0" y="255559"/>
              <a:ext cx="1839210" cy="871187"/>
              <a:chOff x="0" y="255559"/>
              <a:chExt cx="1839210" cy="871187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048C440-1624-7B45-80A4-0B69160AE841}"/>
                  </a:ext>
                </a:extLst>
              </p:cNvPr>
              <p:cNvSpPr/>
              <p:nvPr/>
            </p:nvSpPr>
            <p:spPr>
              <a:xfrm>
                <a:off x="0" y="255559"/>
                <a:ext cx="1427016" cy="861391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23086B65-6E54-FE46-AC72-24198DC955AE}"/>
                  </a:ext>
                </a:extLst>
              </p:cNvPr>
              <p:cNvSpPr/>
              <p:nvPr/>
            </p:nvSpPr>
            <p:spPr>
              <a:xfrm>
                <a:off x="968023" y="255559"/>
                <a:ext cx="871187" cy="871187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9A7FC04B-BE65-6746-8E99-63DA4FD77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945" y="305254"/>
              <a:ext cx="1282700" cy="76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91237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CE2932C-79E9-E948-B8CB-BBB6F60878B0}"/>
              </a:ext>
            </a:extLst>
          </p:cNvPr>
          <p:cNvSpPr txBox="1"/>
          <p:nvPr/>
        </p:nvSpPr>
        <p:spPr>
          <a:xfrm>
            <a:off x="0" y="659869"/>
            <a:ext cx="9939130" cy="90140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5600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6300"/>
              </a:lnSpc>
            </a:pPr>
            <a:r>
              <a:rPr lang="en-US" sz="5400" b="1" dirty="0">
                <a:solidFill>
                  <a:schemeClr val="accent3"/>
                </a:solidFill>
                <a:cs typeface="Calibri"/>
              </a:rPr>
              <a:t>ADD YOUR OWN TEXT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A9B723B-B9B9-664F-BA90-0C4C243059CA}"/>
              </a:ext>
            </a:extLst>
          </p:cNvPr>
          <p:cNvGrpSpPr/>
          <p:nvPr/>
        </p:nvGrpSpPr>
        <p:grpSpPr>
          <a:xfrm>
            <a:off x="512269" y="1561270"/>
            <a:ext cx="7558305" cy="369332"/>
            <a:chOff x="512269" y="1561270"/>
            <a:chExt cx="7558305" cy="369332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3632CBE-41DB-DF44-899D-11FC4479DC83}"/>
                </a:ext>
              </a:extLst>
            </p:cNvPr>
            <p:cNvSpPr/>
            <p:nvPr/>
          </p:nvSpPr>
          <p:spPr>
            <a:xfrm>
              <a:off x="7705845" y="1561270"/>
              <a:ext cx="364729" cy="36472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27CD8F1-26DE-6B4D-AE7B-AA5F2FB12B27}"/>
                </a:ext>
              </a:extLst>
            </p:cNvPr>
            <p:cNvSpPr txBox="1"/>
            <p:nvPr/>
          </p:nvSpPr>
          <p:spPr>
            <a:xfrm>
              <a:off x="512269" y="1561270"/>
              <a:ext cx="7396055" cy="369332"/>
            </a:xfrm>
            <a:prstGeom prst="rect">
              <a:avLst/>
            </a:prstGeom>
            <a:solidFill>
              <a:schemeClr val="tx2"/>
            </a:solidFill>
          </p:spPr>
          <p:txBody>
            <a:bodyPr rot="0" spcFirstLastPara="0" vertOverflow="overflow" horzOverflow="overflow" vert="horz" wrap="square" lIns="324000" tIns="45720" rIns="64800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cs typeface="Calibri"/>
                </a:rPr>
                <a:t>Add your own text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7C485FC-3791-6742-BB14-D14A1141C2DF}"/>
              </a:ext>
            </a:extLst>
          </p:cNvPr>
          <p:cNvSpPr txBox="1"/>
          <p:nvPr/>
        </p:nvSpPr>
        <p:spPr>
          <a:xfrm>
            <a:off x="729049" y="2159592"/>
            <a:ext cx="93293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Add your own text</a:t>
            </a:r>
          </a:p>
        </p:txBody>
      </p:sp>
    </p:spTree>
    <p:extLst>
      <p:ext uri="{BB962C8B-B14F-4D97-AF65-F5344CB8AC3E}">
        <p14:creationId xmlns:p14="http://schemas.microsoft.com/office/powerpoint/2010/main" val="16340161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27">
            <a:extLst>
              <a:ext uri="{FF2B5EF4-FFF2-40B4-BE49-F238E27FC236}">
                <a16:creationId xmlns:a16="http://schemas.microsoft.com/office/drawing/2014/main" id="{FB93135A-5607-0D45-8D89-3DD00F530758}"/>
              </a:ext>
            </a:extLst>
          </p:cNvPr>
          <p:cNvSpPr/>
          <p:nvPr/>
        </p:nvSpPr>
        <p:spPr>
          <a:xfrm>
            <a:off x="3208516" y="519469"/>
            <a:ext cx="2384055" cy="238405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10FEA62-4238-E348-BB01-CADC1C4C475D}"/>
              </a:ext>
            </a:extLst>
          </p:cNvPr>
          <p:cNvGrpSpPr/>
          <p:nvPr/>
        </p:nvGrpSpPr>
        <p:grpSpPr>
          <a:xfrm>
            <a:off x="0" y="5686317"/>
            <a:ext cx="1839210" cy="871187"/>
            <a:chOff x="0" y="255559"/>
            <a:chExt cx="1839210" cy="87118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ED59D3A-02C8-9048-9FF4-13AA59BD0357}"/>
                </a:ext>
              </a:extLst>
            </p:cNvPr>
            <p:cNvGrpSpPr/>
            <p:nvPr/>
          </p:nvGrpSpPr>
          <p:grpSpPr>
            <a:xfrm>
              <a:off x="0" y="255559"/>
              <a:ext cx="1839210" cy="871187"/>
              <a:chOff x="0" y="255559"/>
              <a:chExt cx="1839210" cy="871187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2D95F21-2133-F24D-B32C-61DF951A0D2B}"/>
                  </a:ext>
                </a:extLst>
              </p:cNvPr>
              <p:cNvSpPr/>
              <p:nvPr/>
            </p:nvSpPr>
            <p:spPr>
              <a:xfrm>
                <a:off x="0" y="255559"/>
                <a:ext cx="1427016" cy="861391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7843D67B-577A-7543-A533-5AC939E0BB3D}"/>
                  </a:ext>
                </a:extLst>
              </p:cNvPr>
              <p:cNvSpPr/>
              <p:nvPr/>
            </p:nvSpPr>
            <p:spPr>
              <a:xfrm>
                <a:off x="968023" y="255559"/>
                <a:ext cx="871187" cy="871187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4" name="Picture 23" descr="Logo&#10;&#10;Description automatically generated">
              <a:extLst>
                <a:ext uri="{FF2B5EF4-FFF2-40B4-BE49-F238E27FC236}">
                  <a16:creationId xmlns:a16="http://schemas.microsoft.com/office/drawing/2014/main" id="{03C3BB4F-321D-6547-A2A5-F47407E31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945" y="305254"/>
              <a:ext cx="1282700" cy="762000"/>
            </a:xfrm>
            <a:prstGeom prst="rect">
              <a:avLst/>
            </a:prstGeom>
          </p:spPr>
        </p:pic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50D06A7-F5E5-EC41-9AC1-55A8D267BE70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2068885" y="4586927"/>
            <a:ext cx="644497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9E15FF2-14FA-FC4D-9707-B67AD46C70D7}"/>
              </a:ext>
            </a:extLst>
          </p:cNvPr>
          <p:cNvCxnSpPr>
            <a:cxnSpLocks/>
          </p:cNvCxnSpPr>
          <p:nvPr/>
        </p:nvCxnSpPr>
        <p:spPr>
          <a:xfrm>
            <a:off x="2052909" y="3327972"/>
            <a:ext cx="630656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970AC8E-87FD-D54E-9EB1-EEA7AEA0EA4E}"/>
              </a:ext>
            </a:extLst>
          </p:cNvPr>
          <p:cNvCxnSpPr>
            <a:cxnSpLocks/>
          </p:cNvCxnSpPr>
          <p:nvPr/>
        </p:nvCxnSpPr>
        <p:spPr>
          <a:xfrm>
            <a:off x="2039068" y="2067080"/>
            <a:ext cx="630656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5CC56E6-5181-A84D-A98F-841A6EB6EFD1}"/>
              </a:ext>
            </a:extLst>
          </p:cNvPr>
          <p:cNvCxnSpPr>
            <a:cxnSpLocks/>
          </p:cNvCxnSpPr>
          <p:nvPr/>
        </p:nvCxnSpPr>
        <p:spPr>
          <a:xfrm>
            <a:off x="2052909" y="803432"/>
            <a:ext cx="630656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6286460-FAB6-A446-AF5C-4FB4B7DD2B36}"/>
              </a:ext>
            </a:extLst>
          </p:cNvPr>
          <p:cNvSpPr txBox="1"/>
          <p:nvPr/>
        </p:nvSpPr>
        <p:spPr>
          <a:xfrm>
            <a:off x="4400544" y="519471"/>
            <a:ext cx="7791454" cy="2400657"/>
          </a:xfrm>
          <a:prstGeom prst="rect">
            <a:avLst/>
          </a:prstGeom>
          <a:solidFill>
            <a:schemeClr val="accent2"/>
          </a:solidFill>
        </p:spPr>
        <p:txBody>
          <a:bodyPr rot="0" spcFirstLastPara="0" vertOverflow="overflow" horzOverflow="overflow" vert="horz" wrap="square" lIns="0" tIns="45720" rIns="75600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>
              <a:lnSpc>
                <a:spcPts val="6000"/>
              </a:lnSpc>
            </a:pPr>
            <a:r>
              <a:rPr lang="en-US" sz="5400" b="1" dirty="0">
                <a:solidFill>
                  <a:schemeClr val="bg1"/>
                </a:solidFill>
                <a:cs typeface="Calibri"/>
              </a:rPr>
              <a:t>OUR SCHOOL CAN HELP MENCAP CHANGE THE WORLD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FB6DB3C-EAF7-1E4F-994F-D6DC60EBB4E1}"/>
              </a:ext>
            </a:extLst>
          </p:cNvPr>
          <p:cNvGrpSpPr/>
          <p:nvPr/>
        </p:nvGrpSpPr>
        <p:grpSpPr>
          <a:xfrm>
            <a:off x="2932044" y="4429503"/>
            <a:ext cx="8325554" cy="523221"/>
            <a:chOff x="2932044" y="4429503"/>
            <a:chExt cx="8325554" cy="523221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3DF9D9F-F778-9D43-B260-6042BB7DE986}"/>
                </a:ext>
              </a:extLst>
            </p:cNvPr>
            <p:cNvSpPr/>
            <p:nvPr/>
          </p:nvSpPr>
          <p:spPr>
            <a:xfrm>
              <a:off x="10734378" y="4429504"/>
              <a:ext cx="523220" cy="52322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222FFD8-A849-C740-A49F-A530B3E07C2F}"/>
                </a:ext>
              </a:extLst>
            </p:cNvPr>
            <p:cNvSpPr txBox="1"/>
            <p:nvPr/>
          </p:nvSpPr>
          <p:spPr>
            <a:xfrm>
              <a:off x="2932044" y="4429503"/>
              <a:ext cx="8027878" cy="523220"/>
            </a:xfrm>
            <a:prstGeom prst="rect">
              <a:avLst/>
            </a:prstGeom>
            <a:solidFill>
              <a:schemeClr val="accent3"/>
            </a:solidFill>
          </p:spPr>
          <p:txBody>
            <a:bodyPr rot="0" spcFirstLastPara="0" vertOverflow="overflow" horzOverflow="overflow" vert="horz" wrap="square" lIns="324000" tIns="45720" rIns="64800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cs typeface="Calibri"/>
                </a:rPr>
                <a:t>How much will we raise?</a:t>
              </a:r>
            </a:p>
          </p:txBody>
        </p:sp>
      </p:grpSp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2417DE4D-9508-AF4B-B965-6FBB707720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437" y="686253"/>
            <a:ext cx="1224042" cy="587125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9C6F25B-D81A-7E49-9189-E9ADBE3D7F7D}"/>
              </a:ext>
            </a:extLst>
          </p:cNvPr>
          <p:cNvSpPr txBox="1"/>
          <p:nvPr/>
        </p:nvSpPr>
        <p:spPr>
          <a:xfrm>
            <a:off x="635502" y="4402261"/>
            <a:ext cx="1433383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£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3808EB-1ABB-064E-8CFF-2E125E7165A5}"/>
              </a:ext>
            </a:extLst>
          </p:cNvPr>
          <p:cNvSpPr txBox="1"/>
          <p:nvPr/>
        </p:nvSpPr>
        <p:spPr>
          <a:xfrm>
            <a:off x="635502" y="3141096"/>
            <a:ext cx="1433383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£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6BE195-A1EC-F540-BDAE-9EC96472AA8A}"/>
              </a:ext>
            </a:extLst>
          </p:cNvPr>
          <p:cNvSpPr txBox="1"/>
          <p:nvPr/>
        </p:nvSpPr>
        <p:spPr>
          <a:xfrm>
            <a:off x="635502" y="1879931"/>
            <a:ext cx="1433383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£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17832D-6D2F-B64D-BAE7-60B08846D461}"/>
              </a:ext>
            </a:extLst>
          </p:cNvPr>
          <p:cNvSpPr txBox="1"/>
          <p:nvPr/>
        </p:nvSpPr>
        <p:spPr>
          <a:xfrm>
            <a:off x="635502" y="618766"/>
            <a:ext cx="1433383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£</a:t>
            </a:r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939C1462-1368-E247-AE75-A48880DF29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536" y="3429000"/>
            <a:ext cx="2507974" cy="250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9183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580CE5-8EF5-914C-ADCA-621C16F14E33}"/>
              </a:ext>
            </a:extLst>
          </p:cNvPr>
          <p:cNvSpPr txBox="1"/>
          <p:nvPr/>
        </p:nvSpPr>
        <p:spPr>
          <a:xfrm>
            <a:off x="607936" y="1046135"/>
            <a:ext cx="8622562" cy="201593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7500"/>
              </a:lnSpc>
            </a:pPr>
            <a:r>
              <a:rPr lang="en-US" sz="7500" b="1" dirty="0">
                <a:solidFill>
                  <a:schemeClr val="bg1"/>
                </a:solidFill>
                <a:cs typeface="Calibri"/>
              </a:rPr>
              <a:t>WE REALLY CAN MAKE A POWERFUL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8F2F798-CE72-1341-9B26-3F667BB40645}"/>
              </a:ext>
            </a:extLst>
          </p:cNvPr>
          <p:cNvGrpSpPr/>
          <p:nvPr/>
        </p:nvGrpSpPr>
        <p:grpSpPr>
          <a:xfrm>
            <a:off x="0" y="3062071"/>
            <a:ext cx="11454288" cy="1323439"/>
            <a:chOff x="0" y="3062071"/>
            <a:chExt cx="11454288" cy="1323439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A1AAB2F-70A7-A24D-A3D8-031699FF66D8}"/>
                </a:ext>
              </a:extLst>
            </p:cNvPr>
            <p:cNvSpPr/>
            <p:nvPr/>
          </p:nvSpPr>
          <p:spPr>
            <a:xfrm>
              <a:off x="10130849" y="3062071"/>
              <a:ext cx="1323439" cy="132343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CF0D95B-6818-4246-9E31-4F336A0DD5FF}"/>
                </a:ext>
              </a:extLst>
            </p:cNvPr>
            <p:cNvSpPr txBox="1"/>
            <p:nvPr/>
          </p:nvSpPr>
          <p:spPr>
            <a:xfrm>
              <a:off x="0" y="3062071"/>
              <a:ext cx="10728101" cy="1323439"/>
            </a:xfrm>
            <a:prstGeom prst="rect">
              <a:avLst/>
            </a:prstGeom>
            <a:solidFill>
              <a:schemeClr val="accent2"/>
            </a:solidFill>
          </p:spPr>
          <p:txBody>
            <a:bodyPr rot="0" spcFirstLastPara="0" vertOverflow="overflow" horzOverflow="overflow" vert="horz" wrap="square" lIns="75600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8000" b="1" dirty="0">
                  <a:solidFill>
                    <a:schemeClr val="bg1"/>
                  </a:solidFill>
                  <a:cs typeface="Calibri"/>
                </a:rPr>
                <a:t>DIFFERENCE TOGETHER</a:t>
              </a:r>
            </a:p>
          </p:txBody>
        </p:sp>
      </p:grpSp>
      <p:pic>
        <p:nvPicPr>
          <p:cNvPr id="4" name="Picture 3" descr="A picture containing text, computer, outdoor object&#10;&#10;Description automatically generated">
            <a:extLst>
              <a:ext uri="{FF2B5EF4-FFF2-40B4-BE49-F238E27FC236}">
                <a16:creationId xmlns:a16="http://schemas.microsoft.com/office/drawing/2014/main" id="{E372CD38-2124-CA48-9302-F13D604ED9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905" y="120049"/>
            <a:ext cx="1656593" cy="1656593"/>
          </a:xfrm>
          <a:prstGeom prst="rect">
            <a:avLst/>
          </a:prstGeom>
        </p:spPr>
      </p:pic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D67F6F85-0FD3-384A-822D-0F470900B2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434" y="1402787"/>
            <a:ext cx="1406611" cy="1406611"/>
          </a:xfrm>
          <a:prstGeom prst="rect">
            <a:avLst/>
          </a:prstGeom>
        </p:spPr>
      </p:pic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0A002896-8CB7-9545-80A4-D82934E37F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383" y="5311596"/>
            <a:ext cx="1546404" cy="1546404"/>
          </a:xfrm>
          <a:prstGeom prst="rect">
            <a:avLst/>
          </a:prstGeom>
        </p:spPr>
      </p:pic>
      <p:pic>
        <p:nvPicPr>
          <p:cNvPr id="7" name="Picture 6" descr="A picture containing text, computer, outdoor object&#10;&#10;Description automatically generated">
            <a:extLst>
              <a:ext uri="{FF2B5EF4-FFF2-40B4-BE49-F238E27FC236}">
                <a16:creationId xmlns:a16="http://schemas.microsoft.com/office/drawing/2014/main" id="{48190774-28DC-A844-BEFC-B19D2F7AF7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00000">
            <a:off x="3242489" y="4702712"/>
            <a:ext cx="1656593" cy="1656593"/>
          </a:xfrm>
          <a:prstGeom prst="rect">
            <a:avLst/>
          </a:prstGeom>
        </p:spPr>
      </p:pic>
      <p:pic>
        <p:nvPicPr>
          <p:cNvPr id="8" name="Picture 7" descr="A picture containing text, computer, outdoor object&#10;&#10;Description automatically generated">
            <a:extLst>
              <a:ext uri="{FF2B5EF4-FFF2-40B4-BE49-F238E27FC236}">
                <a16:creationId xmlns:a16="http://schemas.microsoft.com/office/drawing/2014/main" id="{97C9F592-6A03-4647-9D3F-07829196D8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415" y="4842642"/>
            <a:ext cx="1656593" cy="165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19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CFB8CF1-133C-EC4F-A689-06AB542D9CE5}"/>
              </a:ext>
            </a:extLst>
          </p:cNvPr>
          <p:cNvGrpSpPr/>
          <p:nvPr/>
        </p:nvGrpSpPr>
        <p:grpSpPr>
          <a:xfrm>
            <a:off x="-1" y="2978298"/>
            <a:ext cx="9088073" cy="901402"/>
            <a:chOff x="-1" y="2978298"/>
            <a:chExt cx="9088073" cy="90140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F9E59BF-A43C-EF45-A753-57ABEDC63044}"/>
                </a:ext>
              </a:extLst>
            </p:cNvPr>
            <p:cNvSpPr/>
            <p:nvPr/>
          </p:nvSpPr>
          <p:spPr>
            <a:xfrm>
              <a:off x="8186671" y="2978298"/>
              <a:ext cx="901401" cy="90140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E7B5EBE-20F3-E347-8041-3114A33C92F3}"/>
                </a:ext>
              </a:extLst>
            </p:cNvPr>
            <p:cNvSpPr txBox="1"/>
            <p:nvPr/>
          </p:nvSpPr>
          <p:spPr>
            <a:xfrm>
              <a:off x="-1" y="2978299"/>
              <a:ext cx="8637373" cy="901401"/>
            </a:xfrm>
            <a:prstGeom prst="rect">
              <a:avLst/>
            </a:prstGeom>
            <a:solidFill>
              <a:schemeClr val="accent3"/>
            </a:solidFill>
          </p:spPr>
          <p:txBody>
            <a:bodyPr rot="0" spcFirstLastPara="0" vertOverflow="overflow" horzOverflow="overflow" vert="horz" wrap="square" lIns="756000" tIns="45720" rIns="503999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r">
                <a:lnSpc>
                  <a:spcPts val="6300"/>
                </a:lnSpc>
              </a:pPr>
              <a:r>
                <a:rPr lang="en-US" sz="5400" b="1" dirty="0">
                  <a:solidFill>
                    <a:schemeClr val="bg1"/>
                  </a:solidFill>
                  <a:cs typeface="Calibri"/>
                </a:rPr>
                <a:t>THANK YOU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0571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grass, outdoor, person, park&#10;&#10;Description automatically generated">
            <a:extLst>
              <a:ext uri="{FF2B5EF4-FFF2-40B4-BE49-F238E27FC236}">
                <a16:creationId xmlns:a16="http://schemas.microsoft.com/office/drawing/2014/main" id="{F11F290C-C9D1-1C43-BF46-6439C255B84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0" b="4530"/>
          <a:stretch/>
        </p:blipFill>
        <p:spPr>
          <a:xfrm>
            <a:off x="3120886" y="667265"/>
            <a:ext cx="9071113" cy="5696465"/>
          </a:xfr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D2E8D9-E66D-214E-8DD7-392C2D8F1928}"/>
              </a:ext>
            </a:extLst>
          </p:cNvPr>
          <p:cNvGrpSpPr/>
          <p:nvPr/>
        </p:nvGrpSpPr>
        <p:grpSpPr>
          <a:xfrm>
            <a:off x="0" y="4399722"/>
            <a:ext cx="10850733" cy="1709315"/>
            <a:chOff x="0" y="4399722"/>
            <a:chExt cx="10850733" cy="1709315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0713F2E-6794-B141-9D03-7B3AC134AABF}"/>
                </a:ext>
              </a:extLst>
            </p:cNvPr>
            <p:cNvSpPr/>
            <p:nvPr/>
          </p:nvSpPr>
          <p:spPr>
            <a:xfrm>
              <a:off x="9141420" y="4399722"/>
              <a:ext cx="1709313" cy="17093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6286460-FAB6-A446-AF5C-4FB4B7DD2B36}"/>
                </a:ext>
              </a:extLst>
            </p:cNvPr>
            <p:cNvSpPr txBox="1"/>
            <p:nvPr/>
          </p:nvSpPr>
          <p:spPr>
            <a:xfrm>
              <a:off x="0" y="4399723"/>
              <a:ext cx="9939130" cy="1709314"/>
            </a:xfrm>
            <a:prstGeom prst="rect">
              <a:avLst/>
            </a:prstGeom>
            <a:solidFill>
              <a:schemeClr val="accent2"/>
            </a:solidFill>
          </p:spPr>
          <p:txBody>
            <a:bodyPr rot="0" spcFirstLastPara="0" vertOverflow="overflow" horzOverflow="overflow" vert="horz" wrap="square" lIns="75600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lnSpc>
                  <a:spcPts val="6300"/>
                </a:lnSpc>
              </a:pPr>
              <a:r>
                <a:rPr lang="en-US" sz="6000" b="1" dirty="0">
                  <a:solidFill>
                    <a:schemeClr val="bg1"/>
                  </a:solidFill>
                  <a:cs typeface="Calibri"/>
                </a:rPr>
                <a:t>LEARNING DISABILITY WEEK IS HERE 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222FFD8-A849-C740-A49F-A530B3E07C2F}"/>
              </a:ext>
            </a:extLst>
          </p:cNvPr>
          <p:cNvSpPr txBox="1"/>
          <p:nvPr/>
        </p:nvSpPr>
        <p:spPr>
          <a:xfrm>
            <a:off x="5595215" y="5356859"/>
            <a:ext cx="6596785" cy="523220"/>
          </a:xfrm>
          <a:prstGeom prst="rect">
            <a:avLst/>
          </a:prstGeom>
          <a:solidFill>
            <a:schemeClr val="accent3"/>
          </a:solidFill>
        </p:spPr>
        <p:txBody>
          <a:bodyPr rot="0" spcFirstLastPara="0" vertOverflow="overflow" horzOverflow="overflow" vert="horz" wrap="square" lIns="324000" tIns="45720" rIns="64800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2800" b="1" dirty="0">
                <a:solidFill>
                  <a:schemeClr val="bg1"/>
                </a:solidFill>
                <a:cs typeface="Calibri"/>
              </a:rPr>
              <a:t>Our school will be supporting Mencap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4D6FE87F-1D46-CA4B-A466-031621BECA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777" y="-101315"/>
            <a:ext cx="1537159" cy="1537159"/>
          </a:xfrm>
          <a:prstGeom prst="rect">
            <a:avLst/>
          </a:prstGeom>
        </p:spPr>
      </p:pic>
      <p:pic>
        <p:nvPicPr>
          <p:cNvPr id="12" name="Picture 11" descr="A picture containing silhouette, vector graphics&#10;&#10;Description automatically generated">
            <a:extLst>
              <a:ext uri="{FF2B5EF4-FFF2-40B4-BE49-F238E27FC236}">
                <a16:creationId xmlns:a16="http://schemas.microsoft.com/office/drawing/2014/main" id="{8955B7B9-0ADD-4E43-9CF2-AA8A57812B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2632">
            <a:off x="-6043" y="1831268"/>
            <a:ext cx="1854138" cy="1854138"/>
          </a:xfrm>
          <a:prstGeom prst="rect">
            <a:avLst/>
          </a:prstGeom>
        </p:spPr>
      </p:pic>
      <p:pic>
        <p:nvPicPr>
          <p:cNvPr id="14" name="Picture 13" descr="A picture containing dark, vector graphics&#10;&#10;Description automatically generated">
            <a:extLst>
              <a:ext uri="{FF2B5EF4-FFF2-40B4-BE49-F238E27FC236}">
                <a16:creationId xmlns:a16="http://schemas.microsoft.com/office/drawing/2014/main" id="{7E56CFBD-5746-524D-A13B-9014DEC6D4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382" y="2802036"/>
            <a:ext cx="1799968" cy="1799968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99E2B69F-82FD-E44C-B731-1DFB16A90D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0748">
            <a:off x="1221788" y="1045910"/>
            <a:ext cx="1937004" cy="193700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8DA01B4-862A-984D-B260-48BBB3DBA758}"/>
              </a:ext>
            </a:extLst>
          </p:cNvPr>
          <p:cNvGrpSpPr/>
          <p:nvPr/>
        </p:nvGrpSpPr>
        <p:grpSpPr>
          <a:xfrm>
            <a:off x="0" y="251538"/>
            <a:ext cx="1842052" cy="866548"/>
            <a:chOff x="0" y="251538"/>
            <a:chExt cx="1842052" cy="86654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DC3320A-E764-4E45-9062-9B40389F461B}"/>
                </a:ext>
              </a:extLst>
            </p:cNvPr>
            <p:cNvSpPr/>
            <p:nvPr/>
          </p:nvSpPr>
          <p:spPr>
            <a:xfrm>
              <a:off x="0" y="256695"/>
              <a:ext cx="1427016" cy="86139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9E74E85-63EC-8F44-B1F4-B4DABF8FAE7B}"/>
                </a:ext>
              </a:extLst>
            </p:cNvPr>
            <p:cNvSpPr/>
            <p:nvPr/>
          </p:nvSpPr>
          <p:spPr>
            <a:xfrm>
              <a:off x="968023" y="251538"/>
              <a:ext cx="874029" cy="861391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Logo&#10;&#10;Description automatically generated">
              <a:extLst>
                <a:ext uri="{FF2B5EF4-FFF2-40B4-BE49-F238E27FC236}">
                  <a16:creationId xmlns:a16="http://schemas.microsoft.com/office/drawing/2014/main" id="{C1C09EF5-E310-244F-9733-0AAF81A00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328" y="306565"/>
              <a:ext cx="1282700" cy="762000"/>
            </a:xfrm>
            <a:prstGeom prst="rect">
              <a:avLst/>
            </a:prstGeom>
          </p:spPr>
        </p:pic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206F0525-614A-F94A-88F0-54120AB5F1EE}"/>
              </a:ext>
            </a:extLst>
          </p:cNvPr>
          <p:cNvSpPr/>
          <p:nvPr/>
        </p:nvSpPr>
        <p:spPr>
          <a:xfrm>
            <a:off x="5346323" y="5356859"/>
            <a:ext cx="523220" cy="5232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263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o people in a pool&#10;&#10;Description automatically generated with medium confidence">
            <a:extLst>
              <a:ext uri="{FF2B5EF4-FFF2-40B4-BE49-F238E27FC236}">
                <a16:creationId xmlns:a16="http://schemas.microsoft.com/office/drawing/2014/main" id="{501F29B0-2E98-544A-8B9E-13723DC1A9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0" t="84" r="7380" b="84"/>
          <a:stretch/>
        </p:blipFill>
        <p:spPr>
          <a:xfrm>
            <a:off x="6014531" y="785513"/>
            <a:ext cx="5891719" cy="54987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E4BD97-392A-7D42-84FD-06C9885DDCDD}"/>
              </a:ext>
            </a:extLst>
          </p:cNvPr>
          <p:cNvSpPr txBox="1"/>
          <p:nvPr/>
        </p:nvSpPr>
        <p:spPr>
          <a:xfrm>
            <a:off x="632650" y="552494"/>
            <a:ext cx="5549490" cy="29777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7500"/>
              </a:lnSpc>
            </a:pPr>
            <a:r>
              <a:rPr lang="en-US" sz="7000" b="1" dirty="0">
                <a:solidFill>
                  <a:schemeClr val="bg1"/>
                </a:solidFill>
                <a:cs typeface="Calibri"/>
              </a:rPr>
              <a:t>WHY ARE WE FUNDRAISING FOR MENCAP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82F1053-F67E-5E46-B5BD-90EC743EC4F3}"/>
              </a:ext>
            </a:extLst>
          </p:cNvPr>
          <p:cNvGrpSpPr/>
          <p:nvPr/>
        </p:nvGrpSpPr>
        <p:grpSpPr>
          <a:xfrm>
            <a:off x="1" y="5105177"/>
            <a:ext cx="8564450" cy="646331"/>
            <a:chOff x="1" y="5105177"/>
            <a:chExt cx="8564450" cy="646331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421EA6F-C2C3-AC4D-BEF3-9F97E87BC837}"/>
                </a:ext>
              </a:extLst>
            </p:cNvPr>
            <p:cNvSpPr/>
            <p:nvPr/>
          </p:nvSpPr>
          <p:spPr>
            <a:xfrm>
              <a:off x="7920682" y="5105177"/>
              <a:ext cx="643769" cy="64376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5EEC6D1-4ECF-7A4D-9509-39CB7F05D079}"/>
                </a:ext>
              </a:extLst>
            </p:cNvPr>
            <p:cNvSpPr txBox="1"/>
            <p:nvPr/>
          </p:nvSpPr>
          <p:spPr>
            <a:xfrm>
              <a:off x="1" y="5105177"/>
              <a:ext cx="8219660" cy="646331"/>
            </a:xfrm>
            <a:prstGeom prst="rect">
              <a:avLst/>
            </a:prstGeom>
            <a:solidFill>
              <a:schemeClr val="accent2"/>
            </a:solidFill>
          </p:spPr>
          <p:txBody>
            <a:bodyPr rot="0" spcFirstLastPara="0" vertOverflow="overflow" horzOverflow="overflow" vert="horz" wrap="square" lIns="75600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cs typeface="Calibri"/>
                </a:rPr>
                <a:t>Watch the </a:t>
              </a:r>
              <a:r>
                <a:rPr lang="en-US" sz="3600" b="1" dirty="0" err="1">
                  <a:solidFill>
                    <a:schemeClr val="bg1"/>
                  </a:solidFill>
                  <a:cs typeface="Calibri"/>
                </a:rPr>
                <a:t>Mythbusters</a:t>
              </a:r>
              <a:r>
                <a:rPr lang="en-US" sz="3600" b="1" dirty="0">
                  <a:solidFill>
                    <a:schemeClr val="bg1"/>
                  </a:solidFill>
                  <a:cs typeface="Calibri"/>
                </a:rPr>
                <a:t> in action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36551876-9D9A-A242-A497-2DA320BDC865}"/>
              </a:ext>
            </a:extLst>
          </p:cNvPr>
          <p:cNvSpPr/>
          <p:nvPr/>
        </p:nvSpPr>
        <p:spPr>
          <a:xfrm>
            <a:off x="5778662" y="-1092453"/>
            <a:ext cx="954156" cy="95415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2E381DA6-B7C6-9746-AEB3-683760EBF682}"/>
              </a:ext>
            </a:extLst>
          </p:cNvPr>
          <p:cNvSpPr/>
          <p:nvPr/>
        </p:nvSpPr>
        <p:spPr>
          <a:xfrm rot="5400000">
            <a:off x="6061041" y="-823925"/>
            <a:ext cx="506896" cy="436979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9A792DBF-A01B-924D-B9A1-AC2BA69787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601" y="5001801"/>
            <a:ext cx="853081" cy="85308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9EDC1E7-7E02-9F44-9F2B-2A9B9EB73179}"/>
              </a:ext>
            </a:extLst>
          </p:cNvPr>
          <p:cNvGrpSpPr/>
          <p:nvPr/>
        </p:nvGrpSpPr>
        <p:grpSpPr>
          <a:xfrm>
            <a:off x="10329389" y="237811"/>
            <a:ext cx="1862611" cy="861392"/>
            <a:chOff x="10329389" y="237811"/>
            <a:chExt cx="1862611" cy="86139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41D9031-60B9-044D-AB35-1EE0F4D9A0F7}"/>
                </a:ext>
              </a:extLst>
            </p:cNvPr>
            <p:cNvSpPr/>
            <p:nvPr/>
          </p:nvSpPr>
          <p:spPr>
            <a:xfrm rot="10800000">
              <a:off x="10764984" y="237812"/>
              <a:ext cx="1427016" cy="86139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DAB0073-4829-DB47-A905-D190576FC381}"/>
                </a:ext>
              </a:extLst>
            </p:cNvPr>
            <p:cNvSpPr/>
            <p:nvPr/>
          </p:nvSpPr>
          <p:spPr>
            <a:xfrm rot="10800000">
              <a:off x="10329389" y="237811"/>
              <a:ext cx="871187" cy="86139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 descr="Logo&#10;&#10;Description automatically generated">
              <a:extLst>
                <a:ext uri="{FF2B5EF4-FFF2-40B4-BE49-F238E27FC236}">
                  <a16:creationId xmlns:a16="http://schemas.microsoft.com/office/drawing/2014/main" id="{D5EC73F0-92AC-D342-B2D0-34CA79CD8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7028" y="290590"/>
              <a:ext cx="1282700" cy="762000"/>
            </a:xfrm>
            <a:prstGeom prst="rect">
              <a:avLst/>
            </a:prstGeom>
          </p:spPr>
        </p:pic>
      </p:grpSp>
      <p:pic>
        <p:nvPicPr>
          <p:cNvPr id="10" name="Online Media 9" title="Meet the Mencap Myth Busters">
            <a:hlinkClick r:id="" action="ppaction://media"/>
            <a:extLst>
              <a:ext uri="{FF2B5EF4-FFF2-40B4-BE49-F238E27FC236}">
                <a16:creationId xmlns:a16="http://schemas.microsoft.com/office/drawing/2014/main" id="{CCEEDCA2-19B1-5459-75E2-E10D56D1A57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8636000" y="4711700"/>
            <a:ext cx="2540000" cy="1435100"/>
          </a:xfrm>
          <a:prstGeom prst="rect">
            <a:avLst/>
          </a:prstGeom>
        </p:spPr>
      </p:pic>
      <p:pic>
        <p:nvPicPr>
          <p:cNvPr id="2" name="Online Media 1" title="Meet the Mencap Myth Busters">
            <a:hlinkClick r:id="" action="ppaction://media"/>
            <a:extLst>
              <a:ext uri="{FF2B5EF4-FFF2-40B4-BE49-F238E27FC236}">
                <a16:creationId xmlns:a16="http://schemas.microsoft.com/office/drawing/2014/main" id="{52DC882A-707C-CBDC-4A86-03A2C38EC04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8636000" y="4723912"/>
            <a:ext cx="25400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987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on a window&#10;&#10;Description automatically generated with low confidence">
            <a:extLst>
              <a:ext uri="{FF2B5EF4-FFF2-40B4-BE49-F238E27FC236}">
                <a16:creationId xmlns:a16="http://schemas.microsoft.com/office/drawing/2014/main" id="{0E4CA5DD-4873-D64C-A376-7B653683C4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" t="1346" r="61" b="1346"/>
          <a:stretch/>
        </p:blipFill>
        <p:spPr>
          <a:xfrm>
            <a:off x="476081" y="552494"/>
            <a:ext cx="5141727" cy="63055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B6F502-D906-7047-B8BE-7946EC91F632}"/>
              </a:ext>
            </a:extLst>
          </p:cNvPr>
          <p:cNvSpPr txBox="1"/>
          <p:nvPr/>
        </p:nvSpPr>
        <p:spPr>
          <a:xfrm>
            <a:off x="5859975" y="1752823"/>
            <a:ext cx="5893865" cy="29777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7500"/>
              </a:lnSpc>
            </a:pPr>
            <a:r>
              <a:rPr lang="en-US" sz="6600" b="1" dirty="0">
                <a:solidFill>
                  <a:schemeClr val="bg1"/>
                </a:solidFill>
                <a:cs typeface="Calibri"/>
              </a:rPr>
              <a:t>HOW WILL OUR MONEY MAKE A DIFFERENCE?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1064D2-B02D-6245-9E23-244080490A50}"/>
              </a:ext>
            </a:extLst>
          </p:cNvPr>
          <p:cNvGrpSpPr/>
          <p:nvPr/>
        </p:nvGrpSpPr>
        <p:grpSpPr>
          <a:xfrm>
            <a:off x="10329389" y="237811"/>
            <a:ext cx="1862611" cy="861392"/>
            <a:chOff x="10329389" y="237811"/>
            <a:chExt cx="1862611" cy="86139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070F4D5-B827-B644-9DE6-E61233CBAD81}"/>
                </a:ext>
              </a:extLst>
            </p:cNvPr>
            <p:cNvSpPr/>
            <p:nvPr/>
          </p:nvSpPr>
          <p:spPr>
            <a:xfrm rot="10800000">
              <a:off x="10764984" y="237812"/>
              <a:ext cx="1427016" cy="86139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53CF5D4-DEC3-DD4A-A4E6-89EEEC5F62EF}"/>
                </a:ext>
              </a:extLst>
            </p:cNvPr>
            <p:cNvSpPr/>
            <p:nvPr/>
          </p:nvSpPr>
          <p:spPr>
            <a:xfrm rot="10800000">
              <a:off x="10329389" y="237811"/>
              <a:ext cx="871187" cy="86139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Logo&#10;&#10;Description automatically generated">
              <a:extLst>
                <a:ext uri="{FF2B5EF4-FFF2-40B4-BE49-F238E27FC236}">
                  <a16:creationId xmlns:a16="http://schemas.microsoft.com/office/drawing/2014/main" id="{2D787185-7369-E443-A5BF-3F84E0F401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7028" y="290590"/>
              <a:ext cx="1282700" cy="76200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8B6B0E2-878B-7B49-883E-E75CCCCE3598}"/>
              </a:ext>
            </a:extLst>
          </p:cNvPr>
          <p:cNvGrpSpPr/>
          <p:nvPr/>
        </p:nvGrpSpPr>
        <p:grpSpPr>
          <a:xfrm>
            <a:off x="3372175" y="5105177"/>
            <a:ext cx="8819825" cy="1200329"/>
            <a:chOff x="3372175" y="5105177"/>
            <a:chExt cx="8819825" cy="120032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3910133-0E1A-AC4F-8AA2-77E9B99C8759}"/>
                </a:ext>
              </a:extLst>
            </p:cNvPr>
            <p:cNvSpPr txBox="1"/>
            <p:nvPr/>
          </p:nvSpPr>
          <p:spPr>
            <a:xfrm>
              <a:off x="3972340" y="5105177"/>
              <a:ext cx="8219660" cy="1200329"/>
            </a:xfrm>
            <a:prstGeom prst="rect">
              <a:avLst/>
            </a:prstGeom>
            <a:solidFill>
              <a:schemeClr val="accent2"/>
            </a:solidFill>
          </p:spPr>
          <p:txBody>
            <a:bodyPr rot="0" spcFirstLastPara="0" vertOverflow="overflow" horzOverflow="overflow" vert="horz" wrap="square" lIns="75600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cs typeface="Calibri"/>
                </a:rPr>
                <a:t>We will be supporting people with a learning disability across the UK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6A72096-DA7D-1F4F-A887-CF803154FBA9}"/>
                </a:ext>
              </a:extLst>
            </p:cNvPr>
            <p:cNvSpPr/>
            <p:nvPr/>
          </p:nvSpPr>
          <p:spPr>
            <a:xfrm>
              <a:off x="3372175" y="5105177"/>
              <a:ext cx="1200329" cy="120032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0490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8B096553-0991-8147-9D9D-4846FEB8B856}"/>
              </a:ext>
            </a:extLst>
          </p:cNvPr>
          <p:cNvGrpSpPr/>
          <p:nvPr/>
        </p:nvGrpSpPr>
        <p:grpSpPr>
          <a:xfrm>
            <a:off x="506628" y="899163"/>
            <a:ext cx="9714852" cy="830997"/>
            <a:chOff x="506628" y="899163"/>
            <a:chExt cx="9714852" cy="830997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7125485-5479-D647-8AC8-44FF9A88194C}"/>
                </a:ext>
              </a:extLst>
            </p:cNvPr>
            <p:cNvSpPr/>
            <p:nvPr/>
          </p:nvSpPr>
          <p:spPr>
            <a:xfrm>
              <a:off x="9390483" y="899163"/>
              <a:ext cx="830997" cy="83099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7195633-B168-C246-9566-E445E55A77BF}"/>
                </a:ext>
              </a:extLst>
            </p:cNvPr>
            <p:cNvSpPr txBox="1"/>
            <p:nvPr/>
          </p:nvSpPr>
          <p:spPr>
            <a:xfrm>
              <a:off x="506628" y="899163"/>
              <a:ext cx="9332831" cy="830997"/>
            </a:xfrm>
            <a:prstGeom prst="rect">
              <a:avLst/>
            </a:prstGeom>
            <a:solidFill>
              <a:schemeClr val="accent3"/>
            </a:solidFill>
          </p:spPr>
          <p:txBody>
            <a:bodyPr rot="0" spcFirstLastPara="0" vertOverflow="overflow" horzOverflow="overflow" vert="horz" wrap="square" lIns="756000" tIns="45720" rIns="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cs typeface="Calibri"/>
                </a:rPr>
                <a:t>THE DIFFERENCE YOU CAN MAKE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572CB92-EC54-DC4A-AA99-1B178DB5F39B}"/>
              </a:ext>
            </a:extLst>
          </p:cNvPr>
          <p:cNvGrpSpPr/>
          <p:nvPr/>
        </p:nvGrpSpPr>
        <p:grpSpPr>
          <a:xfrm>
            <a:off x="506628" y="1915944"/>
            <a:ext cx="8571164" cy="646923"/>
            <a:chOff x="506628" y="1915944"/>
            <a:chExt cx="8571164" cy="646923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7385AD9-D54D-ED4A-B805-3857105F1475}"/>
                </a:ext>
              </a:extLst>
            </p:cNvPr>
            <p:cNvSpPr/>
            <p:nvPr/>
          </p:nvSpPr>
          <p:spPr>
            <a:xfrm>
              <a:off x="8431461" y="1915944"/>
              <a:ext cx="646331" cy="646331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E5899BB-BF30-9E46-8542-585BA6D65914}"/>
                </a:ext>
              </a:extLst>
            </p:cNvPr>
            <p:cNvSpPr txBox="1"/>
            <p:nvPr/>
          </p:nvSpPr>
          <p:spPr>
            <a:xfrm>
              <a:off x="506628" y="1916536"/>
              <a:ext cx="8258431" cy="646331"/>
            </a:xfrm>
            <a:prstGeom prst="rect">
              <a:avLst/>
            </a:prstGeom>
            <a:solidFill>
              <a:schemeClr val="bg2"/>
            </a:solidFill>
          </p:spPr>
          <p:txBody>
            <a:bodyPr rot="0" spcFirstLastPara="0" vertOverflow="overflow" horzOverflow="overflow" vert="horz" wrap="square" lIns="756000" tIns="45720" rIns="14400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WITH YOUR SUPPORT WE CAN MAKE UK THE BEST PLACE IN THE WORLD FOR PEOPLE WITH A LEARNING DISABILITY.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491B509-A8FD-864B-B75F-3F294DD370AC}"/>
              </a:ext>
            </a:extLst>
          </p:cNvPr>
          <p:cNvSpPr txBox="1"/>
          <p:nvPr/>
        </p:nvSpPr>
        <p:spPr>
          <a:xfrm>
            <a:off x="745524" y="2765744"/>
            <a:ext cx="2047102" cy="523220"/>
          </a:xfrm>
          <a:prstGeom prst="rect">
            <a:avLst/>
          </a:prstGeom>
          <a:solidFill>
            <a:schemeClr val="accent2"/>
          </a:solidFill>
        </p:spPr>
        <p:txBody>
          <a:bodyPr rot="0" spcFirstLastPara="0" vertOverflow="overflow" horzOverflow="overflow" vert="horz" wrap="square" lIns="360000" tIns="45720" rIns="360000" bIns="45720" numCol="1" spcCol="0" rtlCol="0" fromWordArt="0" anchor="ctr" anchorCtr="1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£10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BADF02-8F49-9C4B-95F4-A667B07A201E}"/>
              </a:ext>
            </a:extLst>
          </p:cNvPr>
          <p:cNvSpPr txBox="1"/>
          <p:nvPr/>
        </p:nvSpPr>
        <p:spPr>
          <a:xfrm>
            <a:off x="745524" y="3285889"/>
            <a:ext cx="2047103" cy="188010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108000" tIns="108000" rIns="108000" bIns="108000" numCol="1" spcCol="0" rtlCol="0" fromWordArt="0" anchor="ctr" anchorCtr="1" forceAA="0" compatLnSpc="1">
            <a:prstTxWarp prst="textNoShape">
              <a:avLst/>
            </a:prstTxWarp>
            <a:spAutoFit/>
          </a:bodyPr>
          <a:lstStyle/>
          <a:p>
            <a:r>
              <a:rPr lang="en-GB" b="1" dirty="0"/>
              <a:t>could pay for equipment to help people with a learning disability get involved in a new sport.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F1DD2F-D274-7749-9CD1-D40DBA5AC3F9}"/>
              </a:ext>
            </a:extLst>
          </p:cNvPr>
          <p:cNvSpPr txBox="1"/>
          <p:nvPr/>
        </p:nvSpPr>
        <p:spPr>
          <a:xfrm>
            <a:off x="3027405" y="2749391"/>
            <a:ext cx="3241596" cy="523220"/>
          </a:xfrm>
          <a:prstGeom prst="rect">
            <a:avLst/>
          </a:prstGeom>
          <a:solidFill>
            <a:schemeClr val="accent2"/>
          </a:solidFill>
        </p:spPr>
        <p:txBody>
          <a:bodyPr rot="0" spcFirstLastPara="0" vertOverflow="overflow" horzOverflow="overflow" vert="horz" wrap="square" lIns="360000" tIns="45720" rIns="360000" bIns="45720" numCol="1" spcCol="0" rtlCol="0" fromWordArt="0" anchor="ctr" anchorCtr="1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£20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A64648-F7BC-C44A-9DB1-70B72C3194A2}"/>
              </a:ext>
            </a:extLst>
          </p:cNvPr>
          <p:cNvSpPr txBox="1"/>
          <p:nvPr/>
        </p:nvSpPr>
        <p:spPr>
          <a:xfrm>
            <a:off x="3027405" y="3270127"/>
            <a:ext cx="3241597" cy="243410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108000" tIns="108000" rIns="108000" bIns="108000" numCol="1" spcCol="0" rtlCol="0" fromWordArt="0" anchor="ctr" anchorCtr="1" forceAA="0" compatLnSpc="1">
            <a:prstTxWarp prst="textNoShape">
              <a:avLst/>
            </a:prstTxWarp>
            <a:spAutoFit/>
          </a:bodyPr>
          <a:lstStyle/>
          <a:p>
            <a:r>
              <a:rPr lang="en-GB" b="1" dirty="0"/>
              <a:t>could help provide vital information and advice to the family of someone with a learning disability. There is such a high demand for our services, with your support we can support people to feel less helpless and alone. 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F0C8A8-9B78-124F-952B-F553A7B4EBDE}"/>
              </a:ext>
            </a:extLst>
          </p:cNvPr>
          <p:cNvSpPr txBox="1"/>
          <p:nvPr/>
        </p:nvSpPr>
        <p:spPr>
          <a:xfrm>
            <a:off x="6446108" y="2748650"/>
            <a:ext cx="2318951" cy="523220"/>
          </a:xfrm>
          <a:prstGeom prst="rect">
            <a:avLst/>
          </a:prstGeom>
          <a:solidFill>
            <a:schemeClr val="accent2"/>
          </a:solidFill>
        </p:spPr>
        <p:txBody>
          <a:bodyPr rot="0" spcFirstLastPara="0" vertOverflow="overflow" horzOverflow="overflow" vert="horz" wrap="square" lIns="360000" tIns="45720" rIns="360000" bIns="45720" numCol="1" spcCol="0" rtlCol="0" fromWordArt="0" anchor="ctr" anchorCtr="1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£250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3AA9BA-0B2C-8E47-934C-834094DB9626}"/>
              </a:ext>
            </a:extLst>
          </p:cNvPr>
          <p:cNvSpPr txBox="1"/>
          <p:nvPr/>
        </p:nvSpPr>
        <p:spPr>
          <a:xfrm>
            <a:off x="6446109" y="3270127"/>
            <a:ext cx="2318952" cy="215710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108000" tIns="108000" rIns="108000" bIns="108000" numCol="1" spcCol="0" rtlCol="0" fromWordArt="0" anchor="ctr" anchorCtr="1" forceAA="0" compatLnSpc="1">
            <a:prstTxWarp prst="textNoShape">
              <a:avLst/>
            </a:prstTxWarp>
            <a:spAutoFit/>
          </a:bodyPr>
          <a:lstStyle/>
          <a:p>
            <a:r>
              <a:rPr lang="en-GB" b="1" dirty="0"/>
              <a:t>could help us develop virtual services so people with a learning disability can still access vital support in their own home.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FDEAC4-96AA-D94A-B4AA-3C2F7A0EF88B}"/>
              </a:ext>
            </a:extLst>
          </p:cNvPr>
          <p:cNvSpPr txBox="1"/>
          <p:nvPr/>
        </p:nvSpPr>
        <p:spPr>
          <a:xfrm>
            <a:off x="8942170" y="2748650"/>
            <a:ext cx="2500186" cy="523220"/>
          </a:xfrm>
          <a:prstGeom prst="rect">
            <a:avLst/>
          </a:prstGeom>
          <a:solidFill>
            <a:schemeClr val="accent2"/>
          </a:solidFill>
        </p:spPr>
        <p:txBody>
          <a:bodyPr rot="0" spcFirstLastPara="0" vertOverflow="overflow" horzOverflow="overflow" vert="horz" wrap="square" lIns="360000" tIns="45720" rIns="360000" bIns="45720" numCol="1" spcCol="0" rtlCol="0" fromWordArt="0" anchor="ctr" anchorCtr="1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£500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CE3DDD-2D6A-7A4D-B102-8C6EE145C232}"/>
              </a:ext>
            </a:extLst>
          </p:cNvPr>
          <p:cNvSpPr txBox="1"/>
          <p:nvPr/>
        </p:nvSpPr>
        <p:spPr>
          <a:xfrm>
            <a:off x="8942168" y="3259513"/>
            <a:ext cx="2500187" cy="188010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108000" tIns="108000" rIns="108000" bIns="108000" numCol="1" spcCol="0" rtlCol="0" fromWordArt="0" anchor="ctr" anchorCtr="1" forceAA="0" compatLnSpc="1">
            <a:prstTxWarp prst="textNoShape">
              <a:avLst/>
            </a:prstTxWarp>
            <a:spAutoFit/>
          </a:bodyPr>
          <a:lstStyle/>
          <a:p>
            <a:r>
              <a:rPr lang="en-GB" b="1" dirty="0"/>
              <a:t>could help us provide a training programme for parents of a child with a learning disability so they can give them the best start in life.</a:t>
            </a:r>
            <a:endParaRPr lang="en-GB" dirty="0"/>
          </a:p>
        </p:txBody>
      </p:sp>
      <p:pic>
        <p:nvPicPr>
          <p:cNvPr id="13" name="Picture 12" descr="A picture containing text, businesscard, vector graphics&#10;&#10;Description automatically generated">
            <a:extLst>
              <a:ext uri="{FF2B5EF4-FFF2-40B4-BE49-F238E27FC236}">
                <a16:creationId xmlns:a16="http://schemas.microsoft.com/office/drawing/2014/main" id="{611E1AB0-B173-7C4D-91A1-5A8B64119C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052" y="1202255"/>
            <a:ext cx="1811303" cy="181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756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D9F46DA-EF5A-E941-B66C-B51A97673447}"/>
              </a:ext>
            </a:extLst>
          </p:cNvPr>
          <p:cNvSpPr txBox="1"/>
          <p:nvPr/>
        </p:nvSpPr>
        <p:spPr>
          <a:xfrm>
            <a:off x="-1" y="454316"/>
            <a:ext cx="11516497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56000" tIns="45720" rIns="75600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cs typeface="Calibri"/>
              </a:rPr>
              <a:t>THE DIFFERENCE YOU CAN MAKE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37F922F-190F-DE45-A1EF-0590873C4CD7}"/>
              </a:ext>
            </a:extLst>
          </p:cNvPr>
          <p:cNvGrpSpPr/>
          <p:nvPr/>
        </p:nvGrpSpPr>
        <p:grpSpPr>
          <a:xfrm>
            <a:off x="1" y="1471689"/>
            <a:ext cx="9373174" cy="646331"/>
            <a:chOff x="1" y="1471689"/>
            <a:chExt cx="9373174" cy="646331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641D1B2-F7DC-E340-A441-0FF0BA6F89C9}"/>
                </a:ext>
              </a:extLst>
            </p:cNvPr>
            <p:cNvSpPr/>
            <p:nvPr/>
          </p:nvSpPr>
          <p:spPr>
            <a:xfrm>
              <a:off x="8734522" y="1475170"/>
              <a:ext cx="638653" cy="63865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EF66B77-1979-2E4A-85C8-9A1496A1AEEA}"/>
                </a:ext>
              </a:extLst>
            </p:cNvPr>
            <p:cNvSpPr txBox="1"/>
            <p:nvPr/>
          </p:nvSpPr>
          <p:spPr>
            <a:xfrm>
              <a:off x="1" y="1471689"/>
              <a:ext cx="9053848" cy="646331"/>
            </a:xfrm>
            <a:prstGeom prst="rect">
              <a:avLst/>
            </a:prstGeom>
            <a:solidFill>
              <a:schemeClr val="accent2"/>
            </a:solidFill>
          </p:spPr>
          <p:txBody>
            <a:bodyPr rot="0" spcFirstLastPara="0" vertOverflow="overflow" horzOverflow="overflow" vert="horz" wrap="square" lIns="756000" tIns="45720" rIns="14400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WITH YOUR SUPPORT WE CAN MAKE UK THE BEST PLACE IN THE WORLD FOR PEOPLE WITH A LEARNING DISABILITY.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05A1223-FF4E-8641-A468-752362E4704B}"/>
              </a:ext>
            </a:extLst>
          </p:cNvPr>
          <p:cNvSpPr txBox="1"/>
          <p:nvPr/>
        </p:nvSpPr>
        <p:spPr>
          <a:xfrm>
            <a:off x="745524" y="2261263"/>
            <a:ext cx="2047102" cy="523220"/>
          </a:xfrm>
          <a:prstGeom prst="rect">
            <a:avLst/>
          </a:prstGeom>
          <a:solidFill>
            <a:schemeClr val="accent2"/>
          </a:solidFill>
        </p:spPr>
        <p:txBody>
          <a:bodyPr rot="0" spcFirstLastPara="0" vertOverflow="overflow" horzOverflow="overflow" vert="horz" wrap="square" lIns="360000" tIns="45720" rIns="360000" bIns="45720" numCol="1" spcCol="0" rtlCol="0" fromWordArt="0" anchor="ctr" anchorCtr="1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£10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A0B1F6-F9D1-B246-8947-23362BCC233B}"/>
              </a:ext>
            </a:extLst>
          </p:cNvPr>
          <p:cNvSpPr txBox="1"/>
          <p:nvPr/>
        </p:nvSpPr>
        <p:spPr>
          <a:xfrm>
            <a:off x="745524" y="2766257"/>
            <a:ext cx="2047103" cy="107988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108000" tIns="108000" rIns="108000" bIns="108000" numCol="1" spcCol="0" rtlCol="0" fromWordArt="0" anchor="ctr" anchorCtr="1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 b="1" dirty="0"/>
              <a:t>could pay for equipment to help people with a learning disability get involved in a new sport.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9E721D-8A7E-B549-A66A-01E7217C4C14}"/>
              </a:ext>
            </a:extLst>
          </p:cNvPr>
          <p:cNvSpPr txBox="1"/>
          <p:nvPr/>
        </p:nvSpPr>
        <p:spPr>
          <a:xfrm>
            <a:off x="3027405" y="2244910"/>
            <a:ext cx="2611394" cy="523220"/>
          </a:xfrm>
          <a:prstGeom prst="rect">
            <a:avLst/>
          </a:prstGeom>
          <a:solidFill>
            <a:schemeClr val="accent2"/>
          </a:solidFill>
        </p:spPr>
        <p:txBody>
          <a:bodyPr rot="0" spcFirstLastPara="0" vertOverflow="overflow" horzOverflow="overflow" vert="horz" wrap="square" lIns="360000" tIns="45720" rIns="360000" bIns="45720" numCol="1" spcCol="0" rtlCol="0" fromWordArt="0" anchor="ctr" anchorCtr="1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£20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08E1E3-B266-864B-8B87-6EF22F18B0B3}"/>
              </a:ext>
            </a:extLst>
          </p:cNvPr>
          <p:cNvSpPr txBox="1"/>
          <p:nvPr/>
        </p:nvSpPr>
        <p:spPr>
          <a:xfrm>
            <a:off x="3027405" y="2766257"/>
            <a:ext cx="2611395" cy="194165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108000" tIns="108000" rIns="108000" bIns="108000" numCol="1" spcCol="0" rtlCol="0" fromWordArt="0" anchor="ctr" anchorCtr="1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 b="1" dirty="0"/>
              <a:t>could help provide vital information and advice to the family of someone with a learning disability. There is such a high demand for our services, with your support we can support people to feel less helpless and alone. </a:t>
            </a:r>
            <a:endParaRPr lang="en-GB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000839-D0B0-2F49-AA10-AC72B5D9FD06}"/>
              </a:ext>
            </a:extLst>
          </p:cNvPr>
          <p:cNvSpPr txBox="1"/>
          <p:nvPr/>
        </p:nvSpPr>
        <p:spPr>
          <a:xfrm>
            <a:off x="5988907" y="2244169"/>
            <a:ext cx="2318951" cy="523220"/>
          </a:xfrm>
          <a:prstGeom prst="rect">
            <a:avLst/>
          </a:prstGeom>
          <a:solidFill>
            <a:schemeClr val="accent2"/>
          </a:solidFill>
        </p:spPr>
        <p:txBody>
          <a:bodyPr rot="0" spcFirstLastPara="0" vertOverflow="overflow" horzOverflow="overflow" vert="horz" wrap="square" lIns="360000" tIns="45720" rIns="360000" bIns="45720" numCol="1" spcCol="0" rtlCol="0" fromWordArt="0" anchor="ctr" anchorCtr="1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£250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AACCD9-7733-DC42-A376-C655771E0E01}"/>
              </a:ext>
            </a:extLst>
          </p:cNvPr>
          <p:cNvSpPr txBox="1"/>
          <p:nvPr/>
        </p:nvSpPr>
        <p:spPr>
          <a:xfrm>
            <a:off x="5988908" y="2766257"/>
            <a:ext cx="2318952" cy="129532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108000" tIns="108000" rIns="108000" bIns="108000" numCol="1" spcCol="0" rtlCol="0" fromWordArt="0" anchor="ctr" anchorCtr="1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 b="1" dirty="0"/>
              <a:t>could help us develop virtual services so people with a learning disability can still access vital support in their own home.</a:t>
            </a:r>
            <a:endParaRPr lang="en-GB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15A1A8-D203-CB4B-AA07-44E0742E35B6}"/>
              </a:ext>
            </a:extLst>
          </p:cNvPr>
          <p:cNvSpPr txBox="1"/>
          <p:nvPr/>
        </p:nvSpPr>
        <p:spPr>
          <a:xfrm>
            <a:off x="8657965" y="2244169"/>
            <a:ext cx="2500186" cy="523220"/>
          </a:xfrm>
          <a:prstGeom prst="rect">
            <a:avLst/>
          </a:prstGeom>
          <a:solidFill>
            <a:schemeClr val="accent2"/>
          </a:solidFill>
        </p:spPr>
        <p:txBody>
          <a:bodyPr rot="0" spcFirstLastPara="0" vertOverflow="overflow" horzOverflow="overflow" vert="horz" wrap="square" lIns="360000" tIns="45720" rIns="360000" bIns="45720" numCol="1" spcCol="0" rtlCol="0" fromWordArt="0" anchor="ctr" anchorCtr="1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£500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C2AC881-6CC2-2C44-BC88-AB596016B766}"/>
              </a:ext>
            </a:extLst>
          </p:cNvPr>
          <p:cNvSpPr txBox="1"/>
          <p:nvPr/>
        </p:nvSpPr>
        <p:spPr>
          <a:xfrm>
            <a:off x="8657963" y="2766257"/>
            <a:ext cx="2500187" cy="129532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108000" tIns="108000" rIns="108000" bIns="108000" numCol="1" spcCol="0" rtlCol="0" fromWordArt="0" anchor="ctr" anchorCtr="1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 b="1" dirty="0"/>
              <a:t>could help us provide a training programme for parents of a child with a learning disability so they can give them the best start in life.</a:t>
            </a:r>
            <a:endParaRPr lang="en-GB" sz="1400" dirty="0"/>
          </a:p>
        </p:txBody>
      </p:sp>
      <p:pic>
        <p:nvPicPr>
          <p:cNvPr id="5" name="Picture 4" descr="A picture containing text, businesscard, vector graphics&#10;&#10;Description automatically generated">
            <a:extLst>
              <a:ext uri="{FF2B5EF4-FFF2-40B4-BE49-F238E27FC236}">
                <a16:creationId xmlns:a16="http://schemas.microsoft.com/office/drawing/2014/main" id="{9E80C589-B84B-4744-9D0E-5454BEBE30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8036" y="772603"/>
            <a:ext cx="1998565" cy="199856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FC0178D-1249-F148-82FA-6E7419F9E5F8}"/>
              </a:ext>
            </a:extLst>
          </p:cNvPr>
          <p:cNvSpPr txBox="1"/>
          <p:nvPr/>
        </p:nvSpPr>
        <p:spPr>
          <a:xfrm>
            <a:off x="745523" y="4901956"/>
            <a:ext cx="9250455" cy="322659"/>
          </a:xfrm>
          <a:prstGeom prst="round2SameRect">
            <a:avLst/>
          </a:prstGeom>
          <a:solidFill>
            <a:schemeClr val="tx2"/>
          </a:solidFill>
        </p:spPr>
        <p:txBody>
          <a:bodyPr rot="0" spcFirstLastPara="0" vertOverflow="overflow" horzOverflow="overflow" vert="horz" wrap="square" lIns="360000" tIns="45720" rIns="360000" bIns="45720" numCol="1" spcCol="0" rtlCol="0" fromWordArt="0" anchor="ctr" anchorCtr="1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</a:rPr>
              <a:t>DID YOU KNOW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5208919-2603-C44C-9AAD-95043AEEED6B}"/>
              </a:ext>
            </a:extLst>
          </p:cNvPr>
          <p:cNvSpPr txBox="1"/>
          <p:nvPr/>
        </p:nvSpPr>
        <p:spPr>
          <a:xfrm>
            <a:off x="745522" y="5301273"/>
            <a:ext cx="2802747" cy="1079884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108000" tIns="108000" rIns="108000" bIns="108000" numCol="1" spcCol="0" rtlCol="0" fromWordArt="0" anchor="ctr" anchorCtr="1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 dirty="0"/>
              <a:t>Almost </a:t>
            </a:r>
            <a:r>
              <a:rPr lang="en-GB" sz="1400" b="1" dirty="0"/>
              <a:t>1 in 3</a:t>
            </a:r>
            <a:r>
              <a:rPr lang="en-GB" sz="1400" dirty="0"/>
              <a:t> young people with a learning disability spending less than 1 hour outside their home on a typical Saturday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3AD24F1-39D8-7442-AECD-B106812EFAF8}"/>
              </a:ext>
            </a:extLst>
          </p:cNvPr>
          <p:cNvSpPr txBox="1"/>
          <p:nvPr/>
        </p:nvSpPr>
        <p:spPr>
          <a:xfrm>
            <a:off x="3854048" y="5301273"/>
            <a:ext cx="2918076" cy="1079884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108000" tIns="108000" rIns="108000" bIns="108000" numCol="1" spcCol="0" rtlCol="0" fromWordArt="0" anchor="ctr" anchorCtr="1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 dirty="0"/>
              <a:t>Almost </a:t>
            </a:r>
            <a:r>
              <a:rPr lang="en-GB" sz="1400" b="1" dirty="0"/>
              <a:t>1 in 3</a:t>
            </a:r>
            <a:r>
              <a:rPr lang="en-GB" sz="1400" dirty="0"/>
              <a:t> young people with a learning disability spending less than 1 hour outside their home on a typical Saturday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40C1C1-2C05-6149-A6D1-29F0428393D4}"/>
              </a:ext>
            </a:extLst>
          </p:cNvPr>
          <p:cNvSpPr txBox="1"/>
          <p:nvPr/>
        </p:nvSpPr>
        <p:spPr>
          <a:xfrm>
            <a:off x="7077902" y="5301273"/>
            <a:ext cx="2918076" cy="1079884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108000" tIns="108000" rIns="108000" bIns="108000" numCol="1" spcCol="0" rtlCol="0" fromWordArt="0" anchor="ctr" anchorCtr="1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 dirty="0"/>
              <a:t>Almost </a:t>
            </a:r>
            <a:r>
              <a:rPr lang="en-GB" sz="1400" b="1" dirty="0"/>
              <a:t>1 in 3</a:t>
            </a:r>
            <a:r>
              <a:rPr lang="en-GB" sz="1400" dirty="0"/>
              <a:t> young people with a learning disability spending less than 1 hour outside their home on a typical Saturday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61EC6E3-3EDA-6F48-9B76-B33814BBE4DE}"/>
              </a:ext>
            </a:extLst>
          </p:cNvPr>
          <p:cNvGrpSpPr/>
          <p:nvPr/>
        </p:nvGrpSpPr>
        <p:grpSpPr>
          <a:xfrm>
            <a:off x="10352790" y="5581321"/>
            <a:ext cx="1839210" cy="871187"/>
            <a:chOff x="4960939" y="-556136"/>
            <a:chExt cx="1839210" cy="871187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BD6990A-7D42-C14F-98A0-BE086622A3BB}"/>
                </a:ext>
              </a:extLst>
            </p:cNvPr>
            <p:cNvGrpSpPr/>
            <p:nvPr/>
          </p:nvGrpSpPr>
          <p:grpSpPr>
            <a:xfrm rot="10800000">
              <a:off x="4960939" y="-556136"/>
              <a:ext cx="1839210" cy="871187"/>
              <a:chOff x="0" y="255559"/>
              <a:chExt cx="1839210" cy="871187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E4F24C99-DF15-6F44-BFCE-8CEFBF063799}"/>
                  </a:ext>
                </a:extLst>
              </p:cNvPr>
              <p:cNvSpPr/>
              <p:nvPr/>
            </p:nvSpPr>
            <p:spPr>
              <a:xfrm>
                <a:off x="0" y="255559"/>
                <a:ext cx="1427016" cy="861391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7424F3FE-DAC6-5E47-AEE6-2B62BD63FCA5}"/>
                  </a:ext>
                </a:extLst>
              </p:cNvPr>
              <p:cNvSpPr/>
              <p:nvPr/>
            </p:nvSpPr>
            <p:spPr>
              <a:xfrm>
                <a:off x="968023" y="255559"/>
                <a:ext cx="871187" cy="871187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6" name="Picture 25" descr="Logo&#10;&#10;Description automatically generated">
              <a:extLst>
                <a:ext uri="{FF2B5EF4-FFF2-40B4-BE49-F238E27FC236}">
                  <a16:creationId xmlns:a16="http://schemas.microsoft.com/office/drawing/2014/main" id="{FA9C0D93-6D74-384B-B50F-7671B0428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8209" y="-506441"/>
              <a:ext cx="1282700" cy="76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1057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B2C2E7E0-839C-DF47-AC26-7E5EC64596A7}"/>
              </a:ext>
            </a:extLst>
          </p:cNvPr>
          <p:cNvSpPr/>
          <p:nvPr/>
        </p:nvSpPr>
        <p:spPr>
          <a:xfrm>
            <a:off x="9488429" y="977921"/>
            <a:ext cx="901401" cy="901401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FBBC11-8B5D-CC4F-9367-FF81537976AC}"/>
              </a:ext>
            </a:extLst>
          </p:cNvPr>
          <p:cNvSpPr txBox="1"/>
          <p:nvPr/>
        </p:nvSpPr>
        <p:spPr>
          <a:xfrm>
            <a:off x="0" y="977921"/>
            <a:ext cx="9939130" cy="901401"/>
          </a:xfrm>
          <a:prstGeom prst="rect">
            <a:avLst/>
          </a:prstGeom>
          <a:solidFill>
            <a:schemeClr val="tx2"/>
          </a:solidFill>
        </p:spPr>
        <p:txBody>
          <a:bodyPr rot="0" spcFirstLastPara="0" vertOverflow="overflow" horzOverflow="overflow" vert="horz" wrap="square" lIns="75600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6300"/>
              </a:lnSpc>
            </a:pPr>
            <a:r>
              <a:rPr lang="en-US" sz="5400" b="1" dirty="0">
                <a:solidFill>
                  <a:schemeClr val="bg1"/>
                </a:solidFill>
                <a:cs typeface="Calibri"/>
              </a:rPr>
              <a:t>ADD YOUR OWN TEXT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E7BF057-2033-4E44-97DE-92DECC2DE507}"/>
              </a:ext>
            </a:extLst>
          </p:cNvPr>
          <p:cNvGrpSpPr/>
          <p:nvPr/>
        </p:nvGrpSpPr>
        <p:grpSpPr>
          <a:xfrm>
            <a:off x="512269" y="2114100"/>
            <a:ext cx="7578419" cy="369332"/>
            <a:chOff x="512269" y="2114100"/>
            <a:chExt cx="7578419" cy="369332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C228A4E-EF9C-E043-8018-3EA38CB210F2}"/>
                </a:ext>
              </a:extLst>
            </p:cNvPr>
            <p:cNvSpPr/>
            <p:nvPr/>
          </p:nvSpPr>
          <p:spPr>
            <a:xfrm>
              <a:off x="7725959" y="2118703"/>
              <a:ext cx="364729" cy="36472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751F645-E6AA-0944-BF16-90D0679F404A}"/>
                </a:ext>
              </a:extLst>
            </p:cNvPr>
            <p:cNvSpPr txBox="1"/>
            <p:nvPr/>
          </p:nvSpPr>
          <p:spPr>
            <a:xfrm>
              <a:off x="512269" y="2114100"/>
              <a:ext cx="7396055" cy="369332"/>
            </a:xfrm>
            <a:prstGeom prst="rect">
              <a:avLst/>
            </a:prstGeom>
            <a:solidFill>
              <a:schemeClr val="accent2"/>
            </a:solidFill>
          </p:spPr>
          <p:txBody>
            <a:bodyPr rot="0" spcFirstLastPara="0" vertOverflow="overflow" horzOverflow="overflow" vert="horz" wrap="square" lIns="324000" tIns="45720" rIns="64800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cs typeface="Calibri"/>
                </a:rPr>
                <a:t>Add your own text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020A604-FBCB-4546-A38C-DC24AC3BA2F5}"/>
              </a:ext>
            </a:extLst>
          </p:cNvPr>
          <p:cNvSpPr txBox="1"/>
          <p:nvPr/>
        </p:nvSpPr>
        <p:spPr>
          <a:xfrm>
            <a:off x="729049" y="2712422"/>
            <a:ext cx="93293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Add your own text</a:t>
            </a:r>
          </a:p>
        </p:txBody>
      </p:sp>
    </p:spTree>
    <p:extLst>
      <p:ext uri="{BB962C8B-B14F-4D97-AF65-F5344CB8AC3E}">
        <p14:creationId xmlns:p14="http://schemas.microsoft.com/office/powerpoint/2010/main" val="1602897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BBF5C4-DBE9-254D-A4C9-77A040ECEF0A}"/>
              </a:ext>
            </a:extLst>
          </p:cNvPr>
          <p:cNvSpPr txBox="1"/>
          <p:nvPr/>
        </p:nvSpPr>
        <p:spPr>
          <a:xfrm>
            <a:off x="0" y="659869"/>
            <a:ext cx="9939130" cy="90140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5600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6300"/>
              </a:lnSpc>
            </a:pPr>
            <a:r>
              <a:rPr lang="en-US" sz="5400" b="1" dirty="0">
                <a:solidFill>
                  <a:schemeClr val="accent2"/>
                </a:solidFill>
                <a:cs typeface="Calibri"/>
              </a:rPr>
              <a:t>ADD YOUR OWN TEXT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7A00466-BEAB-6B4C-92A1-224A9BF296B0}"/>
              </a:ext>
            </a:extLst>
          </p:cNvPr>
          <p:cNvGrpSpPr/>
          <p:nvPr/>
        </p:nvGrpSpPr>
        <p:grpSpPr>
          <a:xfrm>
            <a:off x="512269" y="1561270"/>
            <a:ext cx="7558305" cy="369332"/>
            <a:chOff x="512269" y="1561270"/>
            <a:chExt cx="7558305" cy="369332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C17EF45-A3D7-3941-85A9-DFBDD51B8A81}"/>
                </a:ext>
              </a:extLst>
            </p:cNvPr>
            <p:cNvSpPr/>
            <p:nvPr/>
          </p:nvSpPr>
          <p:spPr>
            <a:xfrm>
              <a:off x="7705845" y="1561270"/>
              <a:ext cx="364729" cy="36472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B3ECCEC-F02C-A84B-9CB4-07BA7CF73256}"/>
                </a:ext>
              </a:extLst>
            </p:cNvPr>
            <p:cNvSpPr txBox="1"/>
            <p:nvPr/>
          </p:nvSpPr>
          <p:spPr>
            <a:xfrm>
              <a:off x="512269" y="1561270"/>
              <a:ext cx="7396055" cy="369332"/>
            </a:xfrm>
            <a:prstGeom prst="rect">
              <a:avLst/>
            </a:prstGeom>
            <a:solidFill>
              <a:schemeClr val="accent3"/>
            </a:solidFill>
          </p:spPr>
          <p:txBody>
            <a:bodyPr rot="0" spcFirstLastPara="0" vertOverflow="overflow" horzOverflow="overflow" vert="horz" wrap="square" lIns="324000" tIns="45720" rIns="64800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cs typeface="Calibri"/>
                </a:rPr>
                <a:t>Add your own text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D5AC06E-B069-4A43-8FF2-2FA3ACFCF7A6}"/>
              </a:ext>
            </a:extLst>
          </p:cNvPr>
          <p:cNvSpPr txBox="1"/>
          <p:nvPr/>
        </p:nvSpPr>
        <p:spPr>
          <a:xfrm>
            <a:off x="729049" y="2159592"/>
            <a:ext cx="93293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Add your own text</a:t>
            </a:r>
          </a:p>
        </p:txBody>
      </p:sp>
    </p:spTree>
    <p:extLst>
      <p:ext uri="{BB962C8B-B14F-4D97-AF65-F5344CB8AC3E}">
        <p14:creationId xmlns:p14="http://schemas.microsoft.com/office/powerpoint/2010/main" val="1493465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150C8DF6-9E46-644F-A69D-1D5E24C4D663}"/>
              </a:ext>
            </a:extLst>
          </p:cNvPr>
          <p:cNvSpPr/>
          <p:nvPr/>
        </p:nvSpPr>
        <p:spPr>
          <a:xfrm>
            <a:off x="9488429" y="977921"/>
            <a:ext cx="901401" cy="90140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868920-39CB-6645-9F38-09894947DBBA}"/>
              </a:ext>
            </a:extLst>
          </p:cNvPr>
          <p:cNvSpPr txBox="1"/>
          <p:nvPr/>
        </p:nvSpPr>
        <p:spPr>
          <a:xfrm>
            <a:off x="0" y="977921"/>
            <a:ext cx="9939130" cy="901401"/>
          </a:xfrm>
          <a:prstGeom prst="rect">
            <a:avLst/>
          </a:prstGeom>
          <a:solidFill>
            <a:schemeClr val="bg2"/>
          </a:solidFill>
        </p:spPr>
        <p:txBody>
          <a:bodyPr rot="0" spcFirstLastPara="0" vertOverflow="overflow" horzOverflow="overflow" vert="horz" wrap="square" lIns="75600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6300"/>
              </a:lnSpc>
            </a:pPr>
            <a:r>
              <a:rPr lang="en-US" sz="5400" b="1" dirty="0">
                <a:solidFill>
                  <a:schemeClr val="bg1"/>
                </a:solidFill>
                <a:cs typeface="Calibri"/>
              </a:rPr>
              <a:t>ADD YOUR OWN TEXT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D630407-D5C9-8644-BCE7-8AD9538CFBEB}"/>
              </a:ext>
            </a:extLst>
          </p:cNvPr>
          <p:cNvGrpSpPr/>
          <p:nvPr/>
        </p:nvGrpSpPr>
        <p:grpSpPr>
          <a:xfrm>
            <a:off x="512269" y="2114100"/>
            <a:ext cx="7558305" cy="369332"/>
            <a:chOff x="512269" y="2114100"/>
            <a:chExt cx="7558305" cy="369332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172252E-CDD3-0C40-B7E0-BA09BCF7BD05}"/>
                </a:ext>
              </a:extLst>
            </p:cNvPr>
            <p:cNvSpPr/>
            <p:nvPr/>
          </p:nvSpPr>
          <p:spPr>
            <a:xfrm>
              <a:off x="7705845" y="2118703"/>
              <a:ext cx="364729" cy="36472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53C5443-8B80-3D4A-B8EA-9999A6F7A15B}"/>
                </a:ext>
              </a:extLst>
            </p:cNvPr>
            <p:cNvSpPr txBox="1"/>
            <p:nvPr/>
          </p:nvSpPr>
          <p:spPr>
            <a:xfrm>
              <a:off x="512269" y="2114100"/>
              <a:ext cx="7396055" cy="369332"/>
            </a:xfrm>
            <a:prstGeom prst="rect">
              <a:avLst/>
            </a:prstGeom>
            <a:solidFill>
              <a:schemeClr val="accent3"/>
            </a:solidFill>
          </p:spPr>
          <p:txBody>
            <a:bodyPr rot="0" spcFirstLastPara="0" vertOverflow="overflow" horzOverflow="overflow" vert="horz" wrap="square" lIns="324000" tIns="45720" rIns="64800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cs typeface="Calibri"/>
                </a:rPr>
                <a:t>Add your own text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019A508-0CB6-0144-AF08-E74532B9CA5D}"/>
              </a:ext>
            </a:extLst>
          </p:cNvPr>
          <p:cNvSpPr txBox="1"/>
          <p:nvPr/>
        </p:nvSpPr>
        <p:spPr>
          <a:xfrm>
            <a:off x="729049" y="2712422"/>
            <a:ext cx="93293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Add your own text</a:t>
            </a:r>
          </a:p>
        </p:txBody>
      </p:sp>
    </p:spTree>
    <p:extLst>
      <p:ext uri="{BB962C8B-B14F-4D97-AF65-F5344CB8AC3E}">
        <p14:creationId xmlns:p14="http://schemas.microsoft.com/office/powerpoint/2010/main" val="23437848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2022 Fundraising branding colours">
      <a:dk1>
        <a:srgbClr val="000000"/>
      </a:dk1>
      <a:lt1>
        <a:srgbClr val="FFFFFF"/>
      </a:lt1>
      <a:dk2>
        <a:srgbClr val="970361"/>
      </a:dk2>
      <a:lt2>
        <a:srgbClr val="FF01A5"/>
      </a:lt2>
      <a:accent1>
        <a:srgbClr val="FFFFF1"/>
      </a:accent1>
      <a:accent2>
        <a:srgbClr val="0A379B"/>
      </a:accent2>
      <a:accent3>
        <a:srgbClr val="19C0DB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30ee463-27ff-4ffb-9ec6-a23f55bef567">
      <Terms xmlns="http://schemas.microsoft.com/office/infopath/2007/PartnerControls"/>
    </lcf76f155ced4ddcb4097134ff3c332f>
    <TaxCatchAll xmlns="b7fb28e3-eb15-4499-af79-e4fed5632f11" xsi:nil="true"/>
    <SharedWithUsers xmlns="b7fb28e3-eb15-4499-af79-e4fed5632f11">
      <UserInfo>
        <DisplayName>Angie Rolfe</DisplayName>
        <AccountId>179</AccountId>
        <AccountType/>
      </UserInfo>
    </SharedWithUsers>
    <Rating xmlns="f30ee463-27ff-4ffb-9ec6-a23f55bef567" xsi:nil="true"/>
    <LikesCount xmlns="http://schemas.microsoft.com/sharepoint/v3" xsi:nil="true"/>
    <Clearedforuse_x003f_ xmlns="f30ee463-27ff-4ffb-9ec6-a23f55bef567" xsi:nil="true"/>
    <Shootdetails xmlns="f30ee463-27ff-4ffb-9ec6-a23f55bef567" xsi:nil="true"/>
    <Ratings xmlns="http://schemas.microsoft.com/sharepoint/v3" xsi:nil="true"/>
    <Tags xmlns="f30ee463-27ff-4ffb-9ec6-a23f55bef567" xsi:nil="true"/>
    <LikedBy xmlns="http://schemas.microsoft.com/sharepoint/v3">
      <UserInfo>
        <DisplayName/>
        <AccountId xsi:nil="true"/>
        <AccountType/>
      </UserInfo>
    </LikedBy>
    <Person xmlns="f30ee463-27ff-4ffb-9ec6-a23f55bef567">
      <UserInfo>
        <DisplayName/>
        <AccountId xsi:nil="true"/>
        <AccountType/>
      </UserInfo>
    </Person>
    <Photographer xmlns="f30ee463-27ff-4ffb-9ec6-a23f55bef567" xsi:nil="true"/>
    <RatedBy xmlns="http://schemas.microsoft.com/sharepoint/v3">
      <UserInfo>
        <DisplayName/>
        <AccountId xsi:nil="true"/>
        <AccountType/>
      </UserInfo>
    </RatedBy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870B0DF2E71E94F827E3737B949A7AE" ma:contentTypeVersion="29" ma:contentTypeDescription="Create a new document." ma:contentTypeScope="" ma:versionID="7c462b32c55d61be4475b3295f0dbad3">
  <xsd:schema xmlns:xsd="http://www.w3.org/2001/XMLSchema" xmlns:xs="http://www.w3.org/2001/XMLSchema" xmlns:p="http://schemas.microsoft.com/office/2006/metadata/properties" xmlns:ns1="http://schemas.microsoft.com/sharepoint/v3" xmlns:ns2="f30ee463-27ff-4ffb-9ec6-a23f55bef567" xmlns:ns3="b7fb28e3-eb15-4499-af79-e4fed5632f11" targetNamespace="http://schemas.microsoft.com/office/2006/metadata/properties" ma:root="true" ma:fieldsID="b337789778d3cee6e033fa51f8855f60" ns1:_="" ns2:_="" ns3:_="">
    <xsd:import namespace="http://schemas.microsoft.com/sharepoint/v3"/>
    <xsd:import namespace="f30ee463-27ff-4ffb-9ec6-a23f55bef567"/>
    <xsd:import namespace="b7fb28e3-eb15-4499-af79-e4fed5632f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CR" minOccurs="0"/>
                <xsd:element ref="ns2:MediaLengthInSeconds" minOccurs="0"/>
                <xsd:element ref="ns2:MediaServiceLocation" minOccurs="0"/>
                <xsd:element ref="ns2:Person" minOccurs="0"/>
                <xsd:element ref="ns2:Tags" minOccurs="0"/>
                <xsd:element ref="ns2:Clearedforuse_x003f_" minOccurs="0"/>
                <xsd:element ref="ns2:Shootdetails" minOccurs="0"/>
                <xsd:element ref="ns2:Rating" minOccurs="0"/>
                <xsd:element ref="ns2:Photographer" minOccurs="0"/>
                <xsd:element ref="ns1:AverageRating" minOccurs="0"/>
                <xsd:element ref="ns1:RatingCount" minOccurs="0"/>
                <xsd:element ref="ns1:RatedBy" minOccurs="0"/>
                <xsd:element ref="ns1:Ratings" minOccurs="0"/>
                <xsd:element ref="ns1:LikesCount" minOccurs="0"/>
                <xsd:element ref="ns1:LikedBy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AverageRating" ma:index="26" nillable="true" ma:displayName="Rating (0-5)" ma:decimals="2" ma:description="Average value of all the ratings that have been submitted" ma:internalName="AverageRating" ma:readOnly="true">
      <xsd:simpleType>
        <xsd:restriction base="dms:Number"/>
      </xsd:simpleType>
    </xsd:element>
    <xsd:element name="RatingCount" ma:index="27" nillable="true" ma:displayName="Number of Ratings" ma:decimals="0" ma:description="Number of ratings submitted" ma:internalName="RatingCount" ma:readOnly="true">
      <xsd:simpleType>
        <xsd:restriction base="dms:Number"/>
      </xsd:simpleType>
    </xsd:element>
    <xsd:element name="RatedBy" ma:index="28" nillable="true" ma:displayName="Rated By" ma:description="Users rated the item." ma:hidden="true" ma:list="UserInfo" ma:internalName="Rat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atings" ma:index="29" nillable="true" ma:displayName="User ratings" ma:description="User ratings for the item" ma:hidden="true" ma:internalName="Ratings">
      <xsd:simpleType>
        <xsd:restriction base="dms:Note"/>
      </xsd:simpleType>
    </xsd:element>
    <xsd:element name="LikesCount" ma:index="30" nillable="true" ma:displayName="Number of Likes" ma:internalName="LikesCount">
      <xsd:simpleType>
        <xsd:restriction base="dms:Unknown"/>
      </xsd:simpleType>
    </xsd:element>
    <xsd:element name="LikedBy" ma:index="31" nillable="true" ma:displayName="Liked By" ma:hidden="true" ma:list="UserInfo" ma:internalName="Lik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0ee463-27ff-4ffb-9ec6-a23f55bef5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Person" ma:index="20" nillable="true" ma:displayName="Person" ma:description="Who owns the brief?" ma:format="Dropdown" ma:list="UserInfo" ma:SharePointGroup="0" ma:internalName="Person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Tags" ma:index="21" nillable="true" ma:displayName="Tags" ma:internalName="Tags">
      <xsd:simpleType>
        <xsd:restriction base="dms:Note">
          <xsd:maxLength value="255"/>
        </xsd:restriction>
      </xsd:simpleType>
    </xsd:element>
    <xsd:element name="Clearedforuse_x003f_" ma:index="22" nillable="true" ma:displayName="Cleared for use?" ma:format="Dropdown" ma:internalName="Clearedforuse_x003f_">
      <xsd:simpleType>
        <xsd:restriction base="dms:Choice">
          <xsd:enumeration value="Do not use"/>
          <xsd:enumeration value="Not for marketing use"/>
          <xsd:enumeration value="Okay to use"/>
          <xsd:enumeration value="Check with Fundraising"/>
          <xsd:enumeration value="Only for Mencap Mythbusters use. No externals"/>
        </xsd:restriction>
      </xsd:simpleType>
    </xsd:element>
    <xsd:element name="Shootdetails" ma:index="23" nillable="true" ma:displayName="Shoot details" ma:format="Dropdown" ma:internalName="Shootdetails">
      <xsd:simpleType>
        <xsd:restriction base="dms:Text">
          <xsd:maxLength value="255"/>
        </xsd:restriction>
      </xsd:simpleType>
    </xsd:element>
    <xsd:element name="Rating" ma:index="24" nillable="true" ma:displayName="Rating" ma:format="Dropdown" ma:internalName="Rating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Claire"/>
                    <xsd:enumeration value="Casey"/>
                    <xsd:enumeration value="Aimee-Lee"/>
                    <xsd:enumeration value="Laura"/>
                    <xsd:enumeration value="Gareth"/>
                    <xsd:enumeration value="Sophie"/>
                    <xsd:enumeration value="Emma"/>
                    <xsd:enumeration value="Erika"/>
                  </xsd:restriction>
                </xsd:simpleType>
              </xsd:element>
            </xsd:sequence>
          </xsd:extension>
        </xsd:complexContent>
      </xsd:complexType>
    </xsd:element>
    <xsd:element name="Photographer" ma:index="25" nillable="true" ma:displayName="Photographer" ma:format="Dropdown" ma:internalName="Photographer">
      <xsd:simpleType>
        <xsd:restriction base="dms:Text">
          <xsd:maxLength value="255"/>
        </xsd:restriction>
      </xsd:simpleType>
    </xsd:element>
    <xsd:element name="lcf76f155ced4ddcb4097134ff3c332f" ma:index="33" nillable="true" ma:taxonomy="true" ma:internalName="lcf76f155ced4ddcb4097134ff3c332f" ma:taxonomyFieldName="MediaServiceImageTags" ma:displayName="Image Tags" ma:readOnly="false" ma:fieldId="{5cf76f15-5ced-4ddc-b409-7134ff3c332f}" ma:taxonomyMulti="true" ma:sspId="c6aa7884-071d-429a-b10d-3db028c361c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fb28e3-eb15-4499-af79-e4fed5632f11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34" nillable="true" ma:displayName="Taxonomy Catch All Column" ma:hidden="true" ma:list="{96319b3a-4549-4982-862f-96206c7704f2}" ma:internalName="TaxCatchAll" ma:showField="CatchAllData" ma:web="b7fb28e3-eb15-4499-af79-e4fed5632f1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351FE21-4A7E-4D27-8108-70F364AE921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138EB16-3E89-48C6-ACC4-5CB8557E88BB}">
  <ds:schemaRefs>
    <ds:schemaRef ds:uri="http://schemas.microsoft.com/office/2006/metadata/properties"/>
    <ds:schemaRef ds:uri="http://schemas.microsoft.com/office/infopath/2007/PartnerControls"/>
    <ds:schemaRef ds:uri="e8a5e025-c484-4c84-95aa-14ae415ac3a9"/>
    <ds:schemaRef ds:uri="913df56a-f347-4919-b6a4-0596b3a7fae9"/>
  </ds:schemaRefs>
</ds:datastoreItem>
</file>

<file path=customXml/itemProps3.xml><?xml version="1.0" encoding="utf-8"?>
<ds:datastoreItem xmlns:ds="http://schemas.openxmlformats.org/officeDocument/2006/customXml" ds:itemID="{019D30E2-2211-468A-BCCD-84B6295CE4B9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780</TotalTime>
  <Words>490</Words>
  <Application>Microsoft Office PowerPoint</Application>
  <PresentationFormat>Widescreen</PresentationFormat>
  <Paragraphs>53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Angie Rolfe</cp:lastModifiedBy>
  <cp:revision>193</cp:revision>
  <dcterms:created xsi:type="dcterms:W3CDTF">2022-03-10T09:37:03Z</dcterms:created>
  <dcterms:modified xsi:type="dcterms:W3CDTF">2022-05-03T13:10:09Z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0x010100E870B0DF2E71E94F827E3737B949A7AE</vt:lpwstr>
  </property>
  <property fmtid="{D5CDD505-2E9C-101B-9397-08002B2CF9AE}" pid="3" name="MediaServiceImageTags">
    <vt:lpwstr/>
  </property>
</Properties>
</file>