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05" r:id="rId2"/>
    <p:sldId id="309" r:id="rId3"/>
    <p:sldId id="295" r:id="rId4"/>
    <p:sldId id="257" r:id="rId5"/>
    <p:sldId id="259" r:id="rId6"/>
    <p:sldId id="277" r:id="rId7"/>
    <p:sldId id="297" r:id="rId8"/>
    <p:sldId id="298" r:id="rId9"/>
    <p:sldId id="299" r:id="rId10"/>
    <p:sldId id="278" r:id="rId11"/>
    <p:sldId id="300" r:id="rId12"/>
    <p:sldId id="279" r:id="rId13"/>
    <p:sldId id="281" r:id="rId14"/>
    <p:sldId id="282" r:id="rId15"/>
    <p:sldId id="283" r:id="rId16"/>
    <p:sldId id="284" r:id="rId17"/>
    <p:sldId id="312" r:id="rId18"/>
    <p:sldId id="313" r:id="rId19"/>
    <p:sldId id="310" r:id="rId20"/>
    <p:sldId id="311" r:id="rId21"/>
  </p:sldIdLst>
  <p:sldSz cx="9144000" cy="6858000" type="screen4x3"/>
  <p:notesSz cx="6805613" cy="9939338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260" autoAdjust="0"/>
  </p:normalViewPr>
  <p:slideViewPr>
    <p:cSldViewPr>
      <p:cViewPr varScale="1">
        <p:scale>
          <a:sx n="94" d="100"/>
          <a:sy n="94" d="100"/>
        </p:scale>
        <p:origin x="48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784" y="-90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DF35243-7DDF-4D70-B4F1-5837E80248F0}" type="datetimeFigureOut">
              <a:rPr lang="es-ES"/>
              <a:pPr>
                <a:defRPr/>
              </a:pPr>
              <a:t>23/09/2016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9F9CF8F-0ED7-4493-822B-961D25D8C7C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3524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553DB20-B566-4023-8133-4BC420BD2E88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657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A public location is a place where you can be with other people, that you don’t know or you would not invite.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Example: A park is a public location. There are a lot of people that you don’t know.</a:t>
            </a:r>
          </a:p>
          <a:p>
            <a:pPr>
              <a:spcBef>
                <a:spcPct val="0"/>
              </a:spcBef>
            </a:pPr>
            <a:endParaRPr lang="en-US" dirty="0" smtClean="0">
              <a:latin typeface="FS Mencap" panose="02000506040000020004" pitchFamily="50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A private location is a place where you can be alone or where you can decide who else can be with you.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Example: your bedroom is a private location. You can decide if you want to invite someone or not.</a:t>
            </a:r>
          </a:p>
        </p:txBody>
      </p:sp>
      <p:sp>
        <p:nvSpPr>
          <p:cNvPr id="2765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4818B78-C4EF-4846-853F-A81B2A6B45DB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3953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On the Internet, there are public and private websites. 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That is an example of what appears on Google if we search the name Bill Gates.</a:t>
            </a:r>
            <a:r>
              <a:rPr lang="en-US" baseline="0" dirty="0" smtClean="0">
                <a:latin typeface="FS Mencap" panose="02000506040000020004" pitchFamily="50" charset="0"/>
              </a:rPr>
              <a:t> H</a:t>
            </a:r>
            <a:r>
              <a:rPr lang="en-US" dirty="0" smtClean="0">
                <a:latin typeface="FS Mencap" panose="02000506040000020004" pitchFamily="50" charset="0"/>
              </a:rPr>
              <a:t>e is the inventor of Microsoft and one of the richest men in the world. 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This information is public. All of us can consult it if we have a computer.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You can make all or part of you Facebook profile private and  you can choose with whom you want to share your information. 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For</a:t>
            </a:r>
            <a:r>
              <a:rPr lang="en-US" baseline="0" dirty="0" smtClean="0">
                <a:latin typeface="FS Mencap" panose="02000506040000020004" pitchFamily="50" charset="0"/>
              </a:rPr>
              <a:t> e</a:t>
            </a:r>
            <a:r>
              <a:rPr lang="en-US" dirty="0" smtClean="0">
                <a:latin typeface="FS Mencap" panose="02000506040000020004" pitchFamily="50" charset="0"/>
              </a:rPr>
              <a:t>xample: I do not want my mother to</a:t>
            </a:r>
            <a:r>
              <a:rPr lang="en-US" baseline="0" dirty="0" smtClean="0">
                <a:latin typeface="FS Mencap" panose="02000506040000020004" pitchFamily="50" charset="0"/>
              </a:rPr>
              <a:t> be able to </a:t>
            </a:r>
            <a:r>
              <a:rPr lang="en-US" dirty="0" smtClean="0">
                <a:latin typeface="FS Mencap" panose="02000506040000020004" pitchFamily="50" charset="0"/>
              </a:rPr>
              <a:t>see some pictures with my friends that I upload,</a:t>
            </a:r>
            <a:r>
              <a:rPr lang="en-US" baseline="0" dirty="0" smtClean="0">
                <a:latin typeface="FS Mencap" panose="02000506040000020004" pitchFamily="50" charset="0"/>
              </a:rPr>
              <a:t> so I can set my post on Facebook so she can’t see these.</a:t>
            </a:r>
            <a:endParaRPr lang="en-US" dirty="0" smtClean="0">
              <a:latin typeface="FS Mencap" panose="02000506040000020004" pitchFamily="50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We can decide what we want to share and with whom we want to do it.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Do I want everyone to know that I’m on holiday? (question for the group) Why? (Danger of being burgled)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Do I want that everyone can see a picture in which I am in? Think about the pros and the cons…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You</a:t>
            </a:r>
            <a:r>
              <a:rPr lang="en-US" baseline="0" dirty="0" smtClean="0">
                <a:latin typeface="FS Mencap" panose="02000506040000020004" pitchFamily="50" charset="0"/>
              </a:rPr>
              <a:t> </a:t>
            </a:r>
            <a:r>
              <a:rPr lang="en-US" dirty="0" smtClean="0">
                <a:latin typeface="FS Mencap" panose="02000506040000020004" pitchFamily="50" charset="0"/>
              </a:rPr>
              <a:t>will received more information about Facebook in module 4.</a:t>
            </a:r>
          </a:p>
          <a:p>
            <a:pPr>
              <a:spcBef>
                <a:spcPct val="0"/>
              </a:spcBef>
            </a:pPr>
            <a:endParaRPr lang="es-ES_tradnl" dirty="0" smtClean="0">
              <a:latin typeface="FS Mencap" panose="02000506040000020004" pitchFamily="50" charset="0"/>
            </a:endParaRPr>
          </a:p>
        </p:txBody>
      </p:sp>
      <p:sp>
        <p:nvSpPr>
          <p:cNvPr id="2969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883FF43-5459-44BF-8BB4-0FEED5D18DD2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0251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We are not always aware about risky situations we are facing.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en-US" dirty="0" smtClean="0">
              <a:latin typeface="FS Mencap" panose="02000506040000020004" pitchFamily="50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It is important to think about the </a:t>
            </a:r>
            <a:r>
              <a:rPr lang="en-US" b="1" dirty="0" smtClean="0">
                <a:latin typeface="FS Mencap" panose="02000506040000020004" pitchFamily="50" charset="0"/>
              </a:rPr>
              <a:t>consequences</a:t>
            </a:r>
            <a:r>
              <a:rPr lang="en-US" dirty="0" smtClean="0">
                <a:latin typeface="FS Mencap" panose="02000506040000020004" pitchFamily="50" charset="0"/>
              </a:rPr>
              <a:t> of our acts.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Sometimes what we do has unexpected or bad results.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Take care with some things on</a:t>
            </a:r>
            <a:r>
              <a:rPr lang="en-US" baseline="0" dirty="0" smtClean="0">
                <a:latin typeface="FS Mencap" panose="02000506040000020004" pitchFamily="50" charset="0"/>
              </a:rPr>
              <a:t> the </a:t>
            </a:r>
            <a:r>
              <a:rPr lang="en-US" dirty="0" smtClean="0">
                <a:latin typeface="FS Mencap" panose="02000506040000020004" pitchFamily="50" charset="0"/>
              </a:rPr>
              <a:t>internet!</a:t>
            </a:r>
          </a:p>
        </p:txBody>
      </p:sp>
      <p:sp>
        <p:nvSpPr>
          <p:cNvPr id="36867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AAF5466-9E37-476D-BCE2-15ADBAD11ED0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2475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 err="1" smtClean="0">
                <a:latin typeface="FS Mencap" panose="02000506040000020004" pitchFamily="50" charset="0"/>
              </a:rPr>
              <a:t>To</a:t>
            </a:r>
            <a:r>
              <a:rPr lang="es-ES" dirty="0" smtClean="0">
                <a:latin typeface="FS Mencap" panose="02000506040000020004" pitchFamily="50" charset="0"/>
              </a:rPr>
              <a:t> </a:t>
            </a:r>
            <a:r>
              <a:rPr lang="es-ES" dirty="0" err="1" smtClean="0">
                <a:latin typeface="FS Mencap" panose="02000506040000020004" pitchFamily="50" charset="0"/>
              </a:rPr>
              <a:t>comment</a:t>
            </a:r>
            <a:r>
              <a:rPr lang="es-ES" dirty="0" smtClean="0">
                <a:latin typeface="FS Mencap" panose="02000506040000020004" pitchFamily="50" charset="0"/>
              </a:rPr>
              <a:t> </a:t>
            </a:r>
            <a:r>
              <a:rPr lang="es-ES" dirty="0" err="1" smtClean="0">
                <a:latin typeface="FS Mencap" panose="02000506040000020004" pitchFamily="50" charset="0"/>
              </a:rPr>
              <a:t>with</a:t>
            </a:r>
            <a:r>
              <a:rPr lang="es-ES" dirty="0" smtClean="0">
                <a:latin typeface="FS Mencap" panose="02000506040000020004" pitchFamily="50" charset="0"/>
              </a:rPr>
              <a:t> </a:t>
            </a:r>
            <a:r>
              <a:rPr lang="es-ES" dirty="0" err="1" smtClean="0">
                <a:latin typeface="FS Mencap" panose="02000506040000020004" pitchFamily="50" charset="0"/>
              </a:rPr>
              <a:t>the</a:t>
            </a:r>
            <a:r>
              <a:rPr lang="es-ES" dirty="0" smtClean="0">
                <a:latin typeface="FS Mencap" panose="02000506040000020004" pitchFamily="50" charset="0"/>
              </a:rPr>
              <a:t> </a:t>
            </a:r>
            <a:r>
              <a:rPr lang="es-ES" dirty="0" err="1" smtClean="0">
                <a:latin typeface="FS Mencap" panose="02000506040000020004" pitchFamily="50" charset="0"/>
              </a:rPr>
              <a:t>participants</a:t>
            </a:r>
            <a:r>
              <a:rPr lang="es-ES" dirty="0" smtClean="0">
                <a:latin typeface="FS Mencap" panose="02000506040000020004" pitchFamily="50" charset="0"/>
              </a:rPr>
              <a:t> </a:t>
            </a:r>
            <a:r>
              <a:rPr lang="es-ES" dirty="0" err="1" smtClean="0">
                <a:latin typeface="FS Mencap" panose="02000506040000020004" pitchFamily="50" charset="0"/>
              </a:rPr>
              <a:t>about</a:t>
            </a:r>
            <a:r>
              <a:rPr lang="es-ES" dirty="0" smtClean="0">
                <a:latin typeface="FS Mencap" panose="02000506040000020004" pitchFamily="50" charset="0"/>
              </a:rPr>
              <a:t> </a:t>
            </a:r>
            <a:r>
              <a:rPr lang="es-ES" dirty="0" err="1" smtClean="0">
                <a:latin typeface="FS Mencap" panose="02000506040000020004" pitchFamily="50" charset="0"/>
              </a:rPr>
              <a:t>this</a:t>
            </a:r>
            <a:r>
              <a:rPr lang="es-ES" dirty="0" smtClean="0">
                <a:latin typeface="FS Mencap" panose="02000506040000020004" pitchFamily="50" charset="0"/>
              </a:rPr>
              <a:t> </a:t>
            </a:r>
            <a:r>
              <a:rPr lang="es-ES" dirty="0" err="1" smtClean="0">
                <a:latin typeface="FS Mencap" panose="02000506040000020004" pitchFamily="50" charset="0"/>
              </a:rPr>
              <a:t>different</a:t>
            </a:r>
            <a:r>
              <a:rPr lang="es-ES" dirty="0" smtClean="0">
                <a:latin typeface="FS Mencap" panose="02000506040000020004" pitchFamily="50" charset="0"/>
              </a:rPr>
              <a:t> </a:t>
            </a:r>
            <a:r>
              <a:rPr lang="es-ES" dirty="0" err="1" smtClean="0">
                <a:latin typeface="FS Mencap" panose="02000506040000020004" pitchFamily="50" charset="0"/>
              </a:rPr>
              <a:t>situations</a:t>
            </a:r>
            <a:r>
              <a:rPr lang="es-ES" dirty="0" smtClean="0">
                <a:latin typeface="FS Mencap" panose="02000506040000020004" pitchFamily="50" charset="0"/>
              </a:rPr>
              <a:t> (</a:t>
            </a:r>
            <a:r>
              <a:rPr lang="es-ES" dirty="0" err="1" smtClean="0">
                <a:latin typeface="FS Mencap" panose="02000506040000020004" pitchFamily="50" charset="0"/>
              </a:rPr>
              <a:t>seeing</a:t>
            </a:r>
            <a:r>
              <a:rPr lang="es-ES" dirty="0" smtClean="0">
                <a:latin typeface="FS Mencap" panose="02000506040000020004" pitchFamily="50" charset="0"/>
              </a:rPr>
              <a:t> </a:t>
            </a:r>
            <a:r>
              <a:rPr lang="es-ES" dirty="0" err="1" smtClean="0">
                <a:latin typeface="FS Mencap" panose="02000506040000020004" pitchFamily="50" charset="0"/>
              </a:rPr>
              <a:t>the</a:t>
            </a:r>
            <a:r>
              <a:rPr lang="es-ES" dirty="0" smtClean="0">
                <a:latin typeface="FS Mencap" panose="02000506040000020004" pitchFamily="50" charset="0"/>
              </a:rPr>
              <a:t> </a:t>
            </a:r>
            <a:r>
              <a:rPr lang="es-ES" dirty="0" err="1" smtClean="0">
                <a:latin typeface="FS Mencap" panose="02000506040000020004" pitchFamily="50" charset="0"/>
              </a:rPr>
              <a:t>pictures</a:t>
            </a:r>
            <a:r>
              <a:rPr lang="es-ES" dirty="0" smtClean="0">
                <a:latin typeface="FS Mencap" panose="02000506040000020004" pitchFamily="50" charset="0"/>
              </a:rPr>
              <a:t>).</a:t>
            </a:r>
          </a:p>
          <a:p>
            <a:pPr>
              <a:spcBef>
                <a:spcPct val="0"/>
              </a:spcBef>
            </a:pPr>
            <a:r>
              <a:rPr lang="es-ES" dirty="0" err="1" smtClean="0">
                <a:latin typeface="FS Mencap" panose="02000506040000020004" pitchFamily="50" charset="0"/>
              </a:rPr>
              <a:t>Which</a:t>
            </a:r>
            <a:r>
              <a:rPr lang="es-ES" dirty="0" smtClean="0">
                <a:latin typeface="FS Mencap" panose="02000506040000020004" pitchFamily="50" charset="0"/>
              </a:rPr>
              <a:t> are </a:t>
            </a:r>
            <a:r>
              <a:rPr lang="es-ES" dirty="0" err="1" smtClean="0">
                <a:latin typeface="FS Mencap" panose="02000506040000020004" pitchFamily="50" charset="0"/>
              </a:rPr>
              <a:t>risky</a:t>
            </a:r>
            <a:r>
              <a:rPr lang="es-ES" dirty="0" smtClean="0">
                <a:latin typeface="FS Mencap" panose="02000506040000020004" pitchFamily="50" charset="0"/>
              </a:rPr>
              <a:t> </a:t>
            </a:r>
            <a:r>
              <a:rPr lang="es-ES" dirty="0" err="1" smtClean="0">
                <a:latin typeface="FS Mencap" panose="02000506040000020004" pitchFamily="50" charset="0"/>
              </a:rPr>
              <a:t>situations</a:t>
            </a:r>
            <a:r>
              <a:rPr lang="es-ES" dirty="0" smtClean="0">
                <a:latin typeface="FS Mencap" panose="02000506040000020004" pitchFamily="50" charset="0"/>
              </a:rPr>
              <a:t> online? </a:t>
            </a:r>
            <a:r>
              <a:rPr lang="es-ES" dirty="0" err="1" smtClean="0">
                <a:latin typeface="FS Mencap" panose="02000506040000020004" pitchFamily="50" charset="0"/>
              </a:rPr>
              <a:t>Have</a:t>
            </a:r>
            <a:r>
              <a:rPr lang="es-ES" dirty="0" smtClean="0">
                <a:latin typeface="FS Mencap" panose="02000506040000020004" pitchFamily="50" charset="0"/>
              </a:rPr>
              <a:t> a </a:t>
            </a:r>
            <a:r>
              <a:rPr lang="es-ES" dirty="0" err="1" smtClean="0">
                <a:latin typeface="FS Mencap" panose="02000506040000020004" pitchFamily="50" charset="0"/>
              </a:rPr>
              <a:t>discussion</a:t>
            </a:r>
            <a:r>
              <a:rPr lang="es-ES" baseline="0" dirty="0" smtClean="0">
                <a:latin typeface="FS Mencap" panose="02000506040000020004" pitchFamily="50" charset="0"/>
              </a:rPr>
              <a:t> </a:t>
            </a:r>
            <a:r>
              <a:rPr lang="es-ES" baseline="0" dirty="0" err="1" smtClean="0">
                <a:latin typeface="FS Mencap" panose="02000506040000020004" pitchFamily="50" charset="0"/>
              </a:rPr>
              <a:t>about</a:t>
            </a:r>
            <a:r>
              <a:rPr lang="es-ES" baseline="0" dirty="0" smtClean="0">
                <a:latin typeface="FS Mencap" panose="02000506040000020004" pitchFamily="50" charset="0"/>
              </a:rPr>
              <a:t> </a:t>
            </a:r>
            <a:r>
              <a:rPr lang="es-ES" baseline="0" dirty="0" err="1" smtClean="0">
                <a:latin typeface="FS Mencap" panose="02000506040000020004" pitchFamily="50" charset="0"/>
              </a:rPr>
              <a:t>why</a:t>
            </a:r>
            <a:r>
              <a:rPr lang="es-ES" baseline="0" dirty="0" smtClean="0">
                <a:latin typeface="FS Mencap" panose="02000506040000020004" pitchFamily="50" charset="0"/>
              </a:rPr>
              <a:t> </a:t>
            </a:r>
            <a:r>
              <a:rPr lang="es-ES" baseline="0" dirty="0" err="1" smtClean="0">
                <a:latin typeface="FS Mencap" panose="02000506040000020004" pitchFamily="50" charset="0"/>
              </a:rPr>
              <a:t>they</a:t>
            </a:r>
            <a:r>
              <a:rPr lang="es-ES" baseline="0" dirty="0" smtClean="0">
                <a:latin typeface="FS Mencap" panose="02000506040000020004" pitchFamily="50" charset="0"/>
              </a:rPr>
              <a:t> </a:t>
            </a:r>
            <a:r>
              <a:rPr lang="es-ES" baseline="0" dirty="0" err="1" smtClean="0">
                <a:latin typeface="FS Mencap" panose="02000506040000020004" pitchFamily="50" charset="0"/>
              </a:rPr>
              <a:t>could</a:t>
            </a:r>
            <a:r>
              <a:rPr lang="es-ES" baseline="0" dirty="0" smtClean="0">
                <a:latin typeface="FS Mencap" panose="02000506040000020004" pitchFamily="50" charset="0"/>
              </a:rPr>
              <a:t> be </a:t>
            </a:r>
            <a:r>
              <a:rPr lang="es-ES" baseline="0" dirty="0" err="1" smtClean="0">
                <a:latin typeface="FS Mencap" panose="02000506040000020004" pitchFamily="50" charset="0"/>
              </a:rPr>
              <a:t>risky</a:t>
            </a:r>
            <a:r>
              <a:rPr lang="es-ES" baseline="0" dirty="0" smtClean="0">
                <a:latin typeface="FS Mencap" panose="02000506040000020004" pitchFamily="50" charset="0"/>
              </a:rPr>
              <a:t>. </a:t>
            </a:r>
          </a:p>
          <a:p>
            <a:pPr>
              <a:spcBef>
                <a:spcPct val="0"/>
              </a:spcBef>
            </a:pPr>
            <a:endParaRPr lang="es-ES" baseline="0" dirty="0" smtClean="0">
              <a:latin typeface="FS Mencap" panose="02000506040000020004" pitchFamily="50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Examples: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Texting with friends is a risky situation?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And what happens if you accept a message of someone that you don’t know?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Having cybersex with your boyfriend  or girlfriend is a risky situation?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And what happens if someone that you don’t know in real life asks you to Skype?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en-US" dirty="0" smtClean="0">
              <a:latin typeface="FS Mencap" panose="02000506040000020004" pitchFamily="50" charset="0"/>
            </a:endParaRPr>
          </a:p>
          <a:p>
            <a:pPr>
              <a:spcBef>
                <a:spcPct val="0"/>
              </a:spcBef>
            </a:pPr>
            <a:endParaRPr lang="en-US" dirty="0" smtClean="0">
              <a:latin typeface="FS Mencap" panose="02000506040000020004" pitchFamily="50" charset="0"/>
            </a:endParaRPr>
          </a:p>
          <a:p>
            <a:pPr>
              <a:spcBef>
                <a:spcPct val="0"/>
              </a:spcBef>
            </a:pPr>
            <a:endParaRPr lang="es-ES" dirty="0" smtClean="0">
              <a:latin typeface="FS Mencap" panose="02000506040000020004" pitchFamily="50" charset="0"/>
            </a:endParaRPr>
          </a:p>
        </p:txBody>
      </p:sp>
      <p:sp>
        <p:nvSpPr>
          <p:cNvPr id="3481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AD2588-1C2F-4406-B461-3D373A54291E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7129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It is also really important to take into account your feelings.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If the situation is bad or dangerous for you, your personal feelings will inform you about it.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When you feel angry, or worried, it could mean a risky situation.</a:t>
            </a:r>
          </a:p>
        </p:txBody>
      </p:sp>
      <p:sp>
        <p:nvSpPr>
          <p:cNvPr id="38915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5EC66C0-7730-4F65-8F92-0653C91A8A3E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1188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 smtClean="0"/>
              <a:t>Video</a:t>
            </a:r>
            <a:r>
              <a:rPr lang="es-ES" baseline="0" dirty="0" smtClean="0"/>
              <a:t> </a:t>
            </a:r>
            <a:r>
              <a:rPr lang="es-ES" baseline="0" dirty="0" err="1" smtClean="0"/>
              <a:t>for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discussion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linked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to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picture</a:t>
            </a:r>
            <a:endParaRPr lang="es-ES" dirty="0" smtClean="0"/>
          </a:p>
        </p:txBody>
      </p:sp>
      <p:sp>
        <p:nvSpPr>
          <p:cNvPr id="430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CCE2133-2881-4E44-8A3C-2334945B1CDD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3050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Have a discussion about</a:t>
            </a:r>
            <a:r>
              <a:rPr lang="en-US" baseline="0" dirty="0" smtClean="0">
                <a:latin typeface="FS Mencap" panose="02000506040000020004" pitchFamily="50" charset="0"/>
              </a:rPr>
              <a:t> what changed between these two photos after watching the video.</a:t>
            </a:r>
            <a:endParaRPr lang="en-US" dirty="0" smtClean="0">
              <a:latin typeface="FS Mencap" panose="02000506040000020004" pitchFamily="50" charset="0"/>
            </a:endParaRPr>
          </a:p>
        </p:txBody>
      </p:sp>
      <p:sp>
        <p:nvSpPr>
          <p:cNvPr id="40963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157CCB-CD5C-4D51-87D1-22D8D2DED1F5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323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Ask the participants if they can show or think about some examples of each feeling</a:t>
            </a: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… Wrong</a:t>
            </a: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… Nervous</a:t>
            </a: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… Angry</a:t>
            </a:r>
            <a:br>
              <a:rPr lang="en-US" dirty="0" smtClean="0">
                <a:latin typeface="FS Mencap" panose="02000506040000020004" pitchFamily="50" charset="0"/>
              </a:rPr>
            </a:br>
            <a:r>
              <a:rPr lang="en-US" dirty="0" smtClean="0">
                <a:latin typeface="FS Mencap" panose="02000506040000020004" pitchFamily="50" charset="0"/>
              </a:rPr>
              <a:t>… Sad</a:t>
            </a: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… Insecure</a:t>
            </a:r>
          </a:p>
        </p:txBody>
      </p:sp>
      <p:sp>
        <p:nvSpPr>
          <p:cNvPr id="45059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EE7D88C-A467-4EB5-84EA-5C28865A1B23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49220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dirty="0" err="1" smtClean="0">
                <a:latin typeface="FS Mencap" panose="02000506040000020004" pitchFamily="50" charset="0"/>
              </a:rPr>
              <a:t>Think</a:t>
            </a:r>
            <a:r>
              <a:rPr lang="es-ES" dirty="0" smtClean="0">
                <a:latin typeface="FS Mencap" panose="02000506040000020004" pitchFamily="50" charset="0"/>
              </a:rPr>
              <a:t> </a:t>
            </a:r>
            <a:r>
              <a:rPr lang="es-ES" dirty="0" err="1" smtClean="0">
                <a:latin typeface="FS Mencap" panose="02000506040000020004" pitchFamily="50" charset="0"/>
              </a:rPr>
              <a:t>about</a:t>
            </a:r>
            <a:r>
              <a:rPr lang="es-ES" dirty="0" smtClean="0">
                <a:latin typeface="FS Mencap" panose="02000506040000020004" pitchFamily="50" charset="0"/>
              </a:rPr>
              <a:t> </a:t>
            </a:r>
            <a:r>
              <a:rPr lang="es-ES" dirty="0" err="1" smtClean="0">
                <a:latin typeface="FS Mencap" panose="02000506040000020004" pitchFamily="50" charset="0"/>
              </a:rPr>
              <a:t>the</a:t>
            </a:r>
            <a:r>
              <a:rPr lang="es-ES" dirty="0" smtClean="0">
                <a:latin typeface="FS Mencap" panose="02000506040000020004" pitchFamily="50" charset="0"/>
              </a:rPr>
              <a:t> </a:t>
            </a:r>
            <a:r>
              <a:rPr lang="es-ES" dirty="0" err="1" smtClean="0">
                <a:latin typeface="FS Mencap" panose="02000506040000020004" pitchFamily="50" charset="0"/>
              </a:rPr>
              <a:t>people</a:t>
            </a:r>
            <a:r>
              <a:rPr lang="es-ES" dirty="0" smtClean="0">
                <a:latin typeface="FS Mencap" panose="02000506040000020004" pitchFamily="50" charset="0"/>
              </a:rPr>
              <a:t> </a:t>
            </a:r>
            <a:r>
              <a:rPr lang="es-ES" dirty="0" err="1" smtClean="0">
                <a:latin typeface="FS Mencap" panose="02000506040000020004" pitchFamily="50" charset="0"/>
              </a:rPr>
              <a:t>you</a:t>
            </a:r>
            <a:r>
              <a:rPr lang="es-ES" dirty="0" smtClean="0">
                <a:latin typeface="FS Mencap" panose="02000506040000020004" pitchFamily="50" charset="0"/>
              </a:rPr>
              <a:t> can trust and</a:t>
            </a:r>
            <a:r>
              <a:rPr lang="es-ES" baseline="0" dirty="0" smtClean="0">
                <a:latin typeface="FS Mencap" panose="02000506040000020004" pitchFamily="50" charset="0"/>
              </a:rPr>
              <a:t> come up </a:t>
            </a:r>
            <a:r>
              <a:rPr lang="es-ES" baseline="0" dirty="0" err="1" smtClean="0">
                <a:latin typeface="FS Mencap" panose="02000506040000020004" pitchFamily="50" charset="0"/>
              </a:rPr>
              <a:t>with</a:t>
            </a:r>
            <a:r>
              <a:rPr lang="es-ES" baseline="0" dirty="0" smtClean="0">
                <a:latin typeface="FS Mencap" panose="02000506040000020004" pitchFamily="50" charset="0"/>
              </a:rPr>
              <a:t> </a:t>
            </a:r>
            <a:r>
              <a:rPr lang="es-ES" baseline="0" dirty="0" err="1" smtClean="0">
                <a:latin typeface="FS Mencap" panose="02000506040000020004" pitchFamily="50" charset="0"/>
              </a:rPr>
              <a:t>some</a:t>
            </a:r>
            <a:r>
              <a:rPr lang="es-ES" baseline="0" dirty="0" smtClean="0">
                <a:latin typeface="FS Mencap" panose="02000506040000020004" pitchFamily="50" charset="0"/>
              </a:rPr>
              <a:t> </a:t>
            </a:r>
            <a:r>
              <a:rPr lang="es-ES" baseline="0" dirty="0" err="1" smtClean="0">
                <a:latin typeface="FS Mencap" panose="02000506040000020004" pitchFamily="50" charset="0"/>
              </a:rPr>
              <a:t>examples</a:t>
            </a:r>
            <a:r>
              <a:rPr lang="es-ES" baseline="0" dirty="0" smtClean="0">
                <a:latin typeface="FS Mencap" panose="02000506040000020004" pitchFamily="50" charset="0"/>
              </a:rPr>
              <a:t> </a:t>
            </a:r>
            <a:r>
              <a:rPr lang="es-ES" baseline="0" dirty="0" err="1" smtClean="0">
                <a:latin typeface="FS Mencap" panose="02000506040000020004" pitchFamily="50" charset="0"/>
              </a:rPr>
              <a:t>using</a:t>
            </a:r>
            <a:r>
              <a:rPr lang="es-ES" baseline="0" dirty="0" smtClean="0">
                <a:latin typeface="FS Mencap" panose="02000506040000020004" pitchFamily="50" charset="0"/>
              </a:rPr>
              <a:t> </a:t>
            </a:r>
            <a:r>
              <a:rPr lang="es-ES" baseline="0" dirty="0" err="1" smtClean="0">
                <a:latin typeface="FS Mencap" panose="02000506040000020004" pitchFamily="50" charset="0"/>
              </a:rPr>
              <a:t>the</a:t>
            </a:r>
            <a:r>
              <a:rPr lang="es-ES" baseline="0" dirty="0" smtClean="0">
                <a:latin typeface="FS Mencap" panose="02000506040000020004" pitchFamily="50" charset="0"/>
              </a:rPr>
              <a:t> </a:t>
            </a:r>
            <a:r>
              <a:rPr lang="es-ES" baseline="0" dirty="0" err="1" smtClean="0">
                <a:latin typeface="FS Mencap" panose="02000506040000020004" pitchFamily="50" charset="0"/>
              </a:rPr>
              <a:t>following</a:t>
            </a:r>
            <a:r>
              <a:rPr lang="es-ES" baseline="0" dirty="0" smtClean="0">
                <a:latin typeface="FS Mencap" panose="02000506040000020004" pitchFamily="50" charset="0"/>
              </a:rPr>
              <a:t> </a:t>
            </a:r>
            <a:r>
              <a:rPr lang="es-ES" baseline="0" dirty="0" err="1" smtClean="0">
                <a:latin typeface="FS Mencap" panose="02000506040000020004" pitchFamily="50" charset="0"/>
              </a:rPr>
              <a:t>questions</a:t>
            </a:r>
            <a:r>
              <a:rPr lang="es-ES" baseline="0" dirty="0" smtClean="0">
                <a:latin typeface="FS Mencap" panose="02000506040000020004" pitchFamily="50" charset="0"/>
              </a:rPr>
              <a:t>: 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Who would you choose to go on a trip with?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From whom would you take advice of opening a bank account? 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Who would you choose to tell them a secret?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From whom would you take advice of love issues? 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Who would you choose to be with if you feel sad or you would like to cry? 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To whom would you ask for help if you find yourself in a risky situation like Sandra’s? </a:t>
            </a:r>
          </a:p>
          <a:p>
            <a:pPr>
              <a:spcBef>
                <a:spcPct val="0"/>
              </a:spcBef>
            </a:pPr>
            <a:endParaRPr lang="es-ES" dirty="0" smtClean="0">
              <a:latin typeface="FS Mencap" panose="02000506040000020004" pitchFamily="50" charset="0"/>
            </a:endParaRPr>
          </a:p>
        </p:txBody>
      </p:sp>
      <p:sp>
        <p:nvSpPr>
          <p:cNvPr id="4710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F1F4C71-A852-4AFD-AFAC-6A77C28478FA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05402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3DEB10F-B11C-4888-ADD4-ED876E046D57}" type="slidenum">
              <a:rPr lang="es-ES" alt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s-ES" altLang="es-ES"/>
          </a:p>
        </p:txBody>
      </p:sp>
      <p:sp>
        <p:nvSpPr>
          <p:cNvPr id="5222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9163" y="755650"/>
            <a:ext cx="4967287" cy="37258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8" name="Text Box 2"/>
          <p:cNvSpPr txBox="1">
            <a:spLocks noChangeArrowheads="1"/>
          </p:cNvSpPr>
          <p:nvPr/>
        </p:nvSpPr>
        <p:spPr bwMode="auto">
          <a:xfrm>
            <a:off x="681038" y="4721225"/>
            <a:ext cx="5443537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65" tIns="40083" rIns="80165" bIns="40083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52229" name="Text Box 3"/>
          <p:cNvSpPr txBox="1">
            <a:spLocks noChangeArrowheads="1"/>
          </p:cNvSpPr>
          <p:nvPr/>
        </p:nvSpPr>
        <p:spPr bwMode="auto">
          <a:xfrm>
            <a:off x="1038225" y="4819650"/>
            <a:ext cx="4730750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8903" tIns="39452" rIns="78903" bIns="39452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s-ES" altLang="es-ES">
              <a:solidFill>
                <a:srgbClr val="000000"/>
              </a:solidFill>
              <a:ea typeface="Droid Sans Fallback"/>
              <a:cs typeface="Arial" charset="0"/>
            </a:endParaRPr>
          </a:p>
        </p:txBody>
      </p:sp>
      <p:sp>
        <p:nvSpPr>
          <p:cNvPr id="52230" name="1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s-ES" altLang="es-ES" dirty="0" smtClean="0">
                <a:latin typeface="FS Mencap" panose="02000506040000020004" pitchFamily="50" charset="0"/>
                <a:cs typeface="Arial" charset="0"/>
              </a:rPr>
              <a:t>T</a:t>
            </a:r>
            <a:r>
              <a:rPr lang="en-US" altLang="es-ES" dirty="0" smtClean="0">
                <a:latin typeface="FS Mencap" panose="02000506040000020004" pitchFamily="50" charset="0"/>
                <a:cs typeface="Arial" charset="0"/>
              </a:rPr>
              <a:t>here exist different types of dangers. </a:t>
            </a:r>
          </a:p>
          <a:p>
            <a:pPr>
              <a:spcBef>
                <a:spcPct val="0"/>
              </a:spcBef>
            </a:pPr>
            <a:r>
              <a:rPr lang="en-US" altLang="es-ES" b="0" dirty="0" smtClean="0">
                <a:latin typeface="FS Mencap" panose="02000506040000020004" pitchFamily="50" charset="0"/>
                <a:cs typeface="Arial" charset="0"/>
              </a:rPr>
              <a:t>Danger</a:t>
            </a:r>
            <a:r>
              <a:rPr lang="en-US" altLang="es-ES" b="0" baseline="0" dirty="0" smtClean="0">
                <a:latin typeface="FS Mencap" panose="02000506040000020004" pitchFamily="50" charset="0"/>
                <a:cs typeface="Arial" charset="0"/>
              </a:rPr>
              <a:t> from other people . This can be </a:t>
            </a:r>
            <a:r>
              <a:rPr lang="en-US" altLang="es-ES" b="0" dirty="0" smtClean="0">
                <a:latin typeface="FS Mencap" panose="02000506040000020004" pitchFamily="50" charset="0"/>
                <a:cs typeface="Arial" charset="0"/>
              </a:rPr>
              <a:t>dangers such as bullying,</a:t>
            </a:r>
            <a:r>
              <a:rPr lang="en-US" altLang="es-ES" b="0" baseline="0" dirty="0" smtClean="0">
                <a:latin typeface="FS Mencap" panose="02000506040000020004" pitchFamily="50" charset="0"/>
                <a:cs typeface="Arial" charset="0"/>
              </a:rPr>
              <a:t> </a:t>
            </a:r>
            <a:r>
              <a:rPr lang="en-US" altLang="es-ES" b="0" dirty="0" smtClean="0">
                <a:latin typeface="FS Mencap" panose="02000506040000020004" pitchFamily="50" charset="0"/>
                <a:cs typeface="Arial" charset="0"/>
              </a:rPr>
              <a:t>in which </a:t>
            </a:r>
            <a:r>
              <a:rPr lang="en-US" altLang="es-ES" dirty="0" smtClean="0">
                <a:latin typeface="FS Mencap" panose="02000506040000020004" pitchFamily="50" charset="0"/>
                <a:cs typeface="Arial" charset="0"/>
              </a:rPr>
              <a:t>a person is the victim and another person is the aggressor. Furthermore, it could be possible that the victim or the aggressor could be more than one</a:t>
            </a:r>
            <a:r>
              <a:rPr lang="en-US" altLang="es-ES" baseline="0" dirty="0" smtClean="0">
                <a:latin typeface="FS Mencap" panose="02000506040000020004" pitchFamily="50" charset="0"/>
                <a:cs typeface="Arial" charset="0"/>
              </a:rPr>
              <a:t> person.</a:t>
            </a:r>
            <a:endParaRPr lang="en-US" altLang="es-ES" dirty="0" smtClean="0">
              <a:latin typeface="FS Mencap" panose="02000506040000020004" pitchFamily="50" charset="0"/>
              <a:cs typeface="Arial" charset="0"/>
            </a:endParaRPr>
          </a:p>
          <a:p>
            <a:pPr>
              <a:spcBef>
                <a:spcPct val="0"/>
              </a:spcBef>
            </a:pPr>
            <a:r>
              <a:rPr lang="en-US" altLang="es-ES" dirty="0" smtClean="0">
                <a:latin typeface="FS Mencap" panose="02000506040000020004" pitchFamily="50" charset="0"/>
                <a:cs typeface="Arial" charset="0"/>
              </a:rPr>
              <a:t>     </a:t>
            </a:r>
            <a:endParaRPr lang="es-ES" dirty="0" smtClean="0">
              <a:latin typeface="FS Mencap" panose="0200050604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982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A797BFB-A9E9-407B-8E9E-2A003463A166}" type="slidenum">
              <a:rPr lang="es-ES" alt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s-ES" altLang="es-ES"/>
          </a:p>
        </p:txBody>
      </p:sp>
      <p:sp>
        <p:nvSpPr>
          <p:cNvPr id="5427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9163" y="755650"/>
            <a:ext cx="4967287" cy="37258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Text Box 2"/>
          <p:cNvSpPr txBox="1">
            <a:spLocks noChangeArrowheads="1"/>
          </p:cNvSpPr>
          <p:nvPr/>
        </p:nvSpPr>
        <p:spPr bwMode="auto">
          <a:xfrm>
            <a:off x="681038" y="4721225"/>
            <a:ext cx="5443537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65" tIns="40083" rIns="80165" bIns="40083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54277" name="Text Box 3"/>
          <p:cNvSpPr txBox="1">
            <a:spLocks noChangeArrowheads="1"/>
          </p:cNvSpPr>
          <p:nvPr/>
        </p:nvSpPr>
        <p:spPr bwMode="auto">
          <a:xfrm>
            <a:off x="1038225" y="4953000"/>
            <a:ext cx="5086350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8903" tIns="39452" rIns="78903" bIns="39452"/>
          <a:lstStyle/>
          <a:p>
            <a:pPr marL="400050" indent="-198438"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endParaRPr lang="es-ES" altLang="es-ES">
              <a:solidFill>
                <a:srgbClr val="000000"/>
              </a:solidFill>
              <a:ea typeface="Droid Sans Fallback"/>
              <a:cs typeface="Arial" charset="0"/>
            </a:endParaRPr>
          </a:p>
        </p:txBody>
      </p:sp>
      <p:sp>
        <p:nvSpPr>
          <p:cNvPr id="54278" name="1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s-ES" b="0" dirty="0" smtClean="0">
                <a:latin typeface="FS Mencap" panose="02000506040000020004" pitchFamily="50" charset="0"/>
                <a:cs typeface="Arial" charset="0"/>
              </a:rPr>
              <a:t>Internet harassment or cyberbullying</a:t>
            </a:r>
            <a:r>
              <a:rPr lang="en-US" altLang="es-ES" b="0" baseline="0" dirty="0" smtClean="0">
                <a:latin typeface="FS Mencap" panose="02000506040000020004" pitchFamily="50" charset="0"/>
                <a:cs typeface="Arial" charset="0"/>
              </a:rPr>
              <a:t> </a:t>
            </a:r>
            <a:r>
              <a:rPr lang="en-US" altLang="es-ES" dirty="0" smtClean="0">
                <a:latin typeface="FS Mencap" panose="02000506040000020004" pitchFamily="50" charset="0"/>
                <a:cs typeface="Arial" charset="0"/>
              </a:rPr>
              <a:t>happens when a person is using the Internet or a mobile phone to bully other people. The bullying can consist of insults, manipulation of pictures, sharing of rumors</a:t>
            </a:r>
            <a:r>
              <a:rPr lang="en-US" altLang="es-ES" baseline="0" dirty="0" smtClean="0">
                <a:latin typeface="FS Mencap" panose="02000506040000020004" pitchFamily="50" charset="0"/>
                <a:cs typeface="Arial" charset="0"/>
              </a:rPr>
              <a:t> </a:t>
            </a:r>
            <a:r>
              <a:rPr lang="en-US" altLang="es-ES" dirty="0" smtClean="0">
                <a:latin typeface="FS Mencap" panose="02000506040000020004" pitchFamily="50" charset="0"/>
                <a:cs typeface="Arial" charset="0"/>
              </a:rPr>
              <a:t>or even receiving lots of messages. </a:t>
            </a:r>
          </a:p>
          <a:p>
            <a:pPr>
              <a:spcBef>
                <a:spcPct val="0"/>
              </a:spcBef>
            </a:pPr>
            <a:endParaRPr lang="en-US" altLang="es-ES" b="1" dirty="0" smtClean="0">
              <a:latin typeface="FS Mencap" panose="02000506040000020004" pitchFamily="50" charset="0"/>
              <a:cs typeface="Arial" charset="0"/>
            </a:endParaRPr>
          </a:p>
          <a:p>
            <a:pPr>
              <a:spcBef>
                <a:spcPct val="0"/>
              </a:spcBef>
            </a:pPr>
            <a:r>
              <a:rPr lang="en-US" b="1" dirty="0" smtClean="0">
                <a:latin typeface="FS Mencap" panose="02000506040000020004" pitchFamily="50" charset="0"/>
              </a:rPr>
              <a:t>Cyberbullying</a:t>
            </a:r>
            <a:endParaRPr lang="en-US" dirty="0" smtClean="0">
              <a:latin typeface="FS Mencap" panose="02000506040000020004" pitchFamily="50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We are</a:t>
            </a:r>
            <a:r>
              <a:rPr lang="en-US" baseline="0" dirty="0" smtClean="0">
                <a:latin typeface="FS Mencap" panose="02000506040000020004" pitchFamily="50" charset="0"/>
              </a:rPr>
              <a:t> going to t</a:t>
            </a:r>
            <a:r>
              <a:rPr lang="en-US" dirty="0" smtClean="0">
                <a:latin typeface="FS Mencap" panose="02000506040000020004" pitchFamily="50" charset="0"/>
              </a:rPr>
              <a:t>ell you an actual situation of cyberbullying: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Imagine that you have a group in </a:t>
            </a:r>
            <a:r>
              <a:rPr lang="en-US" dirty="0" err="1" smtClean="0">
                <a:latin typeface="FS Mencap" panose="02000506040000020004" pitchFamily="50" charset="0"/>
              </a:rPr>
              <a:t>Whatsapp</a:t>
            </a:r>
            <a:r>
              <a:rPr lang="en-US" dirty="0" smtClean="0">
                <a:latin typeface="FS Mencap" panose="02000506040000020004" pitchFamily="50" charset="0"/>
              </a:rPr>
              <a:t> (or</a:t>
            </a:r>
            <a:r>
              <a:rPr lang="en-US" baseline="0" dirty="0" smtClean="0">
                <a:latin typeface="FS Mencap" panose="02000506040000020004" pitchFamily="50" charset="0"/>
              </a:rPr>
              <a:t> if they don’t use </a:t>
            </a:r>
            <a:r>
              <a:rPr lang="en-US" baseline="0" dirty="0" err="1" smtClean="0">
                <a:latin typeface="FS Mencap" panose="02000506040000020004" pitchFamily="50" charset="0"/>
              </a:rPr>
              <a:t>Whatsapp</a:t>
            </a:r>
            <a:r>
              <a:rPr lang="en-US" baseline="0" dirty="0" smtClean="0">
                <a:latin typeface="FS Mencap" panose="02000506040000020004" pitchFamily="50" charset="0"/>
              </a:rPr>
              <a:t> use Facebook)</a:t>
            </a:r>
            <a:r>
              <a:rPr lang="en-US" dirty="0" smtClean="0">
                <a:latin typeface="FS Mencap" panose="02000506040000020004" pitchFamily="50" charset="0"/>
              </a:rPr>
              <a:t>.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You like </a:t>
            </a:r>
            <a:r>
              <a:rPr lang="en-US" dirty="0" err="1" smtClean="0">
                <a:latin typeface="FS Mencap" panose="02000506040000020004" pitchFamily="50" charset="0"/>
              </a:rPr>
              <a:t>messenging</a:t>
            </a:r>
            <a:r>
              <a:rPr lang="en-US" dirty="0" smtClean="0">
                <a:latin typeface="FS Mencap" panose="02000506040000020004" pitchFamily="50" charset="0"/>
              </a:rPr>
              <a:t> with your friends in this group.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And also you like sharing pictures in this group.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One person in the group keeps telling you nasty things.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You don’t know the reason why and it makes you feel bad.</a:t>
            </a:r>
          </a:p>
          <a:p>
            <a:pPr>
              <a:spcBef>
                <a:spcPct val="0"/>
              </a:spcBef>
            </a:pPr>
            <a:endParaRPr lang="en-US" dirty="0" smtClean="0">
              <a:latin typeface="FS Mencap" panose="02000506040000020004" pitchFamily="50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Questions: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What would you do if that situation happened to you?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How can we avoid this type of situations?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What would you say to the person who sent messages like that?</a:t>
            </a:r>
          </a:p>
        </p:txBody>
      </p:sp>
    </p:spTree>
    <p:extLst>
      <p:ext uri="{BB962C8B-B14F-4D97-AF65-F5344CB8AC3E}">
        <p14:creationId xmlns:p14="http://schemas.microsoft.com/office/powerpoint/2010/main" val="11593989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80151BF-C28D-4815-AED5-91715BCBE743}" type="slidenum">
              <a:rPr lang="es-ES" alt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s-ES" altLang="es-ES"/>
          </a:p>
        </p:txBody>
      </p:sp>
      <p:sp>
        <p:nvSpPr>
          <p:cNvPr id="5632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9163" y="755650"/>
            <a:ext cx="4967287" cy="37258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4" name="Text Box 2"/>
          <p:cNvSpPr txBox="1">
            <a:spLocks noChangeArrowheads="1"/>
          </p:cNvSpPr>
          <p:nvPr/>
        </p:nvSpPr>
        <p:spPr bwMode="auto">
          <a:xfrm>
            <a:off x="681038" y="4721225"/>
            <a:ext cx="5443537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65" tIns="40083" rIns="80165" bIns="40083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56325" name="Text Box 3"/>
          <p:cNvSpPr txBox="1">
            <a:spLocks noChangeArrowheads="1"/>
          </p:cNvSpPr>
          <p:nvPr/>
        </p:nvSpPr>
        <p:spPr bwMode="auto">
          <a:xfrm>
            <a:off x="1038225" y="5021263"/>
            <a:ext cx="4537075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8903" tIns="39452" rIns="78903" bIns="39452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s-ES" altLang="es-ES">
              <a:solidFill>
                <a:srgbClr val="000000"/>
              </a:solidFill>
              <a:ea typeface="Droid Sans Fallback"/>
              <a:cs typeface="Arial" charset="0"/>
            </a:endParaRPr>
          </a:p>
        </p:txBody>
      </p:sp>
      <p:sp>
        <p:nvSpPr>
          <p:cNvPr id="56326" name="1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s-ES" b="0" dirty="0" smtClean="0">
                <a:latin typeface="FS Mencap" panose="02000506040000020004" pitchFamily="50" charset="0"/>
                <a:cs typeface="Arial" charset="0"/>
              </a:rPr>
              <a:t>Sexual harassment or “sexting” </a:t>
            </a:r>
            <a:r>
              <a:rPr lang="en-US" altLang="es-ES" b="0" u="sng" dirty="0" smtClean="0">
                <a:latin typeface="FS Mencap" panose="02000506040000020004" pitchFamily="50" charset="0"/>
                <a:cs typeface="Arial" charset="0"/>
              </a:rPr>
              <a:t>without</a:t>
            </a:r>
            <a:r>
              <a:rPr lang="en-US" altLang="es-ES" b="0" dirty="0" smtClean="0">
                <a:latin typeface="FS Mencap" panose="02000506040000020004" pitchFamily="50" charset="0"/>
                <a:cs typeface="Arial" charset="0"/>
              </a:rPr>
              <a:t> permission happens when a person harasses another in order to share erotic or sexual contents without his/her permission.</a:t>
            </a:r>
          </a:p>
          <a:p>
            <a:pPr>
              <a:spcBef>
                <a:spcPct val="0"/>
              </a:spcBef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7818965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50EF4E3-C2D0-448B-B096-80DBF3E1DDF2}" type="slidenum">
              <a:rPr lang="es-ES" alt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s-ES" altLang="es-ES"/>
          </a:p>
        </p:txBody>
      </p:sp>
      <p:sp>
        <p:nvSpPr>
          <p:cNvPr id="5837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19163" y="755650"/>
            <a:ext cx="4967287" cy="37258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2" name="Text Box 2"/>
          <p:cNvSpPr txBox="1">
            <a:spLocks noChangeArrowheads="1"/>
          </p:cNvSpPr>
          <p:nvPr/>
        </p:nvSpPr>
        <p:spPr bwMode="auto">
          <a:xfrm>
            <a:off x="681038" y="4721225"/>
            <a:ext cx="5443537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65" tIns="40083" rIns="80165" bIns="40083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58373" name="Text Box 3"/>
          <p:cNvSpPr txBox="1">
            <a:spLocks noChangeArrowheads="1"/>
          </p:cNvSpPr>
          <p:nvPr/>
        </p:nvSpPr>
        <p:spPr bwMode="auto">
          <a:xfrm>
            <a:off x="1101725" y="5086350"/>
            <a:ext cx="4862513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8903" tIns="39452" rIns="78903" bIns="39452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s-ES" altLang="es-ES">
              <a:solidFill>
                <a:srgbClr val="000000"/>
              </a:solidFill>
              <a:ea typeface="Droid Sans Fallback"/>
              <a:cs typeface="Arial" charset="0"/>
            </a:endParaRPr>
          </a:p>
        </p:txBody>
      </p:sp>
      <p:sp>
        <p:nvSpPr>
          <p:cNvPr id="58374" name="1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s-ES" dirty="0" smtClean="0">
                <a:latin typeface="FS Mencap" panose="02000506040000020004" pitchFamily="50" charset="0"/>
              </a:rPr>
              <a:t>What is consent?</a:t>
            </a:r>
          </a:p>
          <a:p>
            <a:pPr>
              <a:spcBef>
                <a:spcPct val="0"/>
              </a:spcBef>
            </a:pPr>
            <a:r>
              <a:rPr lang="en-US" altLang="es-ES" dirty="0" smtClean="0">
                <a:latin typeface="FS Mencap" panose="02000506040000020004" pitchFamily="50" charset="0"/>
                <a:cs typeface="Arial" charset="0"/>
              </a:rPr>
              <a:t>It is important to take into account that, if people are of legal age and they give their permission or consent, sexting is not a bad thing.</a:t>
            </a:r>
          </a:p>
          <a:p>
            <a:pPr>
              <a:spcBef>
                <a:spcPct val="0"/>
              </a:spcBef>
            </a:pPr>
            <a:r>
              <a:rPr lang="en-US" altLang="es-ES" dirty="0" smtClean="0">
                <a:latin typeface="FS Mencap" panose="02000506040000020004" pitchFamily="50" charset="0"/>
                <a:cs typeface="Arial" charset="0"/>
              </a:rPr>
              <a:t>Remember the risky situations slide.</a:t>
            </a:r>
          </a:p>
          <a:p>
            <a:pPr>
              <a:spcBef>
                <a:spcPct val="0"/>
              </a:spcBef>
            </a:pPr>
            <a:endParaRPr lang="en-US" altLang="es-ES" dirty="0" smtClean="0">
              <a:latin typeface="FS Mencap" panose="02000506040000020004" pitchFamily="50" charset="0"/>
              <a:cs typeface="Arial" charset="0"/>
            </a:endParaRPr>
          </a:p>
          <a:p>
            <a:pPr>
              <a:spcBef>
                <a:spcPct val="0"/>
              </a:spcBef>
            </a:pPr>
            <a:r>
              <a:rPr lang="en-US" altLang="es-ES" dirty="0" smtClean="0">
                <a:latin typeface="FS Mencap" panose="02000506040000020004" pitchFamily="50" charset="0"/>
                <a:cs typeface="Arial" charset="0"/>
              </a:rPr>
              <a:t>However, sexting is sometimes used to extort from somebody: the person is forced to do whatever under threatening him/her with uploading pictures of him/herself.</a:t>
            </a:r>
          </a:p>
          <a:p>
            <a:pPr>
              <a:spcBef>
                <a:spcPct val="0"/>
              </a:spcBef>
            </a:pPr>
            <a:endParaRPr lang="en-US" altLang="es-ES" dirty="0" smtClean="0">
              <a:latin typeface="FS Mencap" panose="02000506040000020004" pitchFamily="50" charset="0"/>
              <a:cs typeface="Arial" charset="0"/>
            </a:endParaRPr>
          </a:p>
          <a:p>
            <a:pPr>
              <a:spcBef>
                <a:spcPct val="0"/>
              </a:spcBef>
            </a:pPr>
            <a:endParaRPr lang="en-US" dirty="0" smtClean="0">
              <a:latin typeface="FS Mencap" panose="0200050604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5267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9163" y="746125"/>
            <a:ext cx="4968875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624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F115670-932D-46B5-8839-2414C8F84782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2792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9163" y="746125"/>
            <a:ext cx="4968875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645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6D8D346-BA2F-4414-A3D3-C7988C400DAE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554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9163" y="746125"/>
            <a:ext cx="4968875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dirty="0" smtClean="0"/>
              <a:t>Thank you very much for being part of this training, it has been great.</a:t>
            </a:r>
          </a:p>
        </p:txBody>
      </p:sp>
      <p:sp>
        <p:nvSpPr>
          <p:cNvPr id="665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6A65271-43C2-4C6D-B78C-76EE9604AC9C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2493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9163" y="746125"/>
            <a:ext cx="4968875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686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27FE923-6421-4061-8BD0-B4F4C55F9AFD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131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C1463-C3CC-4EFD-A9A1-B7E208F26F08}" type="datetimeFigureOut">
              <a:rPr lang="es-ES"/>
              <a:pPr>
                <a:defRPr/>
              </a:pPr>
              <a:t>23/09/2016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D4796B-0F21-4B21-B220-AC10FFDB404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296A8-C0B8-4FC4-89EC-F9424D9F4377}" type="datetimeFigureOut">
              <a:rPr lang="es-ES"/>
              <a:pPr>
                <a:defRPr/>
              </a:pPr>
              <a:t>23/09/2016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DDF40-2D00-440E-B234-27BB0D580DD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1D5D-4C49-454F-A507-AA716A02421D}" type="datetimeFigureOut">
              <a:rPr lang="es-ES"/>
              <a:pPr>
                <a:defRPr/>
              </a:pPr>
              <a:t>23/09/2016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4099B-E668-4C45-A4A3-53B9621B3E6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4957E-1700-49C5-A66E-BD00E8151A23}" type="datetimeFigureOut">
              <a:rPr lang="es-ES"/>
              <a:pPr>
                <a:defRPr/>
              </a:pPr>
              <a:t>23/09/2016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DCD0F-780E-4D05-92F2-FF343F9B15C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CDF37-12A1-4AFB-BB45-E6B6007A7925}" type="datetimeFigureOut">
              <a:rPr lang="es-ES"/>
              <a:pPr>
                <a:defRPr/>
              </a:pPr>
              <a:t>23/09/2016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B30B9-7CDC-44EE-9E3D-D4BD2449A98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A323B-2DF2-4550-B4B9-D7A67C959EC7}" type="datetimeFigureOut">
              <a:rPr lang="es-ES"/>
              <a:pPr>
                <a:defRPr/>
              </a:pPr>
              <a:t>23/09/2016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6D44E-714B-48D5-B0F7-12CAE99CEF1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B8018-19FD-4233-8A6E-7AA0AE73F4E0}" type="datetimeFigureOut">
              <a:rPr lang="es-ES"/>
              <a:pPr>
                <a:defRPr/>
              </a:pPr>
              <a:t>23/09/2016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648E3-08C0-4A82-BAC7-AE62BFAF84E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7F635-A5A3-449E-BE11-0B822DD932DF}" type="datetimeFigureOut">
              <a:rPr lang="es-ES"/>
              <a:pPr>
                <a:defRPr/>
              </a:pPr>
              <a:t>23/09/2016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004B6-A40B-4C44-838C-0D3C80E4AD0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1F60A-828B-4AAC-A064-38D36F4DB5B3}" type="datetimeFigureOut">
              <a:rPr lang="es-ES"/>
              <a:pPr>
                <a:defRPr/>
              </a:pPr>
              <a:t>23/09/2016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004D5-0862-4B8B-96AD-AACB7661CA3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E4268-3360-4D0C-83BB-27C1EE1F75D3}" type="datetimeFigureOut">
              <a:rPr lang="es-ES"/>
              <a:pPr>
                <a:defRPr/>
              </a:pPr>
              <a:t>23/09/2016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63914-501C-4CCF-AEA7-FAE314E39EA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AD95B-D3A9-4DCE-98B0-B7A6DA0906F5}" type="datetimeFigureOut">
              <a:rPr lang="es-ES"/>
              <a:pPr>
                <a:defRPr/>
              </a:pPr>
              <a:t>23/09/2016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7C281-3952-4E63-999A-501C5F32C03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7CBB28-02F9-43BE-9660-88414451E03D}" type="datetimeFigureOut">
              <a:rPr lang="es-ES"/>
              <a:pPr>
                <a:defRPr/>
              </a:pPr>
              <a:t>23/09/2016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05615F1-9773-4422-BDFF-519280151F3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https://youtu.be/VWpQrfmI8uI?list=PLia1JRH3Zek0bQhFbfb4ngKvt62iUlwCz" TargetMode="Externa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gif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2579688" y="324485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GB">
              <a:latin typeface="FS Mencap" panose="02000506040000020004" pitchFamily="50" charset="0"/>
            </a:endParaRPr>
          </a:p>
        </p:txBody>
      </p:sp>
      <p:pic>
        <p:nvPicPr>
          <p:cNvPr id="14339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8" y="361156"/>
            <a:ext cx="3514725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30305" y="242093"/>
            <a:ext cx="2986087" cy="200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https://www.mencap.org.uk/sites/default/files/mencap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589240"/>
            <a:ext cx="149542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re 1"/>
          <p:cNvSpPr>
            <a:spLocks noGrp="1"/>
          </p:cNvSpPr>
          <p:nvPr>
            <p:ph type="ctrTitle"/>
          </p:nvPr>
        </p:nvSpPr>
        <p:spPr>
          <a:xfrm>
            <a:off x="611560" y="2636912"/>
            <a:ext cx="7772400" cy="1470025"/>
          </a:xfrm>
          <a:solidFill>
            <a:srgbClr val="FF3399"/>
          </a:solidFill>
        </p:spPr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  <a:latin typeface="FS Mencap" panose="02000506040000020004" pitchFamily="50" charset="0"/>
                <a:cs typeface="Arial" charset="0"/>
              </a:rPr>
              <a:t>SafeSurfing</a:t>
            </a:r>
            <a:r>
              <a:rPr lang="fr-FR" dirty="0" smtClean="0">
                <a:solidFill>
                  <a:schemeClr val="bg1"/>
                </a:solidFill>
                <a:latin typeface="FS Mencap" panose="02000506040000020004" pitchFamily="50" charset="0"/>
                <a:cs typeface="Arial" charset="0"/>
              </a:rPr>
              <a:t> Module 2</a:t>
            </a:r>
          </a:p>
        </p:txBody>
      </p:sp>
      <p:sp>
        <p:nvSpPr>
          <p:cNvPr id="9" name="TextBox 1"/>
          <p:cNvSpPr txBox="1"/>
          <p:nvPr/>
        </p:nvSpPr>
        <p:spPr>
          <a:xfrm>
            <a:off x="430511" y="6143833"/>
            <a:ext cx="2148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FS Mencap" panose="02000506040000020004" pitchFamily="50" charset="0"/>
              </a:rPr>
              <a:t>September 2016</a:t>
            </a:r>
            <a:endParaRPr lang="en-US" dirty="0">
              <a:latin typeface="FS Mencap" panose="02000506040000020004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31075" y="620713"/>
            <a:ext cx="1778000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FS Mencap" panose="02000506040000020004" pitchFamily="50" charset="0"/>
              </a:rPr>
              <a:t>Aims of today’s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87450"/>
            <a:ext cx="8229600" cy="5256213"/>
          </a:xfrm>
        </p:spPr>
        <p:txBody>
          <a:bodyPr rtlCol="0">
            <a:normAutofit fontScale="85000" lnSpcReduction="10000"/>
          </a:bodyPr>
          <a:lstStyle/>
          <a:p>
            <a:pPr marL="0" indent="0" fontAlgn="auto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/>
            </a:pPr>
            <a:r>
              <a:rPr lang="en-GB" sz="3100" dirty="0" smtClean="0">
                <a:latin typeface="FS Mencap" panose="02000506040000020004" pitchFamily="50" charset="0"/>
              </a:rPr>
              <a:t>Todays training is about the dangers in internet.</a:t>
            </a:r>
          </a:p>
          <a:p>
            <a:pPr marL="0" indent="0" fontAlgn="auto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/>
            </a:pPr>
            <a:r>
              <a:rPr lang="en-US" sz="3100" dirty="0">
                <a:latin typeface="FS Mencap" panose="02000506040000020004" pitchFamily="50" charset="0"/>
              </a:rPr>
              <a:t>The main things we will be looking at </a:t>
            </a:r>
            <a:r>
              <a:rPr lang="en-US" sz="3100" dirty="0" smtClean="0">
                <a:latin typeface="FS Mencap" panose="02000506040000020004" pitchFamily="50" charset="0"/>
              </a:rPr>
              <a:t>are:</a:t>
            </a:r>
            <a:endParaRPr lang="en-GB" sz="3100" dirty="0" smtClean="0">
              <a:latin typeface="FS Mencap" panose="02000506040000020004" pitchFamily="50" charset="0"/>
            </a:endParaRPr>
          </a:p>
          <a:p>
            <a:pPr marL="822325" lvl="1" indent="-457200" fontAlgn="auto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en-US" sz="3100" dirty="0" smtClean="0">
                <a:latin typeface="FS Mencap" panose="02000506040000020004" pitchFamily="50" charset="0"/>
              </a:rPr>
              <a:t>What </a:t>
            </a:r>
            <a:r>
              <a:rPr lang="en-US" sz="3100" dirty="0">
                <a:latin typeface="FS Mencap" panose="02000506040000020004" pitchFamily="50" charset="0"/>
              </a:rPr>
              <a:t>is public and what is private? </a:t>
            </a:r>
          </a:p>
          <a:p>
            <a:pPr marL="822325" lvl="1" indent="-457200" fontAlgn="auto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en-US" sz="3100" dirty="0">
                <a:latin typeface="FS Mencap" panose="02000506040000020004" pitchFamily="50" charset="0"/>
              </a:rPr>
              <a:t>What is a risky situation?</a:t>
            </a:r>
          </a:p>
          <a:p>
            <a:pPr marL="822325" lvl="1" indent="-457200" fontAlgn="auto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en-US" sz="3100" dirty="0">
                <a:latin typeface="FS Mencap" panose="02000506040000020004" pitchFamily="50" charset="0"/>
              </a:rPr>
              <a:t>How do </a:t>
            </a:r>
            <a:r>
              <a:rPr lang="en-US" sz="3100" dirty="0" smtClean="0">
                <a:latin typeface="FS Mencap" panose="02000506040000020004" pitchFamily="50" charset="0"/>
              </a:rPr>
              <a:t>you </a:t>
            </a:r>
            <a:r>
              <a:rPr lang="en-US" sz="3100" dirty="0">
                <a:latin typeface="FS Mencap" panose="02000506040000020004" pitchFamily="50" charset="0"/>
              </a:rPr>
              <a:t>feel in a risky </a:t>
            </a:r>
            <a:r>
              <a:rPr lang="en-US" sz="3100" dirty="0" smtClean="0">
                <a:latin typeface="FS Mencap" panose="02000506040000020004" pitchFamily="50" charset="0"/>
              </a:rPr>
              <a:t>situation?</a:t>
            </a:r>
          </a:p>
          <a:p>
            <a:pPr marL="822325" lvl="1" indent="-457200" fontAlgn="auto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en-US" sz="3100" dirty="0" smtClean="0">
                <a:latin typeface="FS Mencap" panose="02000506040000020004" pitchFamily="50" charset="0"/>
              </a:rPr>
              <a:t>People who you trust .</a:t>
            </a:r>
          </a:p>
          <a:p>
            <a:pPr marL="822325" lvl="1" indent="-457200" fontAlgn="auto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en-US" sz="3100" dirty="0" smtClean="0">
                <a:latin typeface="FS Mencap" panose="02000506040000020004" pitchFamily="50" charset="0"/>
              </a:rPr>
              <a:t>Organisations </a:t>
            </a:r>
            <a:r>
              <a:rPr lang="en-US" sz="3100" dirty="0">
                <a:latin typeface="FS Mencap" panose="02000506040000020004" pitchFamily="50" charset="0"/>
              </a:rPr>
              <a:t>that can help.</a:t>
            </a:r>
          </a:p>
          <a:p>
            <a:pPr marL="822325" lvl="1" indent="-457200" fontAlgn="auto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en-US" sz="3100" dirty="0">
                <a:latin typeface="FS Mencap" panose="02000506040000020004" pitchFamily="50" charset="0"/>
              </a:rPr>
              <a:t>Dangers </a:t>
            </a:r>
            <a:r>
              <a:rPr lang="en-US" sz="3100" dirty="0" smtClean="0">
                <a:latin typeface="FS Mencap" panose="02000506040000020004" pitchFamily="50" charset="0"/>
              </a:rPr>
              <a:t>from other people online.</a:t>
            </a:r>
            <a:endParaRPr lang="en-US" sz="3100" dirty="0">
              <a:latin typeface="FS Mencap" panose="02000506040000020004" pitchFamily="50" charset="0"/>
            </a:endParaRPr>
          </a:p>
          <a:p>
            <a:pPr marL="822325" lvl="1" indent="-457200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3100" dirty="0" smtClean="0">
                <a:latin typeface="FS Mencap" panose="02000506040000020004" pitchFamily="50" charset="0"/>
              </a:rPr>
              <a:t>What </a:t>
            </a:r>
            <a:r>
              <a:rPr lang="en-US" sz="3100" dirty="0">
                <a:latin typeface="FS Mencap" panose="02000506040000020004" pitchFamily="50" charset="0"/>
              </a:rPr>
              <a:t>I have  learnt.</a:t>
            </a:r>
            <a:r>
              <a:rPr lang="es-ES" sz="3100" dirty="0">
                <a:latin typeface="FS Mencap" panose="02000506040000020004" pitchFamily="50" charset="0"/>
              </a:rPr>
              <a:t> </a:t>
            </a:r>
            <a:endParaRPr lang="en-GB" sz="3100" dirty="0" smtClean="0">
              <a:latin typeface="FS Mencap" panose="02000506040000020004" pitchFamily="50" charset="0"/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dirty="0">
              <a:latin typeface="FS Mencap" panose="02000506040000020004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412875"/>
            <a:ext cx="7245350" cy="484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1 Título"/>
          <p:cNvSpPr txBox="1">
            <a:spLocks/>
          </p:cNvSpPr>
          <p:nvPr/>
        </p:nvSpPr>
        <p:spPr bwMode="auto">
          <a:xfrm>
            <a:off x="0" y="317500"/>
            <a:ext cx="9144000" cy="735013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FS Mencap" panose="02000506040000020004" pitchFamily="50" charset="0"/>
              </a:rPr>
              <a:t>What is </a:t>
            </a:r>
            <a:r>
              <a:rPr lang="en-US" sz="3200" b="1" dirty="0" smtClean="0">
                <a:solidFill>
                  <a:schemeClr val="bg1"/>
                </a:solidFill>
                <a:latin typeface="FS Mencap" panose="02000506040000020004" pitchFamily="50" charset="0"/>
              </a:rPr>
              <a:t>public </a:t>
            </a:r>
            <a:r>
              <a:rPr lang="en-US" sz="3200" b="1" dirty="0">
                <a:solidFill>
                  <a:schemeClr val="bg1"/>
                </a:solidFill>
                <a:latin typeface="FS Mencap" panose="02000506040000020004" pitchFamily="50" charset="0"/>
              </a:rPr>
              <a:t>and </a:t>
            </a:r>
            <a:r>
              <a:rPr lang="en-US" sz="3200" b="1" dirty="0" smtClean="0">
                <a:solidFill>
                  <a:schemeClr val="bg1"/>
                </a:solidFill>
                <a:latin typeface="FS Mencap" panose="02000506040000020004" pitchFamily="50" charset="0"/>
              </a:rPr>
              <a:t>what </a:t>
            </a:r>
            <a:r>
              <a:rPr lang="en-US" sz="3200" b="1" dirty="0">
                <a:solidFill>
                  <a:schemeClr val="bg1"/>
                </a:solidFill>
                <a:latin typeface="FS Mencap" panose="02000506040000020004" pitchFamily="50" charset="0"/>
              </a:rPr>
              <a:t>is </a:t>
            </a:r>
            <a:r>
              <a:rPr lang="en-US" sz="3200" b="1" dirty="0" smtClean="0">
                <a:solidFill>
                  <a:schemeClr val="bg1"/>
                </a:solidFill>
                <a:latin typeface="FS Mencap" panose="02000506040000020004" pitchFamily="50" charset="0"/>
              </a:rPr>
              <a:t>private</a:t>
            </a:r>
            <a:r>
              <a:rPr lang="es-ES" sz="3200" b="1" dirty="0">
                <a:solidFill>
                  <a:schemeClr val="bg1"/>
                </a:solidFill>
                <a:latin typeface="FS Mencap" panose="02000506040000020004" pitchFamily="50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1 Título"/>
          <p:cNvSpPr>
            <a:spLocks noGrp="1"/>
          </p:cNvSpPr>
          <p:nvPr>
            <p:ph type="ctrTitle"/>
          </p:nvPr>
        </p:nvSpPr>
        <p:spPr>
          <a:xfrm>
            <a:off x="481013" y="-242888"/>
            <a:ext cx="7772400" cy="1470026"/>
          </a:xfrm>
        </p:spPr>
        <p:txBody>
          <a:bodyPr/>
          <a:lstStyle/>
          <a:p>
            <a:r>
              <a:rPr lang="en-US" dirty="0" smtClean="0">
                <a:latin typeface="FS Mencap" panose="02000506040000020004" pitchFamily="50" charset="0"/>
              </a:rPr>
              <a:t>Public and Private</a:t>
            </a:r>
          </a:p>
        </p:txBody>
      </p:sp>
      <p:pic>
        <p:nvPicPr>
          <p:cNvPr id="2052" name="Picture 4" descr="http://i369.photobucket.com/albums/oo131/guardafaro/img_gf_03/patinar-el-retiro-1.jpg"/>
          <p:cNvPicPr>
            <a:picLocks noChangeAspect="1" noChangeArrowheads="1"/>
          </p:cNvPicPr>
          <p:nvPr/>
        </p:nvPicPr>
        <p:blipFill rotWithShape="1">
          <a:blip r:embed="rId3"/>
          <a:srcRect l="7063" t="9980" r="9603" b="7659"/>
          <a:stretch/>
        </p:blipFill>
        <p:spPr bwMode="auto">
          <a:xfrm>
            <a:off x="265113" y="1052513"/>
            <a:ext cx="5746750" cy="294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8" name="Picture 2" descr="http://interioresdecasasmodernas.com/wp-content/uploads/2013/07/ideas-para-decorar-un-dormitorio-pequeno2.jpg"/>
          <p:cNvPicPr>
            <a:picLocks noChangeAspect="1" noChangeArrowheads="1"/>
          </p:cNvPicPr>
          <p:nvPr/>
        </p:nvPicPr>
        <p:blipFill rotWithShape="1">
          <a:blip r:embed="rId4"/>
          <a:srcRect t="13392" r="8824" b="1"/>
          <a:stretch/>
        </p:blipFill>
        <p:spPr bwMode="auto">
          <a:xfrm>
            <a:off x="4500563" y="3573463"/>
            <a:ext cx="4416425" cy="3141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26628" name="3 Rectángulo"/>
          <p:cNvSpPr>
            <a:spLocks noChangeArrowheads="1"/>
          </p:cNvSpPr>
          <p:nvPr/>
        </p:nvSpPr>
        <p:spPr bwMode="auto">
          <a:xfrm>
            <a:off x="6110288" y="1268413"/>
            <a:ext cx="28067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FS Mencap" panose="02000506040000020004" pitchFamily="50" charset="0"/>
              </a:rPr>
              <a:t>A park is </a:t>
            </a:r>
            <a:r>
              <a:rPr lang="en-US" sz="2000" dirty="0" smtClean="0">
                <a:latin typeface="FS Mencap" panose="02000506040000020004" pitchFamily="50" charset="0"/>
              </a:rPr>
              <a:t>a </a:t>
            </a:r>
            <a:r>
              <a:rPr lang="en-US" sz="2000" dirty="0">
                <a:latin typeface="FS Mencap" panose="02000506040000020004" pitchFamily="50" charset="0"/>
              </a:rPr>
              <a:t>public location </a:t>
            </a:r>
            <a:endParaRPr lang="es-ES" sz="2000" dirty="0">
              <a:latin typeface="FS Mencap" panose="02000506040000020004" pitchFamily="50" charset="0"/>
            </a:endParaRPr>
          </a:p>
        </p:txBody>
      </p:sp>
      <p:sp>
        <p:nvSpPr>
          <p:cNvPr id="26629" name="9 Rectángulo"/>
          <p:cNvSpPr>
            <a:spLocks noChangeArrowheads="1"/>
          </p:cNvSpPr>
          <p:nvPr/>
        </p:nvSpPr>
        <p:spPr bwMode="auto">
          <a:xfrm>
            <a:off x="1475656" y="4873411"/>
            <a:ext cx="25922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FS Mencap" panose="02000506040000020004" pitchFamily="50" charset="0"/>
              </a:rPr>
              <a:t>Your bedroom is </a:t>
            </a:r>
          </a:p>
          <a:p>
            <a:pPr algn="ctr"/>
            <a:r>
              <a:rPr lang="en-US" sz="2000" dirty="0">
                <a:latin typeface="FS Mencap" panose="02000506040000020004" pitchFamily="50" charset="0"/>
              </a:rPr>
              <a:t>a private location </a:t>
            </a:r>
            <a:endParaRPr lang="es-ES" sz="2000" dirty="0">
              <a:latin typeface="FS Mencap" panose="02000506040000020004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1 Título"/>
          <p:cNvSpPr>
            <a:spLocks noGrp="1"/>
          </p:cNvSpPr>
          <p:nvPr>
            <p:ph type="title"/>
          </p:nvPr>
        </p:nvSpPr>
        <p:spPr>
          <a:xfrm>
            <a:off x="457200" y="-26988"/>
            <a:ext cx="8229600" cy="1143001"/>
          </a:xfrm>
        </p:spPr>
        <p:txBody>
          <a:bodyPr/>
          <a:lstStyle/>
          <a:p>
            <a:r>
              <a:rPr lang="en-US" dirty="0" smtClean="0">
                <a:latin typeface="FS Mencap" panose="02000506040000020004" pitchFamily="50" charset="0"/>
              </a:rPr>
              <a:t>Public and Private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484313"/>
            <a:ext cx="8512175" cy="4537075"/>
          </a:xfrm>
          <a:prstGeom prst="rect">
            <a:avLst/>
          </a:prstGeom>
          <a:noFill/>
          <a:ln w="38100">
            <a:solidFill>
              <a:srgbClr val="D6009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2 CuadroTexto"/>
          <p:cNvSpPr txBox="1">
            <a:spLocks noChangeArrowheads="1"/>
          </p:cNvSpPr>
          <p:nvPr/>
        </p:nvSpPr>
        <p:spPr bwMode="auto">
          <a:xfrm>
            <a:off x="539750" y="260350"/>
            <a:ext cx="8135938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en-US" sz="2400" b="1" dirty="0">
                <a:latin typeface="FS Mencap" panose="02000506040000020004" pitchFamily="50" charset="0"/>
              </a:rPr>
              <a:t>Lets </a:t>
            </a:r>
            <a:r>
              <a:rPr lang="en-US" sz="2400" b="1" dirty="0" smtClean="0">
                <a:latin typeface="FS Mencap" panose="02000506040000020004" pitchFamily="50" charset="0"/>
              </a:rPr>
              <a:t>talk </a:t>
            </a:r>
            <a:r>
              <a:rPr lang="en-US" sz="2400" b="1" dirty="0">
                <a:latin typeface="FS Mencap" panose="02000506040000020004" pitchFamily="50" charset="0"/>
              </a:rPr>
              <a:t>about </a:t>
            </a:r>
            <a:r>
              <a:rPr lang="en-US" sz="2400" b="1" dirty="0" smtClean="0">
                <a:latin typeface="FS Mencap" panose="02000506040000020004" pitchFamily="50" charset="0"/>
              </a:rPr>
              <a:t>risky situations online </a:t>
            </a:r>
            <a:endParaRPr lang="en-US" sz="2400" b="1" dirty="0">
              <a:latin typeface="FS Mencap" panose="02000506040000020004" pitchFamily="50" charset="0"/>
            </a:endParaRPr>
          </a:p>
          <a:p>
            <a:pPr>
              <a:spcAft>
                <a:spcPts val="1200"/>
              </a:spcAft>
            </a:pPr>
            <a:r>
              <a:rPr lang="en-US" sz="2400" dirty="0">
                <a:latin typeface="FS Mencap" panose="02000506040000020004" pitchFamily="50" charset="0"/>
              </a:rPr>
              <a:t>We are not always aware about risky situations we are facing.</a:t>
            </a:r>
          </a:p>
          <a:p>
            <a:pPr>
              <a:spcAft>
                <a:spcPts val="1200"/>
              </a:spcAft>
            </a:pPr>
            <a:r>
              <a:rPr lang="en-US" sz="2400" dirty="0" smtClean="0">
                <a:latin typeface="FS Mencap" panose="02000506040000020004" pitchFamily="50" charset="0"/>
              </a:rPr>
              <a:t>It </a:t>
            </a:r>
            <a:r>
              <a:rPr lang="en-US" sz="2400" dirty="0">
                <a:latin typeface="FS Mencap" panose="02000506040000020004" pitchFamily="50" charset="0"/>
              </a:rPr>
              <a:t>is also important to think about the consequences of our </a:t>
            </a:r>
            <a:r>
              <a:rPr lang="en-US" sz="2400" dirty="0" smtClean="0">
                <a:latin typeface="FS Mencap" panose="02000506040000020004" pitchFamily="50" charset="0"/>
              </a:rPr>
              <a:t>actions</a:t>
            </a:r>
            <a:r>
              <a:rPr lang="en-US" sz="2400" dirty="0">
                <a:latin typeface="FS Mencap" panose="02000506040000020004" pitchFamily="50" charset="0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FS Mencap" panose="02000506040000020004" pitchFamily="50" charset="0"/>
              </a:rPr>
              <a:t>Lets </a:t>
            </a:r>
            <a:r>
              <a:rPr lang="en-US" sz="2400" dirty="0" smtClean="0">
                <a:latin typeface="FS Mencap" panose="02000506040000020004" pitchFamily="50" charset="0"/>
              </a:rPr>
              <a:t>look at some </a:t>
            </a:r>
            <a:r>
              <a:rPr lang="en-US" sz="2400" dirty="0">
                <a:latin typeface="FS Mencap" panose="02000506040000020004" pitchFamily="50" charset="0"/>
              </a:rPr>
              <a:t>examples.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81225" y="3789363"/>
            <a:ext cx="48387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1 Rectángulo"/>
          <p:cNvSpPr>
            <a:spLocks noChangeArrowheads="1"/>
          </p:cNvSpPr>
          <p:nvPr/>
        </p:nvSpPr>
        <p:spPr bwMode="auto">
          <a:xfrm>
            <a:off x="813412" y="179249"/>
            <a:ext cx="78289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FS Mencap" panose="02000506040000020004" pitchFamily="50" charset="0"/>
              </a:rPr>
              <a:t>Which of </a:t>
            </a:r>
            <a:r>
              <a:rPr lang="en-US" sz="2800" dirty="0" smtClean="0">
                <a:latin typeface="FS Mencap" panose="02000506040000020004" pitchFamily="50" charset="0"/>
              </a:rPr>
              <a:t>these situations </a:t>
            </a:r>
            <a:r>
              <a:rPr lang="en-US" sz="2800" dirty="0">
                <a:latin typeface="FS Mencap" panose="02000506040000020004" pitchFamily="50" charset="0"/>
              </a:rPr>
              <a:t>are r</a:t>
            </a:r>
            <a:r>
              <a:rPr lang="en-US" sz="2800" dirty="0" smtClean="0">
                <a:latin typeface="FS Mencap" panose="02000506040000020004" pitchFamily="50" charset="0"/>
              </a:rPr>
              <a:t>isky situations</a:t>
            </a:r>
            <a:r>
              <a:rPr lang="en-US" sz="2800" dirty="0">
                <a:latin typeface="FS Mencap" panose="02000506040000020004" pitchFamily="50" charset="0"/>
              </a:rPr>
              <a:t>? </a:t>
            </a:r>
          </a:p>
        </p:txBody>
      </p:sp>
      <p:pic>
        <p:nvPicPr>
          <p:cNvPr id="3379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7525" y="2986088"/>
            <a:ext cx="2827338" cy="1522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3795" name="Picture 4"/>
          <p:cNvPicPr>
            <a:picLocks noChangeAspect="1" noChangeArrowheads="1"/>
          </p:cNvPicPr>
          <p:nvPr/>
        </p:nvPicPr>
        <p:blipFill>
          <a:blip r:embed="rId4"/>
          <a:srcRect r="10959"/>
          <a:stretch>
            <a:fillRect/>
          </a:stretch>
        </p:blipFill>
        <p:spPr bwMode="auto">
          <a:xfrm>
            <a:off x="250825" y="3006725"/>
            <a:ext cx="2482850" cy="1501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3796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03350" y="820738"/>
            <a:ext cx="2447925" cy="1620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3797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94425" y="2873375"/>
            <a:ext cx="2447925" cy="3265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3798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89525" y="820738"/>
            <a:ext cx="236220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2"/>
          <p:cNvPicPr>
            <a:picLocks noChangeAspect="1" noChangeArrowheads="1"/>
          </p:cNvPicPr>
          <p:nvPr/>
        </p:nvPicPr>
        <p:blipFill>
          <a:blip r:embed="rId8"/>
          <a:srcRect b="12624"/>
          <a:stretch>
            <a:fillRect/>
          </a:stretch>
        </p:blipFill>
        <p:spPr bwMode="auto">
          <a:xfrm>
            <a:off x="1533525" y="4959350"/>
            <a:ext cx="28225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0" name="7 Rectángulo"/>
          <p:cNvSpPr>
            <a:spLocks noChangeArrowheads="1"/>
          </p:cNvSpPr>
          <p:nvPr/>
        </p:nvSpPr>
        <p:spPr bwMode="auto">
          <a:xfrm>
            <a:off x="6300788" y="6138863"/>
            <a:ext cx="223638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FS Mencap" panose="02000506040000020004" pitchFamily="50" charset="0"/>
              </a:rPr>
              <a:t>Crossing with red light</a:t>
            </a:r>
          </a:p>
        </p:txBody>
      </p:sp>
      <p:sp>
        <p:nvSpPr>
          <p:cNvPr id="33801" name="9 Rectángulo"/>
          <p:cNvSpPr>
            <a:spLocks noChangeArrowheads="1"/>
          </p:cNvSpPr>
          <p:nvPr/>
        </p:nvSpPr>
        <p:spPr bwMode="auto">
          <a:xfrm>
            <a:off x="1187624" y="6440071"/>
            <a:ext cx="403187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FS Mencap" panose="02000506040000020004" pitchFamily="50" charset="0"/>
              </a:rPr>
              <a:t>Cybersex with your </a:t>
            </a:r>
            <a:r>
              <a:rPr lang="en-US" sz="1600" dirty="0" smtClean="0">
                <a:latin typeface="FS Mencap" panose="02000506040000020004" pitchFamily="50" charset="0"/>
              </a:rPr>
              <a:t>boyfriend or girlfriend</a:t>
            </a:r>
            <a:endParaRPr lang="en-US" sz="1600" dirty="0">
              <a:latin typeface="FS Mencap" panose="02000506040000020004" pitchFamily="50" charset="0"/>
            </a:endParaRPr>
          </a:p>
        </p:txBody>
      </p:sp>
      <p:sp>
        <p:nvSpPr>
          <p:cNvPr id="33802" name="10 Rectángulo"/>
          <p:cNvSpPr>
            <a:spLocks noChangeArrowheads="1"/>
          </p:cNvSpPr>
          <p:nvPr/>
        </p:nvSpPr>
        <p:spPr bwMode="auto">
          <a:xfrm>
            <a:off x="3347864" y="4530725"/>
            <a:ext cx="243938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FS Mencap" panose="02000506040000020004" pitchFamily="50" charset="0"/>
              </a:rPr>
              <a:t>Smoking when pregnant</a:t>
            </a:r>
          </a:p>
        </p:txBody>
      </p:sp>
      <p:sp>
        <p:nvSpPr>
          <p:cNvPr id="33803" name="11 Rectángulo"/>
          <p:cNvSpPr>
            <a:spLocks noChangeArrowheads="1"/>
          </p:cNvSpPr>
          <p:nvPr/>
        </p:nvSpPr>
        <p:spPr bwMode="auto">
          <a:xfrm>
            <a:off x="596900" y="4530725"/>
            <a:ext cx="199708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FS Mencap" panose="02000506040000020004" pitchFamily="50" charset="0"/>
              </a:rPr>
              <a:t>Texting with friends</a:t>
            </a:r>
          </a:p>
        </p:txBody>
      </p:sp>
      <p:sp>
        <p:nvSpPr>
          <p:cNvPr id="33804" name="12 Rectángulo"/>
          <p:cNvSpPr>
            <a:spLocks noChangeArrowheads="1"/>
          </p:cNvSpPr>
          <p:nvPr/>
        </p:nvSpPr>
        <p:spPr bwMode="auto">
          <a:xfrm>
            <a:off x="4780019" y="2335213"/>
            <a:ext cx="30415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FS Mencap" panose="02000506040000020004" pitchFamily="50" charset="0"/>
              </a:rPr>
              <a:t>Your password is very common</a:t>
            </a:r>
          </a:p>
        </p:txBody>
      </p:sp>
      <p:sp>
        <p:nvSpPr>
          <p:cNvPr id="33805" name="8 Rectángulo"/>
          <p:cNvSpPr>
            <a:spLocks noChangeArrowheads="1"/>
          </p:cNvSpPr>
          <p:nvPr/>
        </p:nvSpPr>
        <p:spPr bwMode="auto">
          <a:xfrm>
            <a:off x="1984375" y="2441575"/>
            <a:ext cx="10935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FS Mencap" panose="02000506040000020004" pitchFamily="50" charset="0"/>
              </a:rPr>
              <a:t>Climbing</a:t>
            </a:r>
            <a:endParaRPr lang="es-ES" dirty="0">
              <a:latin typeface="FS Mencap" panose="02000506040000020004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1 Título"/>
          <p:cNvSpPr txBox="1">
            <a:spLocks/>
          </p:cNvSpPr>
          <p:nvPr/>
        </p:nvSpPr>
        <p:spPr bwMode="auto">
          <a:xfrm>
            <a:off x="-6350" y="260350"/>
            <a:ext cx="9144000" cy="735013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FS Mencap" panose="02000506040000020004" pitchFamily="50" charset="0"/>
              </a:rPr>
              <a:t>How </a:t>
            </a:r>
            <a:r>
              <a:rPr lang="en-US" sz="3600" b="1" dirty="0" smtClean="0">
                <a:solidFill>
                  <a:schemeClr val="bg1"/>
                </a:solidFill>
                <a:latin typeface="FS Mencap" panose="02000506040000020004" pitchFamily="50" charset="0"/>
              </a:rPr>
              <a:t>do </a:t>
            </a:r>
            <a:r>
              <a:rPr lang="en-US" sz="3600" b="1" dirty="0">
                <a:solidFill>
                  <a:schemeClr val="bg1"/>
                </a:solidFill>
                <a:latin typeface="FS Mencap" panose="02000506040000020004" pitchFamily="50" charset="0"/>
              </a:rPr>
              <a:t>I </a:t>
            </a:r>
            <a:r>
              <a:rPr lang="en-US" sz="3600" b="1" dirty="0" smtClean="0">
                <a:solidFill>
                  <a:schemeClr val="bg1"/>
                </a:solidFill>
                <a:latin typeface="FS Mencap" panose="02000506040000020004" pitchFamily="50" charset="0"/>
              </a:rPr>
              <a:t>feel </a:t>
            </a:r>
            <a:r>
              <a:rPr lang="en-US" sz="3600" b="1" dirty="0">
                <a:solidFill>
                  <a:schemeClr val="bg1"/>
                </a:solidFill>
                <a:latin typeface="FS Mencap" panose="02000506040000020004" pitchFamily="50" charset="0"/>
              </a:rPr>
              <a:t>in a </a:t>
            </a:r>
            <a:r>
              <a:rPr lang="en-US" sz="3600" b="1" dirty="0" smtClean="0">
                <a:solidFill>
                  <a:schemeClr val="bg1"/>
                </a:solidFill>
                <a:latin typeface="FS Mencap" panose="02000506040000020004" pitchFamily="50" charset="0"/>
              </a:rPr>
              <a:t>risky situation</a:t>
            </a:r>
            <a:r>
              <a:rPr lang="en-US" sz="3600" b="1" dirty="0">
                <a:solidFill>
                  <a:schemeClr val="bg1"/>
                </a:solidFill>
                <a:latin typeface="FS Mencap" panose="02000506040000020004" pitchFamily="50" charset="0"/>
              </a:rPr>
              <a:t>?</a:t>
            </a: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/>
          <a:srcRect l="19472" t="3760" r="4979" b="4945"/>
          <a:stretch>
            <a:fillRect/>
          </a:stretch>
        </p:blipFill>
        <p:spPr bwMode="auto">
          <a:xfrm>
            <a:off x="1073150" y="1268413"/>
            <a:ext cx="698500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5600" y="4581525"/>
            <a:ext cx="3440113" cy="198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2 Rectángulo"/>
          <p:cNvSpPr>
            <a:spLocks noChangeArrowheads="1"/>
          </p:cNvSpPr>
          <p:nvPr/>
        </p:nvSpPr>
        <p:spPr bwMode="auto">
          <a:xfrm>
            <a:off x="117862" y="5936605"/>
            <a:ext cx="53177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FS Mencap" panose="02000506040000020004" pitchFamily="50" charset="0"/>
              </a:rPr>
              <a:t>Your feelings can be signals of alarm </a:t>
            </a:r>
            <a:endParaRPr lang="es-ES" sz="2400" dirty="0">
              <a:latin typeface="FS Mencap" panose="02000506040000020004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1 CuadroTexto"/>
          <p:cNvSpPr txBox="1">
            <a:spLocks noChangeArrowheads="1"/>
          </p:cNvSpPr>
          <p:nvPr/>
        </p:nvSpPr>
        <p:spPr bwMode="auto">
          <a:xfrm>
            <a:off x="585788" y="498475"/>
            <a:ext cx="8018462" cy="506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latin typeface="Calibri" pitchFamily="34" charset="0"/>
              </a:rPr>
              <a:t>If something similar happened to you, how would you </a:t>
            </a:r>
            <a:r>
              <a:rPr lang="en-US" sz="2000" dirty="0" smtClean="0">
                <a:latin typeface="Calibri" pitchFamily="34" charset="0"/>
              </a:rPr>
              <a:t>feel?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41986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 l="13324" t="5836" r="7028" b="16759"/>
          <a:stretch>
            <a:fillRect/>
          </a:stretch>
        </p:blipFill>
        <p:spPr bwMode="auto">
          <a:xfrm>
            <a:off x="1187450" y="1412875"/>
            <a:ext cx="6727825" cy="3484563"/>
          </a:xfrm>
          <a:prstGeom prst="rect">
            <a:avLst/>
          </a:prstGeom>
          <a:noFill/>
          <a:ln w="38100">
            <a:solidFill>
              <a:srgbClr val="D60093"/>
            </a:solidFill>
            <a:miter lim="800000"/>
            <a:headEnd/>
            <a:tailEnd/>
          </a:ln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5138" y="5300663"/>
            <a:ext cx="1301750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92313" y="5411788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7600" y="5441950"/>
            <a:ext cx="1020763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6"/>
          <p:cNvPicPr>
            <a:picLocks noChangeAspect="1" noChangeArrowheads="1"/>
          </p:cNvPicPr>
          <p:nvPr/>
        </p:nvPicPr>
        <p:blipFill>
          <a:blip r:embed="rId8"/>
          <a:srcRect l="26534" r="22725"/>
          <a:stretch>
            <a:fillRect/>
          </a:stretch>
        </p:blipFill>
        <p:spPr bwMode="auto">
          <a:xfrm>
            <a:off x="3298825" y="5259388"/>
            <a:ext cx="140335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Picture 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73788" y="5389563"/>
            <a:ext cx="1017587" cy="112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8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16800" y="5394325"/>
            <a:ext cx="11144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2 CuadroTexto"/>
          <p:cNvSpPr txBox="1">
            <a:spLocks noChangeArrowheads="1"/>
          </p:cNvSpPr>
          <p:nvPr/>
        </p:nvSpPr>
        <p:spPr bwMode="auto">
          <a:xfrm>
            <a:off x="684213" y="404813"/>
            <a:ext cx="7848600" cy="2582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FS Mencap" panose="02000506040000020004" pitchFamily="50" charset="0"/>
              </a:rPr>
              <a:t>Sometimes, we are not aware about risky situations we are facing.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FS Mencap" panose="02000506040000020004" pitchFamily="50" charset="0"/>
              </a:rPr>
              <a:t>Because of  the lack of information.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FS Mencap" panose="02000506040000020004" pitchFamily="50" charset="0"/>
              </a:rPr>
              <a:t>Because someone is cheating you.</a:t>
            </a:r>
          </a:p>
          <a:p>
            <a:pPr>
              <a:lnSpc>
                <a:spcPct val="150000"/>
              </a:lnSpc>
            </a:pPr>
            <a:endParaRPr lang="en-US" sz="2200" dirty="0">
              <a:latin typeface="FS Mencap" panose="02000506040000020004" pitchFamily="50" charset="0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/>
          <a:srcRect l="7587" t="5545" r="9550"/>
          <a:stretch>
            <a:fillRect/>
          </a:stretch>
        </p:blipFill>
        <p:spPr bwMode="auto">
          <a:xfrm>
            <a:off x="593725" y="3433763"/>
            <a:ext cx="3192463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3 CuadroTexto"/>
          <p:cNvSpPr txBox="1">
            <a:spLocks noChangeArrowheads="1"/>
          </p:cNvSpPr>
          <p:nvPr/>
        </p:nvSpPr>
        <p:spPr bwMode="auto">
          <a:xfrm>
            <a:off x="593725" y="3073400"/>
            <a:ext cx="3192463" cy="369888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FS Mencap" panose="02000506040000020004" pitchFamily="50" charset="0"/>
              </a:rPr>
              <a:t>How does she feel here?</a:t>
            </a:r>
          </a:p>
        </p:txBody>
      </p:sp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4"/>
          <a:srcRect l="8125" t="5469" r="20895" b="20540"/>
          <a:stretch>
            <a:fillRect/>
          </a:stretch>
        </p:blipFill>
        <p:spPr bwMode="auto">
          <a:xfrm>
            <a:off x="4957763" y="3422650"/>
            <a:ext cx="3224212" cy="195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6 CuadroTexto"/>
          <p:cNvSpPr txBox="1">
            <a:spLocks noChangeArrowheads="1"/>
          </p:cNvSpPr>
          <p:nvPr/>
        </p:nvSpPr>
        <p:spPr bwMode="auto">
          <a:xfrm>
            <a:off x="4957763" y="3073400"/>
            <a:ext cx="3214687" cy="369888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FS Mencap" panose="02000506040000020004" pitchFamily="50" charset="0"/>
              </a:rPr>
              <a:t>How does she feel here</a:t>
            </a:r>
            <a:r>
              <a:rPr lang="es-ES">
                <a:solidFill>
                  <a:schemeClr val="bg1"/>
                </a:solidFill>
                <a:latin typeface="FS Mencap" panose="02000506040000020004" pitchFamily="50" charset="0"/>
              </a:rPr>
              <a:t>?</a:t>
            </a:r>
          </a:p>
        </p:txBody>
      </p:sp>
      <p:sp>
        <p:nvSpPr>
          <p:cNvPr id="39942" name="4 Rectángulo"/>
          <p:cNvSpPr>
            <a:spLocks noChangeArrowheads="1"/>
          </p:cNvSpPr>
          <p:nvPr/>
        </p:nvSpPr>
        <p:spPr bwMode="auto">
          <a:xfrm>
            <a:off x="250825" y="5467555"/>
            <a:ext cx="8378825" cy="509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latin typeface="FS Mencap" panose="02000506040000020004" pitchFamily="50" charset="0"/>
              </a:rPr>
              <a:t>What had happened between the first and the second picture?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1 CuadroTexto"/>
          <p:cNvSpPr txBox="1">
            <a:spLocks noChangeArrowheads="1"/>
          </p:cNvSpPr>
          <p:nvPr/>
        </p:nvSpPr>
        <p:spPr bwMode="auto">
          <a:xfrm>
            <a:off x="684213" y="452438"/>
            <a:ext cx="7848600" cy="3086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200000"/>
              </a:lnSpc>
              <a:buFontTx/>
              <a:buBlip>
                <a:blip r:embed="rId3"/>
              </a:buBlip>
            </a:pPr>
            <a:r>
              <a:rPr lang="en-US" sz="2000" dirty="0">
                <a:latin typeface="FS Mencap" panose="02000506040000020004" pitchFamily="50" charset="0"/>
              </a:rPr>
              <a:t>If something makes us feel </a:t>
            </a:r>
            <a:r>
              <a:rPr lang="en-US" sz="20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wrong</a:t>
            </a:r>
            <a:r>
              <a:rPr lang="en-US" sz="2000" dirty="0" smtClean="0">
                <a:latin typeface="FS Mencap" panose="02000506040000020004" pitchFamily="50" charset="0"/>
              </a:rPr>
              <a:t>that </a:t>
            </a:r>
            <a:r>
              <a:rPr lang="en-US" sz="2000" dirty="0">
                <a:latin typeface="FS Mencap" panose="02000506040000020004" pitchFamily="50" charset="0"/>
              </a:rPr>
              <a:t>is a signal of alarm.</a:t>
            </a:r>
          </a:p>
          <a:p>
            <a:pPr marL="342900" indent="-342900">
              <a:lnSpc>
                <a:spcPct val="200000"/>
              </a:lnSpc>
              <a:buFontTx/>
              <a:buBlip>
                <a:blip r:embed="rId3"/>
              </a:buBlip>
            </a:pPr>
            <a:r>
              <a:rPr lang="en-US" sz="2000" dirty="0">
                <a:latin typeface="FS Mencap" panose="02000506040000020004" pitchFamily="50" charset="0"/>
              </a:rPr>
              <a:t>If something makes us feel </a:t>
            </a:r>
            <a:r>
              <a:rPr lang="en-US" sz="20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nerv   </a:t>
            </a:r>
            <a:r>
              <a:rPr lang="en-US" sz="2000" dirty="0" smtClean="0">
                <a:latin typeface="FS Mencap" panose="02000506040000020004" pitchFamily="50" charset="0"/>
              </a:rPr>
              <a:t>that </a:t>
            </a:r>
            <a:r>
              <a:rPr lang="en-US" sz="2000" dirty="0">
                <a:latin typeface="FS Mencap" panose="02000506040000020004" pitchFamily="50" charset="0"/>
              </a:rPr>
              <a:t>is a signal of alarm.</a:t>
            </a:r>
          </a:p>
          <a:p>
            <a:pPr marL="342900" indent="-342900">
              <a:lnSpc>
                <a:spcPct val="200000"/>
              </a:lnSpc>
              <a:buFontTx/>
              <a:buBlip>
                <a:blip r:embed="rId3"/>
              </a:buBlip>
            </a:pPr>
            <a:r>
              <a:rPr lang="en-US" sz="2000" dirty="0">
                <a:latin typeface="FS Mencap" panose="02000506040000020004" pitchFamily="50" charset="0"/>
              </a:rPr>
              <a:t>If something makes us feel </a:t>
            </a:r>
            <a:r>
              <a:rPr lang="en-US" sz="20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angry</a:t>
            </a:r>
            <a:r>
              <a:rPr lang="en-US" sz="2000" dirty="0" smtClean="0">
                <a:latin typeface="FS Mencap" panose="02000506040000020004" pitchFamily="50" charset="0"/>
              </a:rPr>
              <a:t> </a:t>
            </a:r>
            <a:r>
              <a:rPr lang="en-US" sz="2000" dirty="0">
                <a:latin typeface="FS Mencap" panose="02000506040000020004" pitchFamily="50" charset="0"/>
              </a:rPr>
              <a:t>that is a signal of alarm.</a:t>
            </a:r>
          </a:p>
          <a:p>
            <a:pPr marL="342900" indent="-342900">
              <a:lnSpc>
                <a:spcPct val="200000"/>
              </a:lnSpc>
              <a:buFontTx/>
              <a:buBlip>
                <a:blip r:embed="rId3"/>
              </a:buBlip>
            </a:pPr>
            <a:r>
              <a:rPr lang="en-US" sz="2000" dirty="0">
                <a:latin typeface="FS Mencap" panose="02000506040000020004" pitchFamily="50" charset="0"/>
              </a:rPr>
              <a:t>If something makes us feel </a:t>
            </a:r>
            <a:r>
              <a:rPr lang="en-US" sz="2000" dirty="0">
                <a:solidFill>
                  <a:schemeClr val="bg1"/>
                </a:solidFill>
                <a:latin typeface="FS Mencap" panose="02000506040000020004" pitchFamily="50" charset="0"/>
              </a:rPr>
              <a:t>sad,  </a:t>
            </a:r>
            <a:r>
              <a:rPr lang="en-US" sz="20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 </a:t>
            </a:r>
            <a:r>
              <a:rPr lang="en-US" sz="2000" dirty="0" smtClean="0">
                <a:latin typeface="FS Mencap" panose="02000506040000020004" pitchFamily="50" charset="0"/>
              </a:rPr>
              <a:t>that </a:t>
            </a:r>
            <a:r>
              <a:rPr lang="en-US" sz="2000" dirty="0">
                <a:latin typeface="FS Mencap" panose="02000506040000020004" pitchFamily="50" charset="0"/>
              </a:rPr>
              <a:t>is a signal of alarm.</a:t>
            </a:r>
          </a:p>
          <a:p>
            <a:pPr marL="342900" indent="-342900">
              <a:lnSpc>
                <a:spcPct val="200000"/>
              </a:lnSpc>
              <a:buFontTx/>
              <a:buBlip>
                <a:blip r:embed="rId3"/>
              </a:buBlip>
            </a:pPr>
            <a:r>
              <a:rPr lang="en-US" sz="2000" dirty="0">
                <a:latin typeface="FS Mencap" panose="02000506040000020004" pitchFamily="50" charset="0"/>
              </a:rPr>
              <a:t>If something makes us feel </a:t>
            </a:r>
            <a:r>
              <a:rPr lang="en-US" sz="20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insec</a:t>
            </a:r>
            <a:r>
              <a:rPr lang="en-US" sz="2000" dirty="0" smtClean="0">
                <a:latin typeface="FS Mencap" panose="02000506040000020004" pitchFamily="50" charset="0"/>
              </a:rPr>
              <a:t> </a:t>
            </a:r>
            <a:r>
              <a:rPr lang="en-US" sz="2000" dirty="0">
                <a:latin typeface="FS Mencap" panose="02000506040000020004" pitchFamily="50" charset="0"/>
              </a:rPr>
              <a:t>that is a signal of alarm.</a:t>
            </a:r>
            <a:r>
              <a:rPr lang="es-ES" sz="2000" dirty="0">
                <a:latin typeface="FS Mencap" panose="02000506040000020004" pitchFamily="50" charset="0"/>
              </a:rPr>
              <a:t> </a:t>
            </a:r>
          </a:p>
        </p:txBody>
      </p:sp>
      <p:pic>
        <p:nvPicPr>
          <p:cNvPr id="4403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7450" y="4024313"/>
            <a:ext cx="2268538" cy="206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2 CuadroTexto"/>
          <p:cNvSpPr txBox="1">
            <a:spLocks noChangeArrowheads="1"/>
          </p:cNvSpPr>
          <p:nvPr/>
        </p:nvSpPr>
        <p:spPr bwMode="auto">
          <a:xfrm>
            <a:off x="3779838" y="3944095"/>
            <a:ext cx="439261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alibri" pitchFamily="34" charset="0"/>
              </a:rPr>
              <a:t>If any of </a:t>
            </a:r>
            <a:r>
              <a:rPr lang="en-US" sz="2400" dirty="0" smtClean="0">
                <a:latin typeface="Calibri" pitchFamily="34" charset="0"/>
              </a:rPr>
              <a:t>these happen </a:t>
            </a:r>
            <a:r>
              <a:rPr lang="en-US" sz="2400" dirty="0">
                <a:latin typeface="Calibri" pitchFamily="34" charset="0"/>
              </a:rPr>
              <a:t>to you,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 pitchFamily="34" charset="0"/>
              </a:rPr>
              <a:t>it is advisable to ask for help </a:t>
            </a:r>
            <a:r>
              <a:rPr lang="en-US" sz="2400" dirty="0" smtClean="0">
                <a:latin typeface="Calibri" pitchFamily="34" charset="0"/>
              </a:rPr>
              <a:t>from someone </a:t>
            </a:r>
            <a:r>
              <a:rPr lang="en-US" sz="2400" dirty="0">
                <a:latin typeface="Calibri" pitchFamily="34" charset="0"/>
              </a:rPr>
              <a:t>on whom you can </a:t>
            </a:r>
            <a:r>
              <a:rPr lang="en-US" sz="2400" dirty="0" smtClean="0">
                <a:latin typeface="Calibri" pitchFamily="34" charset="0"/>
              </a:rPr>
              <a:t>rely on and trust.</a:t>
            </a:r>
            <a:endParaRPr lang="en-US" sz="2400" b="1" dirty="0">
              <a:solidFill>
                <a:srgbClr val="D60093"/>
              </a:solidFill>
              <a:latin typeface="Calibri" pitchFamily="34" charset="0"/>
            </a:endParaRP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41813" y="564868"/>
            <a:ext cx="5397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73563" y="1180594"/>
            <a:ext cx="5080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8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43084" y="1805220"/>
            <a:ext cx="557212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5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41813" y="2436109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0" name="Picture 2" descr="https://t1.ftcdn.net/jpg/00/65/99/38/160_F_65993807_4ctVIyZMjkrEzLLbKdX074XCiWNByG3s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41813" y="3073258"/>
            <a:ext cx="527050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1 CuadroTexto"/>
          <p:cNvSpPr txBox="1">
            <a:spLocks noChangeArrowheads="1"/>
          </p:cNvSpPr>
          <p:nvPr/>
        </p:nvSpPr>
        <p:spPr bwMode="auto">
          <a:xfrm>
            <a:off x="468313" y="879475"/>
            <a:ext cx="8280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400" dirty="0" smtClean="0">
                <a:latin typeface="FS Mencap" panose="02000506040000020004" pitchFamily="50" charset="0"/>
              </a:rPr>
              <a:t> </a:t>
            </a:r>
            <a:endParaRPr lang="es-ES" sz="2400" dirty="0">
              <a:latin typeface="FS Mencap" panose="02000506040000020004" pitchFamily="50" charset="0"/>
            </a:endParaRPr>
          </a:p>
        </p:txBody>
      </p:sp>
      <p:grpSp>
        <p:nvGrpSpPr>
          <p:cNvPr id="46082" name="2 Grupo"/>
          <p:cNvGrpSpPr>
            <a:grpSpLocks/>
          </p:cNvGrpSpPr>
          <p:nvPr/>
        </p:nvGrpSpPr>
        <p:grpSpPr bwMode="auto">
          <a:xfrm>
            <a:off x="1955800" y="1412875"/>
            <a:ext cx="5353050" cy="5410200"/>
            <a:chOff x="1739417" y="1132849"/>
            <a:chExt cx="5665166" cy="5725151"/>
          </a:xfrm>
        </p:grpSpPr>
        <p:pic>
          <p:nvPicPr>
            <p:cNvPr id="46084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39417" y="1132849"/>
              <a:ext cx="5665166" cy="5725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085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-958036">
              <a:off x="2551158" y="2372078"/>
              <a:ext cx="851074" cy="1132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086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1492841">
              <a:off x="6092479" y="3241663"/>
              <a:ext cx="650293" cy="777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087" name="Picture 5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545885" y="1484784"/>
              <a:ext cx="1750448" cy="1165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088" name="Picture 6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 rot="1486990">
              <a:off x="5760767" y="2171446"/>
              <a:ext cx="1020289" cy="678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6083" name="1 Título"/>
          <p:cNvSpPr txBox="1">
            <a:spLocks/>
          </p:cNvSpPr>
          <p:nvPr/>
        </p:nvSpPr>
        <p:spPr bwMode="auto">
          <a:xfrm>
            <a:off x="-6350" y="260350"/>
            <a:ext cx="9144000" cy="735013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FS Mencap" panose="02000506040000020004" pitchFamily="50" charset="0"/>
              </a:rPr>
              <a:t>People </a:t>
            </a:r>
            <a:r>
              <a:rPr lang="en-US" sz="3600" b="1" dirty="0" smtClean="0">
                <a:solidFill>
                  <a:schemeClr val="bg1"/>
                </a:solidFill>
                <a:latin typeface="FS Mencap" panose="02000506040000020004" pitchFamily="50" charset="0"/>
              </a:rPr>
              <a:t>who you can </a:t>
            </a:r>
            <a:r>
              <a:rPr lang="en-US" sz="3600" b="1" dirty="0">
                <a:solidFill>
                  <a:schemeClr val="bg1"/>
                </a:solidFill>
                <a:latin typeface="FS Mencap" panose="02000506040000020004" pitchFamily="50" charset="0"/>
              </a:rPr>
              <a:t>t</a:t>
            </a:r>
            <a:r>
              <a:rPr lang="en-US" sz="3600" b="1" dirty="0" smtClean="0">
                <a:solidFill>
                  <a:schemeClr val="bg1"/>
                </a:solidFill>
                <a:latin typeface="FS Mencap" panose="02000506040000020004" pitchFamily="50" charset="0"/>
              </a:rPr>
              <a:t>rust</a:t>
            </a:r>
            <a:endParaRPr lang="en-US" sz="3600" b="1" dirty="0">
              <a:solidFill>
                <a:schemeClr val="bg1"/>
              </a:solidFill>
              <a:latin typeface="FS Mencap" panose="02000506040000020004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3050"/>
            <a:ext cx="8228013" cy="1146175"/>
          </a:xfrm>
        </p:spPr>
        <p:txBody>
          <a:bodyPr tIns="30043"/>
          <a:lstStyle/>
          <a:p>
            <a:pPr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51150" algn="l"/>
                <a:tab pos="3257550" algn="l"/>
                <a:tab pos="3665538" algn="l"/>
                <a:tab pos="4073525" algn="l"/>
                <a:tab pos="4479925" algn="l"/>
                <a:tab pos="4887913" algn="l"/>
                <a:tab pos="5295900" algn="l"/>
                <a:tab pos="5703888" algn="l"/>
                <a:tab pos="6110288" algn="l"/>
                <a:tab pos="6518275" algn="l"/>
                <a:tab pos="6926263" algn="l"/>
                <a:tab pos="7332663" algn="l"/>
                <a:tab pos="7740650" algn="l"/>
                <a:tab pos="8148638" algn="l"/>
                <a:tab pos="8150225" algn="l"/>
              </a:tabLst>
            </a:pPr>
            <a:r>
              <a:rPr lang="en-US" altLang="es-ES" dirty="0" smtClean="0">
                <a:latin typeface="FS Mencap" panose="02000506040000020004" pitchFamily="50" charset="0"/>
              </a:rPr>
              <a:t>Dangers</a:t>
            </a: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7563" y="2217738"/>
            <a:ext cx="1042987" cy="114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44738" y="392113"/>
            <a:ext cx="1050925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2217738"/>
            <a:ext cx="1042988" cy="114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5" name="Text Box 9"/>
          <p:cNvSpPr txBox="1">
            <a:spLocks noChangeArrowheads="1"/>
          </p:cNvSpPr>
          <p:nvPr/>
        </p:nvSpPr>
        <p:spPr bwMode="auto">
          <a:xfrm>
            <a:off x="2197100" y="2205038"/>
            <a:ext cx="46355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639" tIns="53229" rIns="81639" bIns="4082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s-ES" sz="2400" dirty="0" smtClean="0">
                <a:solidFill>
                  <a:srgbClr val="000000"/>
                </a:solidFill>
                <a:latin typeface="FS Mencap" panose="02000506040000020004" pitchFamily="50" charset="0"/>
                <a:ea typeface="Droid Sans Fallback"/>
                <a:cs typeface="Droid Sans Fallback"/>
              </a:rPr>
              <a:t>From other people</a:t>
            </a:r>
            <a:endParaRPr lang="en-US" altLang="es-ES" sz="2400" dirty="0">
              <a:solidFill>
                <a:srgbClr val="000000"/>
              </a:solidFill>
              <a:latin typeface="FS Mencap" panose="02000506040000020004" pitchFamily="50" charset="0"/>
              <a:ea typeface="Droid Sans Fallback"/>
              <a:cs typeface="Droid Sans Fallback"/>
            </a:endParaRPr>
          </a:p>
        </p:txBody>
      </p:sp>
      <p:sp>
        <p:nvSpPr>
          <p:cNvPr id="51206" name="Line 14"/>
          <p:cNvSpPr>
            <a:spLocks noChangeShapeType="1"/>
          </p:cNvSpPr>
          <p:nvPr/>
        </p:nvSpPr>
        <p:spPr bwMode="auto">
          <a:xfrm>
            <a:off x="2555875" y="2787650"/>
            <a:ext cx="3917950" cy="1588"/>
          </a:xfrm>
          <a:prstGeom prst="line">
            <a:avLst/>
          </a:prstGeom>
          <a:noFill/>
          <a:ln w="720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lIns="82945" tIns="41473" rIns="82945" bIns="41473"/>
          <a:lstStyle/>
          <a:p>
            <a:endParaRPr lang="en-US">
              <a:latin typeface="FS Mencap" panose="02000506040000020004" pitchFamily="50" charset="0"/>
            </a:endParaRPr>
          </a:p>
        </p:txBody>
      </p:sp>
      <p:sp>
        <p:nvSpPr>
          <p:cNvPr id="51207" name="2 Rectángulo"/>
          <p:cNvSpPr>
            <a:spLocks noChangeArrowheads="1"/>
          </p:cNvSpPr>
          <p:nvPr/>
        </p:nvSpPr>
        <p:spPr bwMode="auto">
          <a:xfrm>
            <a:off x="828368" y="4122991"/>
            <a:ext cx="7858125" cy="48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en-US" altLang="es-ES" sz="2400" dirty="0" smtClean="0">
                <a:latin typeface="FS Mencap" panose="02000506040000020004" pitchFamily="50" charset="0"/>
                <a:cs typeface="Arial" charset="0"/>
              </a:rPr>
              <a:t>Dangers or bullying from another person or people.</a:t>
            </a:r>
            <a:endParaRPr lang="en-US" altLang="es-ES" sz="2400" dirty="0">
              <a:latin typeface="FS Mencap" panose="02000506040000020004" pitchFamily="50" charset="0"/>
              <a:cs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36688" y="2089150"/>
            <a:ext cx="6402387" cy="426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0" name="AutoShape 2"/>
          <p:cNvSpPr>
            <a:spLocks noChangeArrowheads="1"/>
          </p:cNvSpPr>
          <p:nvPr/>
        </p:nvSpPr>
        <p:spPr bwMode="auto">
          <a:xfrm>
            <a:off x="-131763" y="2808288"/>
            <a:ext cx="3789363" cy="1174750"/>
          </a:xfrm>
          <a:prstGeom prst="rightArrow">
            <a:avLst>
              <a:gd name="adj1" fmla="val 50000"/>
              <a:gd name="adj2" fmla="val 80657"/>
            </a:avLst>
          </a:prstGeom>
          <a:solidFill>
            <a:srgbClr val="D60093"/>
          </a:solidFill>
          <a:ln w="9525">
            <a:solidFill>
              <a:srgbClr val="D60093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en-GB">
              <a:latin typeface="FS Mencap" panose="02000506040000020004" pitchFamily="50" charset="0"/>
            </a:endParaRPr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33550" y="295275"/>
            <a:ext cx="10429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73988" y="295275"/>
            <a:ext cx="1042987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2811463" y="557213"/>
            <a:ext cx="46355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639" tIns="53229" rIns="81639" bIns="4082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s-ES" dirty="0">
                <a:solidFill>
                  <a:srgbClr val="000000"/>
                </a:solidFill>
                <a:latin typeface="FS Mencap" panose="02000506040000020004" pitchFamily="50" charset="0"/>
                <a:ea typeface="Droid Sans Fallback"/>
                <a:cs typeface="Droid Sans Fallback"/>
              </a:rPr>
              <a:t>Dangers </a:t>
            </a:r>
            <a:r>
              <a:rPr lang="en-US" altLang="es-ES" dirty="0" smtClean="0">
                <a:solidFill>
                  <a:srgbClr val="000000"/>
                </a:solidFill>
                <a:latin typeface="FS Mencap" panose="02000506040000020004" pitchFamily="50" charset="0"/>
                <a:ea typeface="Droid Sans Fallback"/>
                <a:cs typeface="Droid Sans Fallback"/>
              </a:rPr>
              <a:t>from other people</a:t>
            </a:r>
            <a:endParaRPr lang="en-US" altLang="es-ES" dirty="0">
              <a:solidFill>
                <a:srgbClr val="000000"/>
              </a:solidFill>
              <a:latin typeface="FS Mencap" panose="02000506040000020004" pitchFamily="50" charset="0"/>
              <a:ea typeface="Droid Sans Fallback"/>
              <a:cs typeface="Droid Sans Fallback"/>
            </a:endParaRPr>
          </a:p>
        </p:txBody>
      </p:sp>
      <p:sp>
        <p:nvSpPr>
          <p:cNvPr id="53254" name="Line 6"/>
          <p:cNvSpPr>
            <a:spLocks noChangeShapeType="1"/>
          </p:cNvSpPr>
          <p:nvPr/>
        </p:nvSpPr>
        <p:spPr bwMode="auto">
          <a:xfrm>
            <a:off x="3398838" y="1014413"/>
            <a:ext cx="3917950" cy="1587"/>
          </a:xfrm>
          <a:prstGeom prst="line">
            <a:avLst/>
          </a:prstGeom>
          <a:noFill/>
          <a:ln w="720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lIns="82945" tIns="41473" rIns="82945" bIns="41473"/>
          <a:lstStyle/>
          <a:p>
            <a:endParaRPr lang="en-US">
              <a:latin typeface="FS Mencap" panose="02000506040000020004" pitchFamily="50" charset="0"/>
            </a:endParaRPr>
          </a:p>
        </p:txBody>
      </p:sp>
      <p:pic>
        <p:nvPicPr>
          <p:cNvPr id="5325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025" y="392113"/>
            <a:ext cx="1050925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-195263" y="3198813"/>
            <a:ext cx="2806701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639" tIns="57147" rIns="81639" bIns="4082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s-ES" sz="2200" b="1" dirty="0" smtClean="0">
                <a:solidFill>
                  <a:schemeClr val="bg1"/>
                </a:solidFill>
                <a:latin typeface="FS Mencap" panose="02000506040000020004" pitchFamily="50" charset="0"/>
                <a:ea typeface="Droid Sans Fallback"/>
                <a:cs typeface="Droid Sans Fallback"/>
              </a:rPr>
              <a:t>Cyberbullying</a:t>
            </a:r>
            <a:endParaRPr lang="en-US" altLang="es-ES" sz="2200" b="1" dirty="0">
              <a:solidFill>
                <a:schemeClr val="bg1"/>
              </a:solidFill>
              <a:latin typeface="FS Mencap" panose="02000506040000020004" pitchFamily="50" charset="0"/>
              <a:ea typeface="Droid Sans Fallback"/>
              <a:cs typeface="Droid Sans Fallback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98725" y="3128963"/>
            <a:ext cx="3835400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33550" y="295275"/>
            <a:ext cx="1042988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73988" y="295275"/>
            <a:ext cx="1042987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2811463" y="557213"/>
            <a:ext cx="46355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639" tIns="53229" rIns="81639" bIns="40820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s-ES" dirty="0">
                <a:solidFill>
                  <a:srgbClr val="000000"/>
                </a:solidFill>
                <a:latin typeface="FS Mencap" panose="02000506040000020004" pitchFamily="50" charset="0"/>
                <a:ea typeface="Droid Sans Fallback"/>
                <a:cs typeface="Droid Sans Fallback"/>
              </a:rPr>
              <a:t>Dangers </a:t>
            </a:r>
            <a:r>
              <a:rPr lang="en-US" altLang="es-ES" dirty="0" smtClean="0">
                <a:solidFill>
                  <a:srgbClr val="000000"/>
                </a:solidFill>
                <a:latin typeface="FS Mencap" panose="02000506040000020004" pitchFamily="50" charset="0"/>
                <a:ea typeface="Droid Sans Fallback"/>
                <a:cs typeface="Droid Sans Fallback"/>
              </a:rPr>
              <a:t> from other people</a:t>
            </a:r>
            <a:endParaRPr lang="en-US" altLang="es-ES" dirty="0">
              <a:solidFill>
                <a:srgbClr val="000000"/>
              </a:solidFill>
              <a:latin typeface="FS Mencap" panose="02000506040000020004" pitchFamily="50" charset="0"/>
              <a:ea typeface="Droid Sans Fallback"/>
              <a:cs typeface="Droid Sans Fallback"/>
            </a:endParaRPr>
          </a:p>
        </p:txBody>
      </p:sp>
      <p:sp>
        <p:nvSpPr>
          <p:cNvPr id="55301" name="Line 5"/>
          <p:cNvSpPr>
            <a:spLocks noChangeShapeType="1"/>
          </p:cNvSpPr>
          <p:nvPr/>
        </p:nvSpPr>
        <p:spPr bwMode="auto">
          <a:xfrm>
            <a:off x="3398838" y="1014413"/>
            <a:ext cx="3917950" cy="1587"/>
          </a:xfrm>
          <a:prstGeom prst="line">
            <a:avLst/>
          </a:prstGeom>
          <a:noFill/>
          <a:ln w="720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lIns="82945" tIns="41473" rIns="82945" bIns="41473"/>
          <a:lstStyle/>
          <a:p>
            <a:endParaRPr lang="en-US"/>
          </a:p>
        </p:txBody>
      </p:sp>
      <p:pic>
        <p:nvPicPr>
          <p:cNvPr id="5530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025" y="392113"/>
            <a:ext cx="1050925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3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59375" y="1568450"/>
            <a:ext cx="3024188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4" name="AutoShape 8"/>
          <p:cNvSpPr>
            <a:spLocks noChangeArrowheads="1"/>
          </p:cNvSpPr>
          <p:nvPr/>
        </p:nvSpPr>
        <p:spPr bwMode="auto">
          <a:xfrm>
            <a:off x="-131763" y="4768850"/>
            <a:ext cx="3789363" cy="1174750"/>
          </a:xfrm>
          <a:prstGeom prst="rightArrow">
            <a:avLst>
              <a:gd name="adj1" fmla="val 50000"/>
              <a:gd name="adj2" fmla="val 80657"/>
            </a:avLst>
          </a:prstGeom>
          <a:solidFill>
            <a:srgbClr val="D60093"/>
          </a:solidFill>
          <a:ln w="9525">
            <a:solidFill>
              <a:srgbClr val="D60093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-195263" y="5159375"/>
            <a:ext cx="2806701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639" tIns="57147" rIns="81639" bIns="4082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" altLang="es-ES" sz="2200" b="1" dirty="0" err="1" smtClean="0">
                <a:solidFill>
                  <a:schemeClr val="bg1"/>
                </a:solidFill>
                <a:latin typeface="FS Mencap" panose="02000506040000020004" pitchFamily="50" charset="0"/>
                <a:ea typeface="Droid Sans Fallback"/>
                <a:cs typeface="Droid Sans Fallback"/>
              </a:rPr>
              <a:t>Sexting</a:t>
            </a:r>
            <a:endParaRPr lang="es-ES" altLang="es-ES" sz="2200" b="1" dirty="0">
              <a:solidFill>
                <a:schemeClr val="bg1"/>
              </a:solidFill>
              <a:latin typeface="FS Mencap" panose="02000506040000020004" pitchFamily="50" charset="0"/>
              <a:ea typeface="Droid Sans Fallback"/>
              <a:cs typeface="Droid Sans Fallback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050" y="457200"/>
            <a:ext cx="4992688" cy="333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522288" y="3436938"/>
            <a:ext cx="82296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639" tIns="101232" rIns="81639" bIns="4082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</a:pPr>
            <a:r>
              <a:rPr lang="en-US" altLang="es-ES" sz="8000" dirty="0">
                <a:solidFill>
                  <a:srgbClr val="000000"/>
                </a:solidFill>
                <a:latin typeface="FS Mencap" panose="02000506040000020004" pitchFamily="50" charset="0"/>
                <a:ea typeface="Droid Sans Fallback"/>
                <a:cs typeface="Droid Sans Fallback"/>
              </a:rPr>
              <a:t>Consent</a:t>
            </a:r>
            <a:r>
              <a:rPr lang="es-ES" altLang="es-ES" sz="8000" dirty="0">
                <a:solidFill>
                  <a:srgbClr val="000000"/>
                </a:solidFill>
                <a:latin typeface="FS Mencap" panose="02000506040000020004" pitchFamily="50" charset="0"/>
                <a:ea typeface="Droid Sans Fallback"/>
                <a:cs typeface="Droid Sans Fallback"/>
              </a:rPr>
              <a:t>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/>
          <p:cNvSpPr>
            <a:spLocks noGrp="1"/>
          </p:cNvSpPr>
          <p:nvPr>
            <p:ph type="title"/>
          </p:nvPr>
        </p:nvSpPr>
        <p:spPr>
          <a:xfrm>
            <a:off x="468313" y="1557338"/>
            <a:ext cx="8229600" cy="2303462"/>
          </a:xfrm>
          <a:solidFill>
            <a:srgbClr val="D60093"/>
          </a:solidFill>
        </p:spPr>
        <p:txBody>
          <a:bodyPr/>
          <a:lstStyle/>
          <a:p>
            <a:pPr marL="342900" indent="-342900"/>
            <a:r>
              <a:rPr lang="en-US" sz="36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Conclusions of my </a:t>
            </a:r>
            <a:r>
              <a:rPr lang="en-US" sz="3600" dirty="0">
                <a:solidFill>
                  <a:schemeClr val="bg1"/>
                </a:solidFill>
                <a:latin typeface="FS Mencap" panose="02000506040000020004" pitchFamily="50" charset="0"/>
              </a:rPr>
              <a:t>e</a:t>
            </a:r>
            <a:r>
              <a:rPr lang="en-US" sz="36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xperience</a:t>
            </a:r>
            <a:br>
              <a:rPr lang="en-US" sz="3600" dirty="0" smtClean="0">
                <a:solidFill>
                  <a:schemeClr val="bg1"/>
                </a:solidFill>
                <a:latin typeface="FS Mencap" panose="02000506040000020004" pitchFamily="50" charset="0"/>
              </a:rPr>
            </a:br>
            <a:r>
              <a:rPr lang="en-US" sz="36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/>
            </a:r>
            <a:br>
              <a:rPr lang="en-US" sz="3600" dirty="0" smtClean="0">
                <a:solidFill>
                  <a:schemeClr val="bg1"/>
                </a:solidFill>
                <a:latin typeface="FS Mencap" panose="02000506040000020004" pitchFamily="50" charset="0"/>
              </a:rPr>
            </a:br>
            <a:r>
              <a:rPr lang="en-US" sz="36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What have I learnt </a:t>
            </a:r>
            <a:r>
              <a:rPr lang="en-US" sz="3600" dirty="0">
                <a:solidFill>
                  <a:schemeClr val="bg1"/>
                </a:solidFill>
                <a:latin typeface="FS Mencap" panose="02000506040000020004" pitchFamily="50" charset="0"/>
              </a:rPr>
              <a:t>t</a:t>
            </a:r>
            <a:r>
              <a:rPr lang="en-US" sz="36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oday?</a:t>
            </a:r>
            <a:endParaRPr lang="en-GB" sz="3600" dirty="0" smtClean="0">
              <a:solidFill>
                <a:schemeClr val="bg1"/>
              </a:solidFill>
              <a:latin typeface="FS Mencap" panose="02000506040000020004" pitchFamily="50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363" y="4221088"/>
            <a:ext cx="2095500" cy="1419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37"/>
          </a:xfrm>
          <a:solidFill>
            <a:srgbClr val="D60093"/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>
                <a:solidFill>
                  <a:schemeClr val="bg1"/>
                </a:solidFill>
                <a:latin typeface="FS Mencap" panose="02000506040000020004" pitchFamily="50" charset="0"/>
              </a:rPr>
              <a:t>Finally…</a:t>
            </a:r>
            <a:br>
              <a:rPr lang="en-GB" dirty="0" smtClean="0">
                <a:solidFill>
                  <a:schemeClr val="bg1"/>
                </a:solidFill>
                <a:latin typeface="FS Mencap" panose="02000506040000020004" pitchFamily="50" charset="0"/>
              </a:rPr>
            </a:br>
            <a:r>
              <a:rPr lang="en-GB" dirty="0" smtClean="0">
                <a:solidFill>
                  <a:schemeClr val="bg1"/>
                </a:solidFill>
                <a:latin typeface="FS Mencap" panose="02000506040000020004" pitchFamily="50" charset="0"/>
              </a:rPr>
              <a:t>Let’s build </a:t>
            </a:r>
            <a:r>
              <a:rPr lang="en-GB" dirty="0">
                <a:solidFill>
                  <a:schemeClr val="bg1"/>
                </a:solidFill>
                <a:latin typeface="FS Mencap" panose="02000506040000020004" pitchFamily="50" charset="0"/>
              </a:rPr>
              <a:t>some tips </a:t>
            </a:r>
            <a:r>
              <a:rPr lang="en-GB" dirty="0" smtClean="0">
                <a:solidFill>
                  <a:schemeClr val="bg1"/>
                </a:solidFill>
                <a:latin typeface="FS Mencap" panose="02000506040000020004" pitchFamily="50" charset="0"/>
              </a:rPr>
              <a:t>together!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00113" y="1825625"/>
            <a:ext cx="7488237" cy="4351338"/>
          </a:xfrm>
        </p:spPr>
        <p:txBody>
          <a:bodyPr rtlCol="0">
            <a:normAutofit fontScale="92500"/>
          </a:bodyPr>
          <a:lstStyle/>
          <a:p>
            <a:pPr marL="514350" indent="-5143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dirty="0" smtClean="0">
                <a:latin typeface="FS Mencap" panose="02000506040000020004" pitchFamily="50" charset="0"/>
              </a:rPr>
              <a:t>………………………………………………………………</a:t>
            </a:r>
          </a:p>
          <a:p>
            <a:pPr marL="514350" indent="-5143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dirty="0" smtClean="0">
                <a:latin typeface="FS Mencap" panose="02000506040000020004" pitchFamily="50" charset="0"/>
              </a:rPr>
              <a:t>……………………………………………………………...</a:t>
            </a:r>
          </a:p>
          <a:p>
            <a:pPr marL="514350" indent="-5143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dirty="0" smtClean="0">
                <a:latin typeface="FS Mencap" panose="02000506040000020004" pitchFamily="50" charset="0"/>
              </a:rPr>
              <a:t>………………………………………………………………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dirty="0">
              <a:latin typeface="FS Mencap" panose="02000506040000020004" pitchFamily="50" charset="0"/>
            </a:endParaRP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dirty="0" smtClean="0">
                <a:latin typeface="FS Mencap" panose="02000506040000020004" pitchFamily="50" charset="0"/>
              </a:rPr>
              <a:t>Has anyone got any questions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dirty="0" smtClean="0">
                <a:latin typeface="FS Mencap" panose="02000506040000020004" pitchFamily="50" charset="0"/>
              </a:rPr>
              <a:t>about any of these tips?</a:t>
            </a:r>
            <a:endParaRPr lang="en-GB" dirty="0">
              <a:latin typeface="FS Mencap" panose="02000506040000020004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D60093"/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>
                <a:latin typeface="FS Mencap" panose="02000506040000020004" pitchFamily="50" charset="0"/>
              </a:rPr>
              <a:t/>
            </a:r>
            <a:br>
              <a:rPr lang="en-GB" dirty="0" smtClean="0">
                <a:latin typeface="FS Mencap" panose="02000506040000020004" pitchFamily="50" charset="0"/>
              </a:rPr>
            </a:br>
            <a:r>
              <a:rPr lang="en-GB" dirty="0" smtClean="0">
                <a:solidFill>
                  <a:schemeClr val="bg1"/>
                </a:solidFill>
                <a:latin typeface="FS Mencap" panose="02000506040000020004" pitchFamily="50" charset="0"/>
              </a:rPr>
              <a:t>Thank </a:t>
            </a:r>
            <a:r>
              <a:rPr lang="en-GB" dirty="0">
                <a:solidFill>
                  <a:schemeClr val="bg1"/>
                </a:solidFill>
                <a:latin typeface="FS Mencap" panose="02000506040000020004" pitchFamily="50" charset="0"/>
              </a:rPr>
              <a:t>you!</a:t>
            </a:r>
            <a:br>
              <a:rPr lang="en-GB" dirty="0">
                <a:solidFill>
                  <a:schemeClr val="bg1"/>
                </a:solidFill>
                <a:latin typeface="FS Mencap" panose="02000506040000020004" pitchFamily="50" charset="0"/>
              </a:rPr>
            </a:br>
            <a:endParaRPr lang="en-GB" dirty="0">
              <a:solidFill>
                <a:schemeClr val="bg1"/>
              </a:solidFill>
              <a:latin typeface="FS Mencap" panose="02000506040000020004" pitchFamily="50" charset="0"/>
            </a:endParaRPr>
          </a:p>
        </p:txBody>
      </p:sp>
      <p:sp>
        <p:nvSpPr>
          <p:cNvPr id="655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80000"/>
              </a:lnSpc>
              <a:buFont typeface="Arial" charset="0"/>
              <a:buNone/>
            </a:pPr>
            <a:endParaRPr lang="en-GB" dirty="0" smtClean="0">
              <a:latin typeface="FS Mencap" panose="02000506040000020004" pitchFamily="50" charset="0"/>
            </a:endParaRP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endParaRPr lang="en-GB" dirty="0">
              <a:latin typeface="FS Mencap" panose="02000506040000020004" pitchFamily="50" charset="0"/>
            </a:endParaRP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r>
              <a:rPr lang="en-GB" dirty="0" smtClean="0">
                <a:latin typeface="FS Mencap" panose="02000506040000020004" pitchFamily="50" charset="0"/>
              </a:rPr>
              <a:t>As always, please contact us if you have any questions about the internet!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</a:pPr>
            <a:endParaRPr lang="en-GB" dirty="0" smtClean="0">
              <a:latin typeface="FS Mencap" panose="02000506040000020004" pitchFamily="50" charset="0"/>
            </a:endParaRP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endParaRPr lang="en-GB" dirty="0" smtClean="0">
              <a:latin typeface="FS Mencap" panose="02000506040000020004" pitchFamily="50" charset="0"/>
            </a:endParaRPr>
          </a:p>
          <a:p>
            <a:pPr marL="0" indent="0">
              <a:lnSpc>
                <a:spcPct val="80000"/>
              </a:lnSpc>
            </a:pPr>
            <a:endParaRPr lang="en-GB" dirty="0" smtClean="0">
              <a:latin typeface="FS Mencap" panose="02000506040000020004" pitchFamily="50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4026967"/>
            <a:ext cx="2095500" cy="2095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3052763"/>
          </a:xfrm>
          <a:solidFill>
            <a:srgbClr val="D60093"/>
          </a:solidFill>
        </p:spPr>
        <p:txBody>
          <a:bodyPr rtlCol="0">
            <a:normAutofit lnSpcReduction="10000"/>
          </a:bodyPr>
          <a:lstStyle/>
          <a:p>
            <a:pPr marL="0" indent="0" algn="ctr" fontAlgn="auto">
              <a:spcAft>
                <a:spcPts val="0"/>
              </a:spcAft>
              <a:buFont typeface="Arial" charset="0"/>
              <a:buNone/>
              <a:defRPr/>
            </a:pPr>
            <a:r>
              <a:rPr lang="en-GB" sz="44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And </a:t>
            </a:r>
            <a:r>
              <a:rPr lang="en-GB" sz="4400" dirty="0">
                <a:solidFill>
                  <a:schemeClr val="bg1"/>
                </a:solidFill>
                <a:latin typeface="FS Mencap" panose="02000506040000020004" pitchFamily="50" charset="0"/>
              </a:rPr>
              <a:t>r</a:t>
            </a:r>
            <a:r>
              <a:rPr lang="en-GB" sz="44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emember…</a:t>
            </a:r>
          </a:p>
          <a:p>
            <a:pPr marL="0" indent="0" algn="ctr" fontAlgn="auto">
              <a:spcAft>
                <a:spcPts val="0"/>
              </a:spcAft>
              <a:buFont typeface="Arial" charset="0"/>
              <a:buNone/>
              <a:defRPr/>
            </a:pPr>
            <a:r>
              <a:rPr lang="en-GB" sz="4400" dirty="0">
                <a:solidFill>
                  <a:schemeClr val="bg1"/>
                </a:solidFill>
                <a:latin typeface="FS Mencap" panose="02000506040000020004" pitchFamily="50" charset="0"/>
              </a:rPr>
              <a:t>h</a:t>
            </a:r>
            <a:r>
              <a:rPr lang="en-GB" sz="44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ave </a:t>
            </a:r>
            <a:r>
              <a:rPr lang="en-GB" sz="4400" dirty="0">
                <a:solidFill>
                  <a:schemeClr val="bg1"/>
                </a:solidFill>
                <a:latin typeface="FS Mencap" panose="02000506040000020004" pitchFamily="50" charset="0"/>
              </a:rPr>
              <a:t>f</a:t>
            </a:r>
            <a:r>
              <a:rPr lang="en-GB" sz="44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un </a:t>
            </a:r>
            <a:r>
              <a:rPr lang="en-GB" sz="4400" dirty="0">
                <a:solidFill>
                  <a:schemeClr val="bg1"/>
                </a:solidFill>
                <a:latin typeface="FS Mencap" panose="02000506040000020004" pitchFamily="50" charset="0"/>
              </a:rPr>
              <a:t>o</a:t>
            </a:r>
            <a:r>
              <a:rPr lang="en-GB" sz="44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nline</a:t>
            </a:r>
          </a:p>
          <a:p>
            <a:pPr marL="0" indent="0" algn="ctr" fontAlgn="auto">
              <a:spcAft>
                <a:spcPts val="0"/>
              </a:spcAft>
              <a:buFont typeface="Arial" charset="0"/>
              <a:buNone/>
              <a:defRPr/>
            </a:pPr>
            <a:r>
              <a:rPr lang="en-GB" sz="4400" dirty="0">
                <a:solidFill>
                  <a:schemeClr val="bg1"/>
                </a:solidFill>
                <a:latin typeface="FS Mencap" panose="02000506040000020004" pitchFamily="50" charset="0"/>
              </a:rPr>
              <a:t>b</a:t>
            </a:r>
            <a:r>
              <a:rPr lang="en-GB" sz="44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ut </a:t>
            </a:r>
            <a:r>
              <a:rPr lang="en-GB" sz="4400" dirty="0">
                <a:solidFill>
                  <a:schemeClr val="bg1"/>
                </a:solidFill>
                <a:latin typeface="FS Mencap" panose="02000506040000020004" pitchFamily="50" charset="0"/>
              </a:rPr>
              <a:t>a</a:t>
            </a:r>
            <a:r>
              <a:rPr lang="en-GB" sz="44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lways be safe.</a:t>
            </a:r>
          </a:p>
          <a:p>
            <a:pPr marL="0" indent="0" algn="ctr" fontAlgn="auto">
              <a:spcAft>
                <a:spcPts val="0"/>
              </a:spcAft>
              <a:buFont typeface="Arial" charset="0"/>
              <a:buNone/>
              <a:defRPr/>
            </a:pPr>
            <a:r>
              <a:rPr lang="en-GB" sz="44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Better </a:t>
            </a:r>
            <a:r>
              <a:rPr lang="en-GB" sz="4400" dirty="0">
                <a:solidFill>
                  <a:schemeClr val="bg1"/>
                </a:solidFill>
                <a:latin typeface="FS Mencap" panose="02000506040000020004" pitchFamily="50" charset="0"/>
              </a:rPr>
              <a:t>s</a:t>
            </a:r>
            <a:r>
              <a:rPr lang="en-GB" sz="44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afe than sorry!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437112"/>
            <a:ext cx="2095500" cy="2076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1066</TotalTime>
  <Words>1348</Words>
  <Application>Microsoft Office PowerPoint</Application>
  <PresentationFormat>On-screen Show (4:3)</PresentationFormat>
  <Paragraphs>159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Droid Sans Fallback</vt:lpstr>
      <vt:lpstr>FS Mencap</vt:lpstr>
      <vt:lpstr>Wingdings</vt:lpstr>
      <vt:lpstr>Tema de Office</vt:lpstr>
      <vt:lpstr>SafeSurfing Module 2</vt:lpstr>
      <vt:lpstr>Aims of today’s session</vt:lpstr>
      <vt:lpstr>PowerPoint Presentation</vt:lpstr>
      <vt:lpstr>Public and Private</vt:lpstr>
      <vt:lpstr>Public and Private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Dangers</vt:lpstr>
      <vt:lpstr>PowerPoint Presentation</vt:lpstr>
      <vt:lpstr>PowerPoint Presentation</vt:lpstr>
      <vt:lpstr>PowerPoint Presentation</vt:lpstr>
      <vt:lpstr>Conclusions of my experience  What have I learnt today?</vt:lpstr>
      <vt:lpstr>Finally… Let’s build some tips together!</vt:lpstr>
      <vt:lpstr> Thank you! 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 Surfing</dc:title>
  <dc:creator>Silvia</dc:creator>
  <cp:lastModifiedBy>CarrieAnne Ferrie</cp:lastModifiedBy>
  <cp:revision>145</cp:revision>
  <cp:lastPrinted>2016-01-28T12:37:19Z</cp:lastPrinted>
  <dcterms:created xsi:type="dcterms:W3CDTF">2015-10-27T08:27:35Z</dcterms:created>
  <dcterms:modified xsi:type="dcterms:W3CDTF">2016-09-23T08:24:37Z</dcterms:modified>
</cp:coreProperties>
</file>