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75" r:id="rId3"/>
    <p:sldId id="263" r:id="rId4"/>
    <p:sldId id="278" r:id="rId5"/>
    <p:sldId id="279" r:id="rId6"/>
    <p:sldId id="280" r:id="rId7"/>
    <p:sldId id="281" r:id="rId8"/>
    <p:sldId id="282" r:id="rId9"/>
    <p:sldId id="283" r:id="rId10"/>
    <p:sldId id="285" r:id="rId11"/>
    <p:sldId id="284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77" r:id="rId20"/>
  </p:sldIdLst>
  <p:sldSz cx="9144000" cy="6858000" type="screen4x3"/>
  <p:notesSz cx="6858000" cy="91440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33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885" autoAdjust="0"/>
  </p:normalViewPr>
  <p:slideViewPr>
    <p:cSldViewPr snapToGrid="0" snapToObjects="1">
      <p:cViewPr varScale="1">
        <p:scale>
          <a:sx n="83" d="100"/>
          <a:sy n="83" d="100"/>
        </p:scale>
        <p:origin x="780" y="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41A3BEC-6B83-4AB5-A280-F25B5AD0D66A}" type="datetimeFigureOut">
              <a:rPr lang="fr-FR"/>
              <a:pPr>
                <a:defRPr/>
              </a:pPr>
              <a:t>23/09/2016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6C0CB66-BA72-493C-9CCA-E89786B829D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6399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latin typeface="FS Mencap" panose="02000506040000020004" pitchFamily="50" charset="0"/>
              </a:rPr>
              <a:t>Today is the first session of the training. We are going to learn how to stay safe on the internet and why is it important to protect your personal data.</a:t>
            </a:r>
          </a:p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A0EEFF-7F4D-4959-BC76-70F68B330F18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293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fr-FR" dirty="0" smtClean="0"/>
              <a:t/>
            </a:r>
            <a:br>
              <a:rPr lang="fr-FR" dirty="0" smtClean="0"/>
            </a:br>
            <a:endParaRPr lang="en-US" dirty="0" smtClean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B35EE2-C7CF-47DE-900C-0EDC5ADF3A35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311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Saving password in Browser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Trainer: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1.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O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pen facebook;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2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nt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er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username and password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and click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log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ins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3.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hows the browser's message,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4.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nswer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Yes to the question in message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5.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sk participants to do the same giving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them the same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instructions.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6. All shut the browser, open it once again, choose Facebook and check the result.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>
              <a:spcBef>
                <a:spcPct val="0"/>
              </a:spcBef>
            </a:pPr>
            <a:r>
              <a:rPr lang="fr-FR" dirty="0" smtClean="0">
                <a:latin typeface="FS Mencap" panose="02000506040000020004" pitchFamily="50" charset="0"/>
              </a:rPr>
              <a:t/>
            </a:r>
            <a:br>
              <a:rPr lang="fr-FR" dirty="0" smtClean="0">
                <a:latin typeface="FS Mencap" panose="02000506040000020004" pitchFamily="50" charset="0"/>
              </a:rPr>
            </a:br>
            <a:endParaRPr lang="en-US" dirty="0" smtClean="0">
              <a:latin typeface="FS Mencap" panose="02000506040000020004" pitchFamily="50" charset="0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B35EE2-C7CF-47DE-900C-0EDC5ADF3A35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5401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Deleting Password from browser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Trainer: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lvl="0" eaLnBrk="0" fontAlgn="base" hangingPunct="0"/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xplain that this password must be deleted, because otherway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anyone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can use the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F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acebook account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O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pen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Settings in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the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browser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s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how the advanced settings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Shows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o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ffer to save Your web passwords.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on ma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nage passwords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Delet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the password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 that were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saved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d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one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Asks participants to do the same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After deleting the passwords participants must check off offering saving passwords.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Trainer shows this checkbox and asks everbody to check it off.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All should shut browser, open it once again and notice there is no offer to save password.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indent="0" eaLnBrk="0" fontAlgn="base" hangingPunct="0">
              <a:buFont typeface="Arial" panose="020B0604020202020204" pitchFamily="34" charset="0"/>
              <a:buNone/>
            </a:pPr>
            <a:endParaRPr lang="en-US" dirty="0" smtClean="0">
              <a:latin typeface="FS Mencap" panose="02000506040000020004" pitchFamily="50" charset="0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B35EE2-C7CF-47DE-900C-0EDC5ADF3A35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968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Deleting Password from browser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Trainer: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lvl="0" eaLnBrk="0" fontAlgn="base" hangingPunct="0"/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xplain that this password must be deleted, because otherway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anyone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can use the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F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acebook account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O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pen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Settings in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the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browser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s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how the advanced settings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Shows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o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ffer to save Your web passwords.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on ma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nage passwords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Delet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the password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 that were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saved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d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one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Asks participants to do the same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After deleting the passwords participants must check off offering saving passwords.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Trainer shows this checkbox and asks everbody to check it off.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All should shut browser, open it once again and notice there is no offer to save password.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endParaRPr lang="en-US" dirty="0" smtClean="0">
              <a:latin typeface="FS Mencap" panose="02000506040000020004" pitchFamily="50" charset="0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B35EE2-C7CF-47DE-900C-0EDC5ADF3A35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848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Deleting Password from browser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Trainer: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lvl="0" eaLnBrk="0" fontAlgn="base" hangingPunct="0"/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xplain that this password must be deleted, because otherway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anyone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can use the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F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acebook account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O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pen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Settings in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the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browser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s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how the advanced settings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Shows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o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ffer to save Your web passwords.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on ma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nage passwords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Delet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the password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 that were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saved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d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one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Asks participants to do the same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After deleting the passwords participants must check off offering saving passwords.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Trainer shows this checkbox and asks everbody to check it off.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All should shut browser, open it once again and notice there is no offer to save password.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endParaRPr lang="en-US" dirty="0" smtClean="0">
              <a:latin typeface="FS Mencap" panose="02000506040000020004" pitchFamily="50" charset="0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B35EE2-C7CF-47DE-900C-0EDC5ADF3A35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2736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Deleting Password from browser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Trainer: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lvl="0" eaLnBrk="0" fontAlgn="base" hangingPunct="0"/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xplain that this password must be deleted, because otherway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anyone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can use the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F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acebook account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O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pen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Settings in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the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browser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s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how the advanced settings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Shows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o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ffer to save Your web passwords.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on ma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nage passwords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Delet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the password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 that were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saved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d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one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Asks participants to do the same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After deleting the passwords participants must check off offering saving passwords.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Trainer shows this checkbox and asks everbody to check it off.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All should shut browser, open it once again and notice there is no offer to save password.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endParaRPr lang="en-US" dirty="0" smtClean="0">
              <a:latin typeface="FS Mencap" panose="02000506040000020004" pitchFamily="50" charset="0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B35EE2-C7CF-47DE-900C-0EDC5ADF3A35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2517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Deleting Password from browser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Trainer: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lvl="0" eaLnBrk="0" fontAlgn="base" hangingPunct="0"/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xplain that this password must be deleted, because otherway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anyone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can use the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F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acebook account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O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pen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Settings in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the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browser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s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how the advanced settings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Shows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o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ffer to save Your web passwords.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on ma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nage passwords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Delet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the password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 that were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saved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Asks participants to do the same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deleting the passwords participants must check off offering saving passwords.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Trainer shows this checkbox and asks everbody to check it off.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 eaLnBrk="0" fontAlgn="base" hangingPunct="0">
              <a:buFont typeface="Arial" panose="020B0604020202020204" pitchFamily="34" charset="0"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should shut browser, open it once again and notice there is no offer to save password.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0" fontAlgn="base" hangingPunct="0"/>
            <a:endParaRPr lang="en-US" dirty="0" smtClean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B35EE2-C7CF-47DE-900C-0EDC5ADF3A35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8076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0" fontAlgn="base" hangingPunct="0"/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Setting profile as Public</a:t>
            </a:r>
          </a:p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Trainer: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participant’s to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login to facebook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Opens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your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facebook settings, asks all to do the same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 on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Privacy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on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Who can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view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my future posts,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set as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PUBLIC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Close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Explains that now we have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public profile and all what we post will be seen to everyone who is on facebook.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B35EE2-C7CF-47DE-900C-0EDC5ADF3A35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5267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0" fontAlgn="base" hangingPunct="0"/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Setting profile as Public</a:t>
            </a:r>
          </a:p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Trainer: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participant’s to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login to facebook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Opens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your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facebook settings, asks all to do the same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 on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Privacy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on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Who can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view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my future posts,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set as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PUBLIC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Close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Explains that now we have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public profile and all what we post will be seen to everyone who is on facebook.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B35EE2-C7CF-47DE-900C-0EDC5ADF3A35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9643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0" fontAlgn="base" hangingPunct="0"/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Setting profile as private </a:t>
            </a:r>
          </a:p>
          <a:p>
            <a:pPr eaLnBrk="0" fontAlgn="base" hangingPunct="0"/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 </a:t>
            </a:r>
          </a:p>
          <a:p>
            <a:pPr eaLnBrk="0" fontAlgn="base" hangingPunct="0"/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Teacher:</a:t>
            </a: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Go to settings </a:t>
            </a: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Go to Privacy and set profile visible only for friends. </a:t>
            </a: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Explain that now only people who are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your friends on Facebook can see your posts and profile.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B35EE2-C7CF-47DE-900C-0EDC5ADF3A35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2643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Write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a short post on your status update</a:t>
            </a:r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 on the blue box next to post and show that on the drop down menu there are several options for choosing who can see your post. </a:t>
            </a:r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Show there is one for public and one for friends. </a:t>
            </a:r>
          </a:p>
          <a:p>
            <a:pPr marL="0" indent="0" eaLnBrk="0" fontAlgn="base" hangingPunct="0">
              <a:buFont typeface="Arial" panose="020B0604020202020204" pitchFamily="34" charset="0"/>
              <a:buNone/>
            </a:pPr>
            <a:endParaRPr lang="en-GB" sz="1200" kern="1200" baseline="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0" indent="0" eaLnBrk="0" fontAlgn="base" hangingPunct="0">
              <a:buFont typeface="Arial" panose="020B0604020202020204" pitchFamily="34" charset="0"/>
              <a:buNone/>
            </a:pP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Explain that if it is public anyone can see it, and that if it is just friends only your friends will be able to see it. 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eaLnBrk="0" fontAlgn="base" hangingPunct="0"/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B35EE2-C7CF-47DE-900C-0EDC5ADF3A35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6520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0" fontAlgn="base" hangingPunct="0"/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Following </a:t>
            </a:r>
          </a:p>
          <a:p>
            <a:pPr eaLnBrk="0" fontAlgn="base" hangingPunct="0"/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Teacher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Explains why sometimes it is good to set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do not follow on a friend,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for example your friend might post things you are not interested in too often for your liking, therefore if you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unfollow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them you will only see their posts if you go to their profile.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Go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to a profile of a friend</a:t>
            </a: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 on the white box next to message saying follow.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Choose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</a:t>
            </a:r>
            <a:r>
              <a:rPr lang="en-GB" sz="1200" kern="1200" baseline="0" dirty="0" err="1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unfollow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</a:t>
            </a: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B35EE2-C7CF-47DE-900C-0EDC5ADF3A35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211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0" fontAlgn="base" hangingPunct="0"/>
            <a:r>
              <a:rPr lang="en-US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How to block someone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Explains what is blocking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Opens Settings and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Blocking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Ask to write in a name and choose Block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(Remind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them to unblock if it is someone they didn’t want to block forever)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B35EE2-C7CF-47DE-900C-0EDC5ADF3A35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5998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0" fontAlgn="base" hangingPunct="0"/>
            <a:r>
              <a:rPr lang="en-US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How to block someone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Explains what is blocking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Opens Settings and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Blocking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Ask to write in a name and choose Block 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(Remind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them to unblock if it is someone they didn’t want to block forever)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B35EE2-C7CF-47DE-900C-0EDC5ADF3A35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68747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0" fontAlgn="base" hangingPunct="0"/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How to unfriend someone</a:t>
            </a: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Explains unfriending someone is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Go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to the person’s profile you want to unfriend</a:t>
            </a: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 on the friends button near their profile picture</a:t>
            </a: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Click on unfriend</a:t>
            </a: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Say yes to the message that comes up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B35EE2-C7CF-47DE-900C-0EDC5ADF3A35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220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0" fontAlgn="base" hangingPunct="0"/>
            <a:r>
              <a:rPr lang="en-GB" sz="1200" kern="120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A video to summarise what we have gone over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FS Mencap" panose="02000506040000020004" pitchFamily="50" charset="0"/>
                <a:ea typeface="+mn-ea"/>
                <a:cs typeface="+mn-cs"/>
              </a:rPr>
              <a:t> linked to the picture.</a:t>
            </a:r>
            <a:endParaRPr lang="en-GB" sz="1200" kern="1200" dirty="0" smtClean="0">
              <a:solidFill>
                <a:schemeClr val="tx1"/>
              </a:solidFill>
              <a:effectLst/>
              <a:latin typeface="FS Mencap" panose="02000506040000020004" pitchFamily="50" charset="0"/>
              <a:ea typeface="+mn-ea"/>
              <a:cs typeface="+mn-cs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B35EE2-C7CF-47DE-900C-0EDC5ADF3A35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8012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D2BC9-0102-4E6F-8845-9080D9ABA39E}" type="datetimeFigureOut">
              <a:rPr lang="fr-FR"/>
              <a:pPr>
                <a:defRPr/>
              </a:pPr>
              <a:t>23/09/2016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59D26-6DF2-4D33-B054-459C3878D53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46A08-1188-4C8A-974C-0E8CCCCDB610}" type="datetimeFigureOut">
              <a:rPr lang="fr-FR"/>
              <a:pPr>
                <a:defRPr/>
              </a:pPr>
              <a:t>23/09/2016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86D42-EF06-4326-B2FB-BDA37B974B3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7E5EC-462D-4F86-B9D2-4061BB6F44C9}" type="datetimeFigureOut">
              <a:rPr lang="fr-FR"/>
              <a:pPr>
                <a:defRPr/>
              </a:pPr>
              <a:t>23/09/2016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621D9-13C0-4C7E-BB20-570CF0CF09F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7F436-6220-43F6-8FBE-329A4DC063D4}" type="datetimeFigureOut">
              <a:rPr lang="fr-FR"/>
              <a:pPr>
                <a:defRPr/>
              </a:pPr>
              <a:t>23/09/2016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6E7FF-5FE1-4FF3-A210-D3B355D7B4D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39F01-F1FC-4B0C-8AE6-57A0C5290458}" type="datetimeFigureOut">
              <a:rPr lang="fr-FR"/>
              <a:pPr>
                <a:defRPr/>
              </a:pPr>
              <a:t>23/09/2016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CF56B-51E0-4839-B0FC-22090071CB6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AA615-6515-4516-BF06-758032473AC1}" type="datetimeFigureOut">
              <a:rPr lang="fr-FR"/>
              <a:pPr>
                <a:defRPr/>
              </a:pPr>
              <a:t>23/09/2016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6A926-4B49-4937-8276-04289185087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1163D-9FC0-40A0-9D34-51CB0CDFD7DB}" type="datetimeFigureOut">
              <a:rPr lang="fr-FR"/>
              <a:pPr>
                <a:defRPr/>
              </a:pPr>
              <a:t>23/09/2016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8454D-6C10-4D80-BFC1-D6D9BA33FEB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9909A-57AB-41DA-B3FE-FB4BCD6AC522}" type="datetimeFigureOut">
              <a:rPr lang="fr-FR"/>
              <a:pPr>
                <a:defRPr/>
              </a:pPr>
              <a:t>23/09/2016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B8D41-8D82-42D4-B742-B603C8B4D11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71298-D398-4B6B-97F1-18750E03A002}" type="datetimeFigureOut">
              <a:rPr lang="fr-FR"/>
              <a:pPr>
                <a:defRPr/>
              </a:pPr>
              <a:t>23/09/2016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D96A4-8CCF-459C-925B-46C80C38913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80608-ABD4-4698-B2A1-45FDC55A16BA}" type="datetimeFigureOut">
              <a:rPr lang="fr-FR"/>
              <a:pPr>
                <a:defRPr/>
              </a:pPr>
              <a:t>23/09/2016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184CA-CE48-40D0-8E55-DB724AEB1CB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6B568-5A75-4F46-9DC8-00AEFE11E9AD}" type="datetimeFigureOut">
              <a:rPr lang="fr-FR"/>
              <a:pPr>
                <a:defRPr/>
              </a:pPr>
              <a:t>23/09/2016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A0EB1-D06E-42EB-865F-7A8127BCE29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7AEF389-B967-42ED-8FA6-EC2E63C7804B}" type="datetimeFigureOut">
              <a:rPr lang="fr-FR"/>
              <a:pPr>
                <a:defRPr/>
              </a:pPr>
              <a:t>23/09/2016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E43BFDE-E1C2-4F74-8EEB-129CF1BA81F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-y9ufd8j2o?t=50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re 1"/>
          <p:cNvSpPr>
            <a:spLocks noGrp="1"/>
          </p:cNvSpPr>
          <p:nvPr>
            <p:ph type="ctrTitle"/>
          </p:nvPr>
        </p:nvSpPr>
        <p:spPr>
          <a:solidFill>
            <a:srgbClr val="FF3399"/>
          </a:solidFill>
        </p:spPr>
        <p:txBody>
          <a:bodyPr/>
          <a:lstStyle/>
          <a:p>
            <a:r>
              <a:rPr lang="fr-FR" dirty="0" err="1" smtClean="0">
                <a:solidFill>
                  <a:schemeClr val="bg1"/>
                </a:solidFill>
                <a:latin typeface="FS Mencap" panose="02000506040000020004" pitchFamily="50" charset="0"/>
                <a:cs typeface="Arial" charset="0"/>
              </a:rPr>
              <a:t>SafeSurfing</a:t>
            </a:r>
            <a:r>
              <a:rPr lang="fr-FR" dirty="0" smtClean="0">
                <a:solidFill>
                  <a:schemeClr val="bg1"/>
                </a:solidFill>
                <a:latin typeface="FS Mencap" panose="02000506040000020004" pitchFamily="50" charset="0"/>
                <a:cs typeface="Arial" charset="0"/>
              </a:rPr>
              <a:t> Module 4</a:t>
            </a:r>
          </a:p>
        </p:txBody>
      </p:sp>
      <p:sp>
        <p:nvSpPr>
          <p:cNvPr id="14338" name="Sous-titre 2"/>
          <p:cNvSpPr>
            <a:spLocks noGrp="1"/>
          </p:cNvSpPr>
          <p:nvPr>
            <p:ph type="subTitle"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pl-PL" altLang="en-US" dirty="0" smtClean="0">
                <a:solidFill>
                  <a:srgbClr val="000099"/>
                </a:solidFill>
                <a:latin typeface="FS Mencap" panose="02000506040000020004" pitchFamily="50" charset="0"/>
                <a:cs typeface="Arial" panose="020B0604020202020204" pitchFamily="34" charset="0"/>
              </a:rPr>
              <a:t>Facebook </a:t>
            </a:r>
            <a:r>
              <a:rPr lang="pl-PL" altLang="en-US" dirty="0">
                <a:solidFill>
                  <a:srgbClr val="000099"/>
                </a:solidFill>
                <a:latin typeface="FS Mencap" panose="02000506040000020004" pitchFamily="50" charset="0"/>
                <a:cs typeface="Arial" panose="020B0604020202020204" pitchFamily="34" charset="0"/>
              </a:rPr>
              <a:t>and </a:t>
            </a:r>
            <a:r>
              <a:rPr lang="en-GB" altLang="en-US" dirty="0" smtClean="0">
                <a:solidFill>
                  <a:srgbClr val="000099"/>
                </a:solidFill>
                <a:latin typeface="FS Mencap" panose="02000506040000020004" pitchFamily="50" charset="0"/>
                <a:cs typeface="Arial" panose="020B0604020202020204" pitchFamily="34" charset="0"/>
              </a:rPr>
              <a:t>B</a:t>
            </a:r>
            <a:r>
              <a:rPr lang="pl-PL" altLang="en-US" dirty="0" smtClean="0">
                <a:solidFill>
                  <a:srgbClr val="000099"/>
                </a:solidFill>
                <a:latin typeface="FS Mencap" panose="02000506040000020004" pitchFamily="50" charset="0"/>
                <a:cs typeface="Arial" panose="020B0604020202020204" pitchFamily="34" charset="0"/>
              </a:rPr>
              <a:t>rowser</a:t>
            </a:r>
            <a:r>
              <a:rPr lang="en-GB" altLang="en-US" dirty="0" smtClean="0">
                <a:solidFill>
                  <a:srgbClr val="000099"/>
                </a:solidFill>
                <a:latin typeface="FS Mencap" panose="02000506040000020004" pitchFamily="50" charset="0"/>
                <a:cs typeface="Arial" panose="020B0604020202020204" pitchFamily="34" charset="0"/>
              </a:rPr>
              <a:t> Safety </a:t>
            </a:r>
            <a:endParaRPr lang="fr-FR" dirty="0" smtClean="0">
              <a:solidFill>
                <a:srgbClr val="000099"/>
              </a:solidFill>
              <a:latin typeface="FS Mencap" panose="02000506040000020004" pitchFamily="50" charset="0"/>
              <a:cs typeface="Arial" panose="020B0604020202020204" pitchFamily="34" charset="0"/>
            </a:endParaRPr>
          </a:p>
        </p:txBody>
      </p:sp>
      <p:pic>
        <p:nvPicPr>
          <p:cNvPr id="1433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6142" y="-23813"/>
            <a:ext cx="2887663" cy="213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71143" y="-23813"/>
            <a:ext cx="3172858" cy="2130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s://www.mencap.org.uk/sites/default/files/mencap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584" y="5746540"/>
            <a:ext cx="149542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"/>
          <p:cNvSpPr txBox="1"/>
          <p:nvPr/>
        </p:nvSpPr>
        <p:spPr>
          <a:xfrm>
            <a:off x="297455" y="6301133"/>
            <a:ext cx="2148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GB" dirty="0" smtClean="0">
                <a:latin typeface="FS Mencap" panose="02000506040000020004" pitchFamily="50" charset="0"/>
              </a:rPr>
              <a:t>September 2016</a:t>
            </a:r>
            <a:endParaRPr lang="en-US" dirty="0">
              <a:latin typeface="FS Mencap" panose="02000506040000020004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3399"/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  <a:latin typeface="FS Mencap" panose="02000506040000020004" pitchFamily="50" charset="0"/>
                <a:cs typeface="Arial" panose="020B0604020202020204" pitchFamily="34" charset="0"/>
              </a:rPr>
              <a:t>What are we </a:t>
            </a:r>
            <a:r>
              <a:rPr lang="en-US" dirty="0">
                <a:solidFill>
                  <a:schemeClr val="bg1"/>
                </a:solidFill>
                <a:latin typeface="FS Mencap" panose="02000506040000020004" pitchFamily="50" charset="0"/>
                <a:cs typeface="Arial" panose="020B0604020202020204" pitchFamily="34" charset="0"/>
              </a:rPr>
              <a:t>g</a:t>
            </a:r>
            <a:r>
              <a:rPr lang="en-US" dirty="0" smtClean="0">
                <a:solidFill>
                  <a:schemeClr val="bg1"/>
                </a:solidFill>
                <a:latin typeface="FS Mencap" panose="02000506040000020004" pitchFamily="50" charset="0"/>
                <a:cs typeface="Arial" panose="020B0604020202020204" pitchFamily="34" charset="0"/>
              </a:rPr>
              <a:t>oing to learn </a:t>
            </a:r>
            <a:r>
              <a:rPr lang="en-US" dirty="0">
                <a:solidFill>
                  <a:schemeClr val="bg1"/>
                </a:solidFill>
                <a:latin typeface="FS Mencap" panose="02000506040000020004" pitchFamily="50" charset="0"/>
                <a:cs typeface="Arial" panose="020B0604020202020204" pitchFamily="34" charset="0"/>
              </a:rPr>
              <a:t>t</a:t>
            </a:r>
            <a:r>
              <a:rPr lang="en-US" dirty="0" smtClean="0">
                <a:solidFill>
                  <a:schemeClr val="bg1"/>
                </a:solidFill>
                <a:latin typeface="FS Mencap" panose="02000506040000020004" pitchFamily="50" charset="0"/>
                <a:cs typeface="Arial" panose="020B0604020202020204" pitchFamily="34" charset="0"/>
              </a:rPr>
              <a:t>oday?</a:t>
            </a:r>
            <a:endParaRPr lang="en-US" dirty="0">
              <a:solidFill>
                <a:schemeClr val="bg1"/>
              </a:solidFill>
              <a:latin typeface="FS Mencap" panose="02000506040000020004" pitchFamily="50" charset="0"/>
              <a:cs typeface="Arial" panose="020B0604020202020204" pitchFamily="34" charset="0"/>
            </a:endParaRP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336015" y="2332037"/>
            <a:ext cx="8229600" cy="4525963"/>
          </a:xfrm>
        </p:spPr>
        <p:txBody>
          <a:bodyPr/>
          <a:lstStyle/>
          <a:p>
            <a:pPr marL="428625" indent="-323850">
              <a:buSzPct val="45000"/>
              <a:buFont typeface="Wingdings" panose="05000000000000000000" pitchFamily="2" charset="2"/>
              <a:buChar char="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en-GB" altLang="en-US" dirty="0">
                <a:latin typeface="FS Mencap" panose="02000506040000020004" pitchFamily="50" charset="0"/>
              </a:rPr>
              <a:t>What is private </a:t>
            </a:r>
            <a:r>
              <a:rPr lang="en-GB" altLang="en-US" dirty="0" smtClean="0">
                <a:latin typeface="FS Mencap" panose="02000506040000020004" pitchFamily="50" charset="0"/>
              </a:rPr>
              <a:t>information</a:t>
            </a:r>
            <a:endParaRPr lang="en-GB" altLang="en-US" dirty="0">
              <a:latin typeface="FS Mencap" panose="02000506040000020004" pitchFamily="50" charset="0"/>
            </a:endParaRPr>
          </a:p>
          <a:p>
            <a:pPr marL="428625" indent="-323850">
              <a:lnSpc>
                <a:spcPct val="140000"/>
              </a:lnSpc>
              <a:buSzPct val="45000"/>
              <a:buFont typeface="Wingdings" panose="05000000000000000000" pitchFamily="2" charset="2"/>
              <a:buChar char="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en-GB" altLang="en-US" dirty="0">
                <a:latin typeface="FS Mencap" panose="02000506040000020004" pitchFamily="50" charset="0"/>
              </a:rPr>
              <a:t>Why You should protect </a:t>
            </a:r>
            <a:r>
              <a:rPr lang="en-GB" altLang="en-US" dirty="0" smtClean="0">
                <a:latin typeface="FS Mencap" panose="02000506040000020004" pitchFamily="50" charset="0"/>
              </a:rPr>
              <a:t>it</a:t>
            </a:r>
            <a:endParaRPr lang="en-GB" altLang="en-US" dirty="0">
              <a:latin typeface="FS Mencap" panose="02000506040000020004" pitchFamily="50" charset="0"/>
            </a:endParaRPr>
          </a:p>
          <a:p>
            <a:pPr marL="428625" indent="-323850">
              <a:lnSpc>
                <a:spcPct val="140000"/>
              </a:lnSpc>
              <a:buSzPct val="45000"/>
              <a:buFont typeface="Wingdings" panose="05000000000000000000" pitchFamily="2" charset="2"/>
              <a:buChar char=""/>
              <a:tabLst>
                <a:tab pos="428625" algn="l"/>
                <a:tab pos="533400" algn="l"/>
                <a:tab pos="982663" algn="l"/>
                <a:tab pos="1431925" algn="l"/>
                <a:tab pos="1881188" algn="l"/>
                <a:tab pos="2330450" algn="l"/>
                <a:tab pos="2779713" algn="l"/>
                <a:tab pos="3228975" algn="l"/>
                <a:tab pos="3678238" algn="l"/>
                <a:tab pos="4127500" algn="l"/>
                <a:tab pos="4576763" algn="l"/>
                <a:tab pos="5026025" algn="l"/>
                <a:tab pos="5475288" algn="l"/>
                <a:tab pos="5924550" algn="l"/>
                <a:tab pos="6373813" algn="l"/>
                <a:tab pos="6823075" algn="l"/>
                <a:tab pos="7272338" algn="l"/>
                <a:tab pos="7721600" algn="l"/>
                <a:tab pos="8170863" algn="l"/>
                <a:tab pos="8620125" algn="l"/>
                <a:tab pos="9069388" algn="l"/>
              </a:tabLst>
            </a:pPr>
            <a:r>
              <a:rPr lang="en-GB" altLang="en-US" dirty="0" smtClean="0">
                <a:latin typeface="FS Mencap" panose="02000506040000020004" pitchFamily="50" charset="0"/>
              </a:rPr>
              <a:t>Logging off shared computers</a:t>
            </a:r>
            <a:endParaRPr lang="en-GB" altLang="en-US" dirty="0">
              <a:latin typeface="FS Mencap" panose="02000506040000020004" pitchFamily="50" charset="0"/>
            </a:endParaRPr>
          </a:p>
          <a:p>
            <a:pPr marL="0" indent="0">
              <a:buNone/>
            </a:pPr>
            <a:endParaRPr lang="en-US" dirty="0" smtClean="0">
              <a:solidFill>
                <a:schemeClr val="tx2"/>
              </a:solidFill>
              <a:latin typeface="FS Mencap" panose="02000506040000020004" pitchFamily="50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115" y="2431158"/>
            <a:ext cx="2095500" cy="1419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770708" y="250825"/>
            <a:ext cx="7763691" cy="923330"/>
          </a:xfrm>
          <a:prstGeom prst="rect">
            <a:avLst/>
          </a:prstGeom>
          <a:solidFill>
            <a:srgbClr val="FF33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Facebook </a:t>
            </a:r>
            <a:endParaRPr lang="en-US" sz="3600" dirty="0">
              <a:solidFill>
                <a:schemeClr val="bg1"/>
              </a:solidFill>
              <a:latin typeface="FS Mencap" panose="02000506040000020004" pitchFamily="50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FS Mencap" panose="02000506040000020004" pitchFamily="50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7753" y="1760855"/>
            <a:ext cx="8229600" cy="4244122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FS Mencap" panose="02000506040000020004" pitchFamily="50" charset="0"/>
              </a:rPr>
              <a:t>Now we are going to look at Facebook and show you lots of helpful ways to stay safe and keep your personal data safe.</a:t>
            </a:r>
            <a:endParaRPr lang="en-GB" dirty="0">
              <a:latin typeface="FS Mencap" panose="02000506040000020004" pitchFamily="50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7203" y="3882916"/>
            <a:ext cx="1790700" cy="2095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701965" y="0"/>
            <a:ext cx="7763691" cy="1477328"/>
          </a:xfrm>
          <a:prstGeom prst="rect">
            <a:avLst/>
          </a:prstGeom>
          <a:solidFill>
            <a:srgbClr val="FF33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Saving password and staying logged in the browser </a:t>
            </a:r>
            <a:endParaRPr lang="en-US" sz="3600" dirty="0">
              <a:solidFill>
                <a:schemeClr val="bg1"/>
              </a:solidFill>
              <a:latin typeface="FS Mencap" panose="02000506040000020004" pitchFamily="50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227" y="1597446"/>
            <a:ext cx="7901169" cy="4962416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4379205" y="2010579"/>
            <a:ext cx="848299" cy="561860"/>
          </a:xfrm>
          <a:prstGeom prst="rightArrow">
            <a:avLst/>
          </a:prstGeom>
          <a:solidFill>
            <a:srgbClr val="FF33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66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770707" y="250825"/>
            <a:ext cx="7763691" cy="923330"/>
          </a:xfrm>
          <a:prstGeom prst="rect">
            <a:avLst/>
          </a:prstGeom>
          <a:solidFill>
            <a:srgbClr val="FF33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Deleting password in the browser </a:t>
            </a:r>
            <a:endParaRPr lang="en-US" sz="3600" dirty="0">
              <a:solidFill>
                <a:schemeClr val="bg1"/>
              </a:solidFill>
              <a:latin typeface="FS Mencap" panose="02000506040000020004" pitchFamily="50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079" y="1558028"/>
            <a:ext cx="8176945" cy="4355042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6233471" y="3320728"/>
            <a:ext cx="848299" cy="561860"/>
          </a:xfrm>
          <a:prstGeom prst="rightArrow">
            <a:avLst/>
          </a:prstGeom>
          <a:solidFill>
            <a:srgbClr val="FF33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47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54" y="110169"/>
            <a:ext cx="8689513" cy="6510968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31354" y="5673290"/>
            <a:ext cx="848299" cy="561860"/>
          </a:xfrm>
          <a:prstGeom prst="rightArrow">
            <a:avLst/>
          </a:prstGeom>
          <a:solidFill>
            <a:srgbClr val="FF33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49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303" y="77118"/>
            <a:ext cx="8835528" cy="6684269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0800000">
            <a:off x="3563955" y="5265270"/>
            <a:ext cx="848299" cy="561860"/>
          </a:xfrm>
          <a:prstGeom prst="rightArrow">
            <a:avLst/>
          </a:prstGeom>
          <a:solidFill>
            <a:srgbClr val="FF33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72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8113" y="-14288"/>
            <a:ext cx="9420225" cy="6886575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0800000">
            <a:off x="6439357" y="2064870"/>
            <a:ext cx="848299" cy="561860"/>
          </a:xfrm>
          <a:prstGeom prst="rightArrow">
            <a:avLst/>
          </a:prstGeom>
          <a:solidFill>
            <a:srgbClr val="FF33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92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303" y="77118"/>
            <a:ext cx="8835528" cy="6684269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468215" y="5265270"/>
            <a:ext cx="848299" cy="561860"/>
          </a:xfrm>
          <a:prstGeom prst="rightArrow">
            <a:avLst/>
          </a:prstGeom>
          <a:solidFill>
            <a:srgbClr val="FF33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18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770707" y="250825"/>
            <a:ext cx="7763691" cy="923330"/>
          </a:xfrm>
          <a:prstGeom prst="rect">
            <a:avLst/>
          </a:prstGeom>
          <a:solidFill>
            <a:srgbClr val="FF33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Setting profile as public</a:t>
            </a:r>
            <a:endParaRPr lang="en-US" sz="3600" dirty="0">
              <a:solidFill>
                <a:schemeClr val="bg1"/>
              </a:solidFill>
              <a:latin typeface="FS Mencap" panose="02000506040000020004" pitchFamily="50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089" y="1503285"/>
            <a:ext cx="2066925" cy="4600575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996161" y="4597828"/>
            <a:ext cx="848299" cy="561860"/>
          </a:xfrm>
          <a:prstGeom prst="rightArrow">
            <a:avLst/>
          </a:prstGeom>
          <a:solidFill>
            <a:srgbClr val="FF33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61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86" y="1053842"/>
            <a:ext cx="9022814" cy="4818147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5275900" y="4158011"/>
            <a:ext cx="848299" cy="561860"/>
          </a:xfrm>
          <a:prstGeom prst="rightArrow">
            <a:avLst/>
          </a:prstGeom>
          <a:solidFill>
            <a:srgbClr val="FF33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66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770707" y="250825"/>
            <a:ext cx="7763691" cy="923330"/>
          </a:xfrm>
          <a:prstGeom prst="rect">
            <a:avLst/>
          </a:prstGeom>
          <a:solidFill>
            <a:srgbClr val="FF33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Setting profile as private</a:t>
            </a:r>
            <a:endParaRPr lang="en-US" sz="3600" dirty="0">
              <a:solidFill>
                <a:schemeClr val="bg1"/>
              </a:solidFill>
              <a:latin typeface="FS Mencap" panose="02000506040000020004" pitchFamily="50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706" y="1758922"/>
            <a:ext cx="7479044" cy="3185937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4934377" y="4135977"/>
            <a:ext cx="848299" cy="561860"/>
          </a:xfrm>
          <a:prstGeom prst="rightArrow">
            <a:avLst/>
          </a:prstGeom>
          <a:solidFill>
            <a:srgbClr val="FF33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25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770707" y="250825"/>
            <a:ext cx="7763691" cy="923330"/>
          </a:xfrm>
          <a:prstGeom prst="rect">
            <a:avLst/>
          </a:prstGeom>
          <a:solidFill>
            <a:srgbClr val="FF33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Public and private posts</a:t>
            </a:r>
            <a:endParaRPr lang="en-US" sz="3600" dirty="0">
              <a:solidFill>
                <a:schemeClr val="bg1"/>
              </a:solidFill>
              <a:latin typeface="FS Mencap" panose="02000506040000020004" pitchFamily="50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357" y="1905062"/>
            <a:ext cx="4695825" cy="3381375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623370" y="3485982"/>
            <a:ext cx="848299" cy="561860"/>
          </a:xfrm>
          <a:prstGeom prst="rightArrow">
            <a:avLst/>
          </a:prstGeom>
          <a:solidFill>
            <a:srgbClr val="FF33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24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770707" y="250825"/>
            <a:ext cx="7763691" cy="923330"/>
          </a:xfrm>
          <a:prstGeom prst="rect">
            <a:avLst/>
          </a:prstGeom>
          <a:solidFill>
            <a:srgbClr val="FF33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Following</a:t>
            </a:r>
            <a:endParaRPr lang="en-US" sz="3600" dirty="0">
              <a:solidFill>
                <a:schemeClr val="bg1"/>
              </a:solidFill>
              <a:latin typeface="FS Mencap" panose="02000506040000020004" pitchFamily="50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870678" y="4328772"/>
            <a:ext cx="848299" cy="561860"/>
          </a:xfrm>
          <a:prstGeom prst="rightArrow">
            <a:avLst/>
          </a:prstGeom>
          <a:solidFill>
            <a:srgbClr val="FF33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977" y="1857207"/>
            <a:ext cx="386715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2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770707" y="250825"/>
            <a:ext cx="7763691" cy="923330"/>
          </a:xfrm>
          <a:prstGeom prst="rect">
            <a:avLst/>
          </a:prstGeom>
          <a:solidFill>
            <a:srgbClr val="FF33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How to block someone</a:t>
            </a:r>
            <a:endParaRPr lang="en-US" sz="3600" dirty="0">
              <a:solidFill>
                <a:schemeClr val="bg1"/>
              </a:solidFill>
              <a:latin typeface="FS Mencap" panose="02000506040000020004" pitchFamily="50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770790" y="4571143"/>
            <a:ext cx="848299" cy="561860"/>
          </a:xfrm>
          <a:prstGeom prst="rightArrow">
            <a:avLst/>
          </a:prstGeom>
          <a:solidFill>
            <a:srgbClr val="FF33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089" y="1503285"/>
            <a:ext cx="2066925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23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12" y="1457041"/>
            <a:ext cx="9104488" cy="3709869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552988" y="4605050"/>
            <a:ext cx="848299" cy="561860"/>
          </a:xfrm>
          <a:prstGeom prst="rightArrow">
            <a:avLst/>
          </a:prstGeom>
          <a:solidFill>
            <a:srgbClr val="FF33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72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770707" y="250825"/>
            <a:ext cx="7763691" cy="923330"/>
          </a:xfrm>
          <a:prstGeom prst="rect">
            <a:avLst/>
          </a:prstGeom>
          <a:solidFill>
            <a:srgbClr val="FF33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How to unfriend someone</a:t>
            </a:r>
            <a:endParaRPr lang="en-US" sz="3600" dirty="0">
              <a:solidFill>
                <a:schemeClr val="bg1"/>
              </a:solidFill>
              <a:latin typeface="FS Mencap" panose="02000506040000020004" pitchFamily="50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657522" y="4422501"/>
            <a:ext cx="848299" cy="561860"/>
          </a:xfrm>
          <a:prstGeom prst="rightArrow">
            <a:avLst/>
          </a:prstGeom>
          <a:solidFill>
            <a:srgbClr val="FF339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821" y="2020652"/>
            <a:ext cx="4465322" cy="296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0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Box 1"/>
          <p:cNvSpPr txBox="1">
            <a:spLocks noChangeArrowheads="1"/>
          </p:cNvSpPr>
          <p:nvPr/>
        </p:nvSpPr>
        <p:spPr bwMode="auto">
          <a:xfrm>
            <a:off x="770707" y="250825"/>
            <a:ext cx="7763691" cy="923330"/>
          </a:xfrm>
          <a:prstGeom prst="rect">
            <a:avLst/>
          </a:prstGeom>
          <a:solidFill>
            <a:srgbClr val="FF33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In summary</a:t>
            </a:r>
            <a:endParaRPr lang="en-US" sz="3600" dirty="0">
              <a:solidFill>
                <a:schemeClr val="bg1"/>
              </a:solidFill>
              <a:latin typeface="FS Mencap" panose="02000506040000020004" pitchFamily="50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440" y="2027218"/>
            <a:ext cx="2975702" cy="294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62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>
                <a:latin typeface="FS Mencap" panose="02000506040000020004" pitchFamily="50" charset="0"/>
              </a:rPr>
              <a:t>We look forward to seeing you for the next session</a:t>
            </a:r>
            <a:endParaRPr lang="en-GB" dirty="0">
              <a:latin typeface="FS Mencap" panose="02000506040000020004" pitchFamily="50" charset="0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770708" y="250825"/>
            <a:ext cx="7763691" cy="923330"/>
          </a:xfrm>
          <a:prstGeom prst="rect">
            <a:avLst/>
          </a:prstGeom>
          <a:solidFill>
            <a:srgbClr val="FF33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FS Mencap" panose="02000506040000020004" pitchFamily="50" charset="0"/>
              </a:rPr>
              <a:t>Thank you</a:t>
            </a:r>
            <a:endParaRPr lang="en-US" sz="3600" dirty="0">
              <a:solidFill>
                <a:schemeClr val="bg1"/>
              </a:solidFill>
              <a:latin typeface="FS Mencap" panose="02000506040000020004" pitchFamily="50" charset="0"/>
            </a:endParaRPr>
          </a:p>
          <a:p>
            <a:pPr algn="ctr"/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828" y="3053279"/>
            <a:ext cx="169545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78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2904</TotalTime>
  <Words>1187</Words>
  <Application>Microsoft Office PowerPoint</Application>
  <PresentationFormat>On-screen Show (4:3)</PresentationFormat>
  <Paragraphs>164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FS Mencap</vt:lpstr>
      <vt:lpstr>Wingdings</vt:lpstr>
      <vt:lpstr>Thème Office</vt:lpstr>
      <vt:lpstr>SafeSurfing Module 4</vt:lpstr>
      <vt:lpstr>What are we going to learn today?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SafeSurfing Module 1</dc:title>
  <dc:creator>Vanessa Vovor</dc:creator>
  <cp:lastModifiedBy>CarrieAnne Ferrie</cp:lastModifiedBy>
  <cp:revision>47</cp:revision>
  <dcterms:created xsi:type="dcterms:W3CDTF">2015-12-08T04:53:37Z</dcterms:created>
  <dcterms:modified xsi:type="dcterms:W3CDTF">2016-09-23T08:24:13Z</dcterms:modified>
</cp:coreProperties>
</file>